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816" r:id="rId2"/>
    <p:sldMasterId id="2147483819" r:id="rId3"/>
  </p:sldMasterIdLst>
  <p:notesMasterIdLst>
    <p:notesMasterId r:id="rId60"/>
  </p:notesMasterIdLst>
  <p:sldIdLst>
    <p:sldId id="256" r:id="rId4"/>
    <p:sldId id="257" r:id="rId5"/>
    <p:sldId id="261" r:id="rId6"/>
    <p:sldId id="260" r:id="rId7"/>
    <p:sldId id="259" r:id="rId8"/>
    <p:sldId id="258" r:id="rId9"/>
    <p:sldId id="307" r:id="rId10"/>
    <p:sldId id="309" r:id="rId11"/>
    <p:sldId id="308" r:id="rId12"/>
    <p:sldId id="311" r:id="rId13"/>
    <p:sldId id="263" r:id="rId14"/>
    <p:sldId id="266" r:id="rId15"/>
    <p:sldId id="267" r:id="rId16"/>
    <p:sldId id="268" r:id="rId17"/>
    <p:sldId id="318" r:id="rId18"/>
    <p:sldId id="323" r:id="rId19"/>
    <p:sldId id="319" r:id="rId20"/>
    <p:sldId id="320" r:id="rId21"/>
    <p:sldId id="273" r:id="rId22"/>
    <p:sldId id="275" r:id="rId23"/>
    <p:sldId id="274" r:id="rId24"/>
    <p:sldId id="278" r:id="rId25"/>
    <p:sldId id="276" r:id="rId26"/>
    <p:sldId id="277" r:id="rId27"/>
    <p:sldId id="279" r:id="rId28"/>
    <p:sldId id="280" r:id="rId29"/>
    <p:sldId id="281" r:id="rId30"/>
    <p:sldId id="282" r:id="rId31"/>
    <p:sldId id="269" r:id="rId32"/>
    <p:sldId id="270" r:id="rId33"/>
    <p:sldId id="271" r:id="rId34"/>
    <p:sldId id="272" r:id="rId35"/>
    <p:sldId id="321" r:id="rId36"/>
    <p:sldId id="284" r:id="rId37"/>
    <p:sldId id="285" r:id="rId38"/>
    <p:sldId id="286" r:id="rId39"/>
    <p:sldId id="287" r:id="rId40"/>
    <p:sldId id="288" r:id="rId41"/>
    <p:sldId id="290" r:id="rId42"/>
    <p:sldId id="289" r:id="rId43"/>
    <p:sldId id="291" r:id="rId44"/>
    <p:sldId id="292" r:id="rId45"/>
    <p:sldId id="312" r:id="rId46"/>
    <p:sldId id="313" r:id="rId47"/>
    <p:sldId id="315" r:id="rId48"/>
    <p:sldId id="294" r:id="rId49"/>
    <p:sldId id="295" r:id="rId50"/>
    <p:sldId id="296" r:id="rId51"/>
    <p:sldId id="297" r:id="rId52"/>
    <p:sldId id="298" r:id="rId53"/>
    <p:sldId id="299" r:id="rId54"/>
    <p:sldId id="301" r:id="rId55"/>
    <p:sldId id="293" r:id="rId56"/>
    <p:sldId id="306" r:id="rId57"/>
    <p:sldId id="322" r:id="rId58"/>
    <p:sldId id="302"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1F1"/>
    <a:srgbClr val="1BEFAD"/>
    <a:srgbClr val="191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8" d="100"/>
          <a:sy n="118"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F168D-D5F5-4D82-A3D8-72A5B1ACE7E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HK"/>
        </a:p>
      </dgm:t>
    </dgm:pt>
    <dgm:pt modelId="{9D4D521F-1992-4999-BA15-A1809726474F}">
      <dgm:prSet phldrT="[Text]" phldr="0"/>
      <dgm:spPr/>
      <dgm:t>
        <a:bodyPr/>
        <a:lstStyle/>
        <a:p>
          <a:r>
            <a:rPr lang="en-US" b="1" dirty="0">
              <a:latin typeface="+mn-lt"/>
            </a:rPr>
            <a:t>Hong Kong</a:t>
          </a:r>
          <a:endParaRPr lang="en-HK" b="1" dirty="0">
            <a:latin typeface="+mn-lt"/>
          </a:endParaRPr>
        </a:p>
      </dgm:t>
    </dgm:pt>
    <dgm:pt modelId="{D6BBDC87-DF72-4EB5-94F9-881ABAC86A61}" type="parTrans" cxnId="{2606E548-5226-4BB0-88F3-BB9066059518}">
      <dgm:prSet/>
      <dgm:spPr/>
      <dgm:t>
        <a:bodyPr/>
        <a:lstStyle/>
        <a:p>
          <a:endParaRPr lang="en-HK"/>
        </a:p>
      </dgm:t>
    </dgm:pt>
    <dgm:pt modelId="{D1224618-55A2-4314-B315-E655A9F59F2B}" type="sibTrans" cxnId="{2606E548-5226-4BB0-88F3-BB9066059518}">
      <dgm:prSet/>
      <dgm:spPr/>
      <dgm:t>
        <a:bodyPr/>
        <a:lstStyle/>
        <a:p>
          <a:endParaRPr lang="en-HK"/>
        </a:p>
      </dgm:t>
    </dgm:pt>
    <dgm:pt modelId="{2D06C75A-0D98-4065-824E-54482ED1DD36}">
      <dgm:prSet phldrT="[Text]" phldr="0" custT="1"/>
      <dgm:spPr>
        <a:solidFill>
          <a:schemeClr val="accent1">
            <a:lumMod val="60000"/>
            <a:lumOff val="40000"/>
          </a:schemeClr>
        </a:solidFill>
      </dgm:spPr>
      <dgm:t>
        <a:bodyPr/>
        <a:lstStyle/>
        <a:p>
          <a:r>
            <a:rPr lang="en-US" sz="1600" dirty="0"/>
            <a:t>Hong Kong Island</a:t>
          </a:r>
          <a:endParaRPr lang="en-HK" sz="1600" dirty="0"/>
        </a:p>
      </dgm:t>
    </dgm:pt>
    <dgm:pt modelId="{BB882E31-C2D0-4C36-897B-A6A7E5167514}" type="parTrans" cxnId="{67D8A030-D496-4635-9A86-CBB97D3176D3}">
      <dgm:prSet/>
      <dgm:spPr/>
      <dgm:t>
        <a:bodyPr/>
        <a:lstStyle/>
        <a:p>
          <a:endParaRPr lang="en-HK"/>
        </a:p>
      </dgm:t>
    </dgm:pt>
    <dgm:pt modelId="{86680F31-3407-45DE-85B5-C6C5A05D29DD}" type="sibTrans" cxnId="{67D8A030-D496-4635-9A86-CBB97D3176D3}">
      <dgm:prSet/>
      <dgm:spPr/>
      <dgm:t>
        <a:bodyPr/>
        <a:lstStyle/>
        <a:p>
          <a:endParaRPr lang="en-HK"/>
        </a:p>
      </dgm:t>
    </dgm:pt>
    <dgm:pt modelId="{93137FE9-B711-446C-AD77-D3CB235BA8D3}">
      <dgm:prSet phldrT="[Text]" phldr="0"/>
      <dgm:spPr/>
      <dgm:t>
        <a:bodyPr/>
        <a:lstStyle/>
        <a:p>
          <a:r>
            <a:rPr lang="en-US" b="1" dirty="0">
              <a:latin typeface="+mn-lt"/>
            </a:rPr>
            <a:t>Kowloon</a:t>
          </a:r>
          <a:endParaRPr lang="en-HK" b="1" dirty="0">
            <a:latin typeface="+mn-lt"/>
          </a:endParaRPr>
        </a:p>
      </dgm:t>
    </dgm:pt>
    <dgm:pt modelId="{AC5CFA06-B5D7-4625-9D4E-2372088E1461}" type="parTrans" cxnId="{4791B131-1C01-47A3-B6F3-B8B70F89D784}">
      <dgm:prSet/>
      <dgm:spPr/>
      <dgm:t>
        <a:bodyPr/>
        <a:lstStyle/>
        <a:p>
          <a:endParaRPr lang="en-HK"/>
        </a:p>
      </dgm:t>
    </dgm:pt>
    <dgm:pt modelId="{91AECFBC-D47F-40C5-ADEC-8A358E277BF8}" type="sibTrans" cxnId="{4791B131-1C01-47A3-B6F3-B8B70F89D784}">
      <dgm:prSet/>
      <dgm:spPr/>
      <dgm:t>
        <a:bodyPr/>
        <a:lstStyle/>
        <a:p>
          <a:endParaRPr lang="en-HK"/>
        </a:p>
      </dgm:t>
    </dgm:pt>
    <dgm:pt modelId="{1975C82D-A552-4DD2-B2EB-C5DAA92282BA}">
      <dgm:prSet phldrT="[Text]" phldr="0" custT="1"/>
      <dgm:spPr>
        <a:solidFill>
          <a:srgbClr val="7030A0"/>
        </a:solidFill>
      </dgm:spPr>
      <dgm:t>
        <a:bodyPr/>
        <a:lstStyle/>
        <a:p>
          <a:r>
            <a:rPr lang="en-US" sz="1400" dirty="0"/>
            <a:t>Kowloon </a:t>
          </a:r>
        </a:p>
        <a:p>
          <a:r>
            <a:rPr lang="en-US" sz="1400" dirty="0"/>
            <a:t>East</a:t>
          </a:r>
          <a:endParaRPr lang="en-HK" sz="1400" dirty="0"/>
        </a:p>
      </dgm:t>
    </dgm:pt>
    <dgm:pt modelId="{B163B7FB-5E61-43B1-8809-70232384F451}" type="parTrans" cxnId="{3B130D2A-07E7-4099-9AEC-6D815939170D}">
      <dgm:prSet/>
      <dgm:spPr/>
      <dgm:t>
        <a:bodyPr/>
        <a:lstStyle/>
        <a:p>
          <a:endParaRPr lang="en-HK"/>
        </a:p>
      </dgm:t>
    </dgm:pt>
    <dgm:pt modelId="{C910E490-6357-4346-8934-B1DF6B7839D5}" type="sibTrans" cxnId="{3B130D2A-07E7-4099-9AEC-6D815939170D}">
      <dgm:prSet/>
      <dgm:spPr/>
      <dgm:t>
        <a:bodyPr/>
        <a:lstStyle/>
        <a:p>
          <a:endParaRPr lang="en-HK"/>
        </a:p>
      </dgm:t>
    </dgm:pt>
    <dgm:pt modelId="{75DFA003-CE36-417B-94C1-05083FE3603C}">
      <dgm:prSet phldrT="[Text]" phldr="0" custT="1"/>
      <dgm:spPr>
        <a:solidFill>
          <a:srgbClr val="00B0F0"/>
        </a:solidFill>
      </dgm:spPr>
      <dgm:t>
        <a:bodyPr/>
        <a:lstStyle/>
        <a:p>
          <a:r>
            <a:rPr lang="en-US" sz="1400" dirty="0"/>
            <a:t>Kowloon Central</a:t>
          </a:r>
          <a:endParaRPr lang="en-HK" sz="1400" dirty="0"/>
        </a:p>
      </dgm:t>
    </dgm:pt>
    <dgm:pt modelId="{6E2525F0-2E33-4296-800A-5785FAFAB2B9}" type="parTrans" cxnId="{AD9AB455-C7C9-438D-B5BF-81A32B69C620}">
      <dgm:prSet/>
      <dgm:spPr/>
      <dgm:t>
        <a:bodyPr/>
        <a:lstStyle/>
        <a:p>
          <a:endParaRPr lang="en-HK"/>
        </a:p>
      </dgm:t>
    </dgm:pt>
    <dgm:pt modelId="{5B0CC7E3-6DEB-43EF-94CE-2BF268A6940B}" type="sibTrans" cxnId="{AD9AB455-C7C9-438D-B5BF-81A32B69C620}">
      <dgm:prSet/>
      <dgm:spPr/>
      <dgm:t>
        <a:bodyPr/>
        <a:lstStyle/>
        <a:p>
          <a:endParaRPr lang="en-HK"/>
        </a:p>
      </dgm:t>
    </dgm:pt>
    <dgm:pt modelId="{BEDA50CD-2A15-438D-B418-877CD3440DE3}">
      <dgm:prSet phldrT="[Text]" phldr="0"/>
      <dgm:spPr/>
      <dgm:t>
        <a:bodyPr/>
        <a:lstStyle/>
        <a:p>
          <a:r>
            <a:rPr lang="en-US" b="1" dirty="0">
              <a:latin typeface="+mn-lt"/>
            </a:rPr>
            <a:t>New Territories</a:t>
          </a:r>
          <a:endParaRPr lang="en-HK" b="1" dirty="0">
            <a:latin typeface="+mn-lt"/>
          </a:endParaRPr>
        </a:p>
      </dgm:t>
    </dgm:pt>
    <dgm:pt modelId="{9F999569-DB43-4B44-94E0-4B8FD02CEF34}" type="parTrans" cxnId="{F2A83D47-CC2B-4A36-B0FA-09E3C6DAF4B2}">
      <dgm:prSet/>
      <dgm:spPr/>
      <dgm:t>
        <a:bodyPr/>
        <a:lstStyle/>
        <a:p>
          <a:endParaRPr lang="en-HK"/>
        </a:p>
      </dgm:t>
    </dgm:pt>
    <dgm:pt modelId="{312DA227-1AF4-41DE-B64D-3156573A47FF}" type="sibTrans" cxnId="{F2A83D47-CC2B-4A36-B0FA-09E3C6DAF4B2}">
      <dgm:prSet/>
      <dgm:spPr/>
      <dgm:t>
        <a:bodyPr/>
        <a:lstStyle/>
        <a:p>
          <a:endParaRPr lang="en-HK"/>
        </a:p>
      </dgm:t>
    </dgm:pt>
    <dgm:pt modelId="{E164CB97-B2CA-4B32-8CE4-9998867E0106}">
      <dgm:prSet phldrT="[Text]" phldr="0" custT="1"/>
      <dgm:spPr>
        <a:solidFill>
          <a:schemeClr val="accent6">
            <a:lumMod val="75000"/>
          </a:schemeClr>
        </a:solidFill>
      </dgm:spPr>
      <dgm:t>
        <a:bodyPr/>
        <a:lstStyle/>
        <a:p>
          <a:r>
            <a:rPr lang="en-US" sz="1800" dirty="0"/>
            <a:t>NT East</a:t>
          </a:r>
          <a:endParaRPr lang="en-HK" sz="1800" dirty="0"/>
        </a:p>
      </dgm:t>
    </dgm:pt>
    <dgm:pt modelId="{DFDA8093-A780-41F3-8646-7333EAD7081D}" type="parTrans" cxnId="{DA34F154-8714-4D02-90D6-3FADA4CD186E}">
      <dgm:prSet/>
      <dgm:spPr/>
      <dgm:t>
        <a:bodyPr/>
        <a:lstStyle/>
        <a:p>
          <a:endParaRPr lang="en-HK"/>
        </a:p>
      </dgm:t>
    </dgm:pt>
    <dgm:pt modelId="{ACC0E331-3774-4484-B6B7-4CF15DDEB2EC}" type="sibTrans" cxnId="{DA34F154-8714-4D02-90D6-3FADA4CD186E}">
      <dgm:prSet/>
      <dgm:spPr/>
      <dgm:t>
        <a:bodyPr/>
        <a:lstStyle/>
        <a:p>
          <a:endParaRPr lang="en-HK"/>
        </a:p>
      </dgm:t>
    </dgm:pt>
    <dgm:pt modelId="{5E56B889-E819-4942-9529-ADA9EF06EB6F}">
      <dgm:prSet phldrT="[Text]" phldr="0" custT="1"/>
      <dgm:spPr>
        <a:solidFill>
          <a:srgbClr val="002060"/>
        </a:solidFill>
      </dgm:spPr>
      <dgm:t>
        <a:bodyPr/>
        <a:lstStyle/>
        <a:p>
          <a:r>
            <a:rPr lang="en-US" sz="1600" dirty="0"/>
            <a:t>NT West</a:t>
          </a:r>
          <a:endParaRPr lang="en-HK" sz="1600" dirty="0"/>
        </a:p>
      </dgm:t>
    </dgm:pt>
    <dgm:pt modelId="{9E37494E-39F4-4494-B85E-BB94D9918846}" type="parTrans" cxnId="{728BF85B-C690-40EB-B271-74903649F735}">
      <dgm:prSet/>
      <dgm:spPr/>
      <dgm:t>
        <a:bodyPr/>
        <a:lstStyle/>
        <a:p>
          <a:endParaRPr lang="en-HK"/>
        </a:p>
      </dgm:t>
    </dgm:pt>
    <dgm:pt modelId="{8BB85254-D700-4338-B872-B127DF8A187F}" type="sibTrans" cxnId="{728BF85B-C690-40EB-B271-74903649F735}">
      <dgm:prSet/>
      <dgm:spPr/>
      <dgm:t>
        <a:bodyPr/>
        <a:lstStyle/>
        <a:p>
          <a:endParaRPr lang="en-HK"/>
        </a:p>
      </dgm:t>
    </dgm:pt>
    <dgm:pt modelId="{E77F8A5D-3EBF-4717-BE06-25F391460AE7}">
      <dgm:prSet custT="1"/>
      <dgm:spPr>
        <a:solidFill>
          <a:srgbClr val="92D050"/>
        </a:solidFill>
      </dgm:spPr>
      <dgm:t>
        <a:bodyPr/>
        <a:lstStyle/>
        <a:p>
          <a:r>
            <a:rPr lang="en-US" sz="1400" dirty="0"/>
            <a:t>Kowloon </a:t>
          </a:r>
        </a:p>
        <a:p>
          <a:r>
            <a:rPr lang="en-US" sz="1400" dirty="0"/>
            <a:t>West</a:t>
          </a:r>
          <a:endParaRPr lang="en-HK" sz="1400" dirty="0"/>
        </a:p>
      </dgm:t>
    </dgm:pt>
    <dgm:pt modelId="{37F3C454-1DE9-45B3-A35F-F1A5D3E4C8C1}" type="parTrans" cxnId="{D65C51B1-B809-43E3-A5F9-DD4189A07F68}">
      <dgm:prSet/>
      <dgm:spPr/>
      <dgm:t>
        <a:bodyPr/>
        <a:lstStyle/>
        <a:p>
          <a:endParaRPr lang="en-HK"/>
        </a:p>
      </dgm:t>
    </dgm:pt>
    <dgm:pt modelId="{660BF748-B0A9-4DE4-B132-7281B8163EE7}" type="sibTrans" cxnId="{D65C51B1-B809-43E3-A5F9-DD4189A07F68}">
      <dgm:prSet/>
      <dgm:spPr/>
      <dgm:t>
        <a:bodyPr/>
        <a:lstStyle/>
        <a:p>
          <a:endParaRPr lang="en-HK"/>
        </a:p>
      </dgm:t>
    </dgm:pt>
    <dgm:pt modelId="{13E5173A-2406-43EF-A6D1-A1587E5B0ED7}" type="pres">
      <dgm:prSet presAssocID="{1E1F168D-D5F5-4D82-A3D8-72A5B1ACE7EC}" presName="theList" presStyleCnt="0">
        <dgm:presLayoutVars>
          <dgm:dir/>
          <dgm:animLvl val="lvl"/>
          <dgm:resizeHandles val="exact"/>
        </dgm:presLayoutVars>
      </dgm:prSet>
      <dgm:spPr/>
    </dgm:pt>
    <dgm:pt modelId="{6903AF07-D6F8-413D-B432-4908B03DED42}" type="pres">
      <dgm:prSet presAssocID="{9D4D521F-1992-4999-BA15-A1809726474F}" presName="compNode" presStyleCnt="0"/>
      <dgm:spPr/>
    </dgm:pt>
    <dgm:pt modelId="{8265FAB6-7830-4D18-B719-3991F82E9864}" type="pres">
      <dgm:prSet presAssocID="{9D4D521F-1992-4999-BA15-A1809726474F}" presName="aNode" presStyleLbl="bgShp" presStyleIdx="0" presStyleCnt="3"/>
      <dgm:spPr/>
    </dgm:pt>
    <dgm:pt modelId="{2F66644E-060E-43B3-9CB0-3332E72CB6A9}" type="pres">
      <dgm:prSet presAssocID="{9D4D521F-1992-4999-BA15-A1809726474F}" presName="textNode" presStyleLbl="bgShp" presStyleIdx="0" presStyleCnt="3"/>
      <dgm:spPr/>
    </dgm:pt>
    <dgm:pt modelId="{10F58891-8D47-4004-B5AC-DA6F85177729}" type="pres">
      <dgm:prSet presAssocID="{9D4D521F-1992-4999-BA15-A1809726474F}" presName="compChildNode" presStyleCnt="0"/>
      <dgm:spPr/>
    </dgm:pt>
    <dgm:pt modelId="{5F4D6D54-E609-4F07-9208-CDA6180E58E0}" type="pres">
      <dgm:prSet presAssocID="{9D4D521F-1992-4999-BA15-A1809726474F}" presName="theInnerList" presStyleCnt="0"/>
      <dgm:spPr/>
    </dgm:pt>
    <dgm:pt modelId="{4A601425-E81B-416C-AD64-3A42ED1672E2}" type="pres">
      <dgm:prSet presAssocID="{2D06C75A-0D98-4065-824E-54482ED1DD36}" presName="childNode" presStyleLbl="node1" presStyleIdx="0" presStyleCnt="6">
        <dgm:presLayoutVars>
          <dgm:bulletEnabled val="1"/>
        </dgm:presLayoutVars>
      </dgm:prSet>
      <dgm:spPr/>
    </dgm:pt>
    <dgm:pt modelId="{BDE93E5C-5C99-4EE0-A206-3B8CD8FE0309}" type="pres">
      <dgm:prSet presAssocID="{9D4D521F-1992-4999-BA15-A1809726474F}" presName="aSpace" presStyleCnt="0"/>
      <dgm:spPr/>
    </dgm:pt>
    <dgm:pt modelId="{47BD1217-6782-453B-89D0-FE7DE0C602C7}" type="pres">
      <dgm:prSet presAssocID="{93137FE9-B711-446C-AD77-D3CB235BA8D3}" presName="compNode" presStyleCnt="0"/>
      <dgm:spPr/>
    </dgm:pt>
    <dgm:pt modelId="{FCCA415D-1F60-4A3F-BC2A-D65C13AD42A2}" type="pres">
      <dgm:prSet presAssocID="{93137FE9-B711-446C-AD77-D3CB235BA8D3}" presName="aNode" presStyleLbl="bgShp" presStyleIdx="1" presStyleCnt="3"/>
      <dgm:spPr/>
    </dgm:pt>
    <dgm:pt modelId="{ACD1395C-E2D2-4D4B-B1CC-5D2C869104BF}" type="pres">
      <dgm:prSet presAssocID="{93137FE9-B711-446C-AD77-D3CB235BA8D3}" presName="textNode" presStyleLbl="bgShp" presStyleIdx="1" presStyleCnt="3"/>
      <dgm:spPr/>
    </dgm:pt>
    <dgm:pt modelId="{55C64821-E777-4398-B948-60249EEE62BD}" type="pres">
      <dgm:prSet presAssocID="{93137FE9-B711-446C-AD77-D3CB235BA8D3}" presName="compChildNode" presStyleCnt="0"/>
      <dgm:spPr/>
    </dgm:pt>
    <dgm:pt modelId="{777980A6-F36B-48CB-982A-10D0D439A8EF}" type="pres">
      <dgm:prSet presAssocID="{93137FE9-B711-446C-AD77-D3CB235BA8D3}" presName="theInnerList" presStyleCnt="0"/>
      <dgm:spPr/>
    </dgm:pt>
    <dgm:pt modelId="{9C9B5DCA-FF90-456B-8007-21DEF9CBFDD8}" type="pres">
      <dgm:prSet presAssocID="{1975C82D-A552-4DD2-B2EB-C5DAA92282BA}" presName="childNode" presStyleLbl="node1" presStyleIdx="1" presStyleCnt="6">
        <dgm:presLayoutVars>
          <dgm:bulletEnabled val="1"/>
        </dgm:presLayoutVars>
      </dgm:prSet>
      <dgm:spPr/>
    </dgm:pt>
    <dgm:pt modelId="{8A403E09-69F7-42EA-9AE7-898A1C5D5797}" type="pres">
      <dgm:prSet presAssocID="{1975C82D-A552-4DD2-B2EB-C5DAA92282BA}" presName="aSpace2" presStyleCnt="0"/>
      <dgm:spPr/>
    </dgm:pt>
    <dgm:pt modelId="{5EDC1039-2AA1-41A9-9A0F-6E047B5A89C1}" type="pres">
      <dgm:prSet presAssocID="{75DFA003-CE36-417B-94C1-05083FE3603C}" presName="childNode" presStyleLbl="node1" presStyleIdx="2" presStyleCnt="6">
        <dgm:presLayoutVars>
          <dgm:bulletEnabled val="1"/>
        </dgm:presLayoutVars>
      </dgm:prSet>
      <dgm:spPr/>
    </dgm:pt>
    <dgm:pt modelId="{7E0FD83C-52A0-451E-B00C-5181C3F855AD}" type="pres">
      <dgm:prSet presAssocID="{75DFA003-CE36-417B-94C1-05083FE3603C}" presName="aSpace2" presStyleCnt="0"/>
      <dgm:spPr/>
    </dgm:pt>
    <dgm:pt modelId="{171E32C0-CDEE-4B1A-95B5-DF81BBED6384}" type="pres">
      <dgm:prSet presAssocID="{E77F8A5D-3EBF-4717-BE06-25F391460AE7}" presName="childNode" presStyleLbl="node1" presStyleIdx="3" presStyleCnt="6">
        <dgm:presLayoutVars>
          <dgm:bulletEnabled val="1"/>
        </dgm:presLayoutVars>
      </dgm:prSet>
      <dgm:spPr/>
    </dgm:pt>
    <dgm:pt modelId="{329E2C59-6A77-4223-8B0B-DA857CB3C207}" type="pres">
      <dgm:prSet presAssocID="{93137FE9-B711-446C-AD77-D3CB235BA8D3}" presName="aSpace" presStyleCnt="0"/>
      <dgm:spPr/>
    </dgm:pt>
    <dgm:pt modelId="{DC26E4BC-350A-4943-A339-8F50463E3CA6}" type="pres">
      <dgm:prSet presAssocID="{BEDA50CD-2A15-438D-B418-877CD3440DE3}" presName="compNode" presStyleCnt="0"/>
      <dgm:spPr/>
    </dgm:pt>
    <dgm:pt modelId="{C132860C-2B7F-40DE-BA73-4E3D1334F98D}" type="pres">
      <dgm:prSet presAssocID="{BEDA50CD-2A15-438D-B418-877CD3440DE3}" presName="aNode" presStyleLbl="bgShp" presStyleIdx="2" presStyleCnt="3"/>
      <dgm:spPr/>
    </dgm:pt>
    <dgm:pt modelId="{26E0806D-1FBF-44E7-AC81-DA5434077376}" type="pres">
      <dgm:prSet presAssocID="{BEDA50CD-2A15-438D-B418-877CD3440DE3}" presName="textNode" presStyleLbl="bgShp" presStyleIdx="2" presStyleCnt="3"/>
      <dgm:spPr/>
    </dgm:pt>
    <dgm:pt modelId="{195FA744-D070-4BFD-87B4-58078EF250F0}" type="pres">
      <dgm:prSet presAssocID="{BEDA50CD-2A15-438D-B418-877CD3440DE3}" presName="compChildNode" presStyleCnt="0"/>
      <dgm:spPr/>
    </dgm:pt>
    <dgm:pt modelId="{6B79B025-29F0-4FE8-A1B4-4D4138B4039D}" type="pres">
      <dgm:prSet presAssocID="{BEDA50CD-2A15-438D-B418-877CD3440DE3}" presName="theInnerList" presStyleCnt="0"/>
      <dgm:spPr/>
    </dgm:pt>
    <dgm:pt modelId="{3DB993E0-43BD-4445-A480-0B3B64F6629E}" type="pres">
      <dgm:prSet presAssocID="{E164CB97-B2CA-4B32-8CE4-9998867E0106}" presName="childNode" presStyleLbl="node1" presStyleIdx="4" presStyleCnt="6" custLinFactNeighborX="1088" custLinFactNeighborY="6695">
        <dgm:presLayoutVars>
          <dgm:bulletEnabled val="1"/>
        </dgm:presLayoutVars>
      </dgm:prSet>
      <dgm:spPr/>
    </dgm:pt>
    <dgm:pt modelId="{BF1DE8BF-D9D6-47A9-9CF2-7EF9C4159894}" type="pres">
      <dgm:prSet presAssocID="{E164CB97-B2CA-4B32-8CE4-9998867E0106}" presName="aSpace2" presStyleCnt="0"/>
      <dgm:spPr/>
    </dgm:pt>
    <dgm:pt modelId="{E57AADBC-C07A-41D0-8D74-BB75F16FC635}" type="pres">
      <dgm:prSet presAssocID="{5E56B889-E819-4942-9529-ADA9EF06EB6F}" presName="childNode" presStyleLbl="node1" presStyleIdx="5" presStyleCnt="6">
        <dgm:presLayoutVars>
          <dgm:bulletEnabled val="1"/>
        </dgm:presLayoutVars>
      </dgm:prSet>
      <dgm:spPr/>
    </dgm:pt>
  </dgm:ptLst>
  <dgm:cxnLst>
    <dgm:cxn modelId="{55CBDD05-FD82-4658-AD07-E554C7F6D730}" type="presOf" srcId="{E164CB97-B2CA-4B32-8CE4-9998867E0106}" destId="{3DB993E0-43BD-4445-A480-0B3B64F6629E}" srcOrd="0" destOrd="0" presId="urn:microsoft.com/office/officeart/2005/8/layout/lProcess2"/>
    <dgm:cxn modelId="{93B5F505-F3E0-4151-B7B3-6FB5BDE52F83}" type="presOf" srcId="{1975C82D-A552-4DD2-B2EB-C5DAA92282BA}" destId="{9C9B5DCA-FF90-456B-8007-21DEF9CBFDD8}" srcOrd="0" destOrd="0" presId="urn:microsoft.com/office/officeart/2005/8/layout/lProcess2"/>
    <dgm:cxn modelId="{6664600D-8EEB-43FC-851A-3C669FFD1B46}" type="presOf" srcId="{93137FE9-B711-446C-AD77-D3CB235BA8D3}" destId="{ACD1395C-E2D2-4D4B-B1CC-5D2C869104BF}" srcOrd="1" destOrd="0" presId="urn:microsoft.com/office/officeart/2005/8/layout/lProcess2"/>
    <dgm:cxn modelId="{3B130D2A-07E7-4099-9AEC-6D815939170D}" srcId="{93137FE9-B711-446C-AD77-D3CB235BA8D3}" destId="{1975C82D-A552-4DD2-B2EB-C5DAA92282BA}" srcOrd="0" destOrd="0" parTransId="{B163B7FB-5E61-43B1-8809-70232384F451}" sibTransId="{C910E490-6357-4346-8934-B1DF6B7839D5}"/>
    <dgm:cxn modelId="{67D8A030-D496-4635-9A86-CBB97D3176D3}" srcId="{9D4D521F-1992-4999-BA15-A1809726474F}" destId="{2D06C75A-0D98-4065-824E-54482ED1DD36}" srcOrd="0" destOrd="0" parTransId="{BB882E31-C2D0-4C36-897B-A6A7E5167514}" sibTransId="{86680F31-3407-45DE-85B5-C6C5A05D29DD}"/>
    <dgm:cxn modelId="{4791B131-1C01-47A3-B6F3-B8B70F89D784}" srcId="{1E1F168D-D5F5-4D82-A3D8-72A5B1ACE7EC}" destId="{93137FE9-B711-446C-AD77-D3CB235BA8D3}" srcOrd="1" destOrd="0" parTransId="{AC5CFA06-B5D7-4625-9D4E-2372088E1461}" sibTransId="{91AECFBC-D47F-40C5-ADEC-8A358E277BF8}"/>
    <dgm:cxn modelId="{728BF85B-C690-40EB-B271-74903649F735}" srcId="{BEDA50CD-2A15-438D-B418-877CD3440DE3}" destId="{5E56B889-E819-4942-9529-ADA9EF06EB6F}" srcOrd="1" destOrd="0" parTransId="{9E37494E-39F4-4494-B85E-BB94D9918846}" sibTransId="{8BB85254-D700-4338-B872-B127DF8A187F}"/>
    <dgm:cxn modelId="{225B5141-5004-4A8E-87EE-7BB84E962ACA}" type="presOf" srcId="{BEDA50CD-2A15-438D-B418-877CD3440DE3}" destId="{26E0806D-1FBF-44E7-AC81-DA5434077376}" srcOrd="1" destOrd="0" presId="urn:microsoft.com/office/officeart/2005/8/layout/lProcess2"/>
    <dgm:cxn modelId="{B046AD64-BFC5-4406-BD6C-5730B050D2F5}" type="presOf" srcId="{9D4D521F-1992-4999-BA15-A1809726474F}" destId="{2F66644E-060E-43B3-9CB0-3332E72CB6A9}" srcOrd="1" destOrd="0" presId="urn:microsoft.com/office/officeart/2005/8/layout/lProcess2"/>
    <dgm:cxn modelId="{F2A83D47-CC2B-4A36-B0FA-09E3C6DAF4B2}" srcId="{1E1F168D-D5F5-4D82-A3D8-72A5B1ACE7EC}" destId="{BEDA50CD-2A15-438D-B418-877CD3440DE3}" srcOrd="2" destOrd="0" parTransId="{9F999569-DB43-4B44-94E0-4B8FD02CEF34}" sibTransId="{312DA227-1AF4-41DE-B64D-3156573A47FF}"/>
    <dgm:cxn modelId="{2606E548-5226-4BB0-88F3-BB9066059518}" srcId="{1E1F168D-D5F5-4D82-A3D8-72A5B1ACE7EC}" destId="{9D4D521F-1992-4999-BA15-A1809726474F}" srcOrd="0" destOrd="0" parTransId="{D6BBDC87-DF72-4EB5-94F9-881ABAC86A61}" sibTransId="{D1224618-55A2-4314-B315-E655A9F59F2B}"/>
    <dgm:cxn modelId="{887C2471-590C-482A-9D11-649AE12E6E6E}" type="presOf" srcId="{BEDA50CD-2A15-438D-B418-877CD3440DE3}" destId="{C132860C-2B7F-40DE-BA73-4E3D1334F98D}" srcOrd="0" destOrd="0" presId="urn:microsoft.com/office/officeart/2005/8/layout/lProcess2"/>
    <dgm:cxn modelId="{DA34F154-8714-4D02-90D6-3FADA4CD186E}" srcId="{BEDA50CD-2A15-438D-B418-877CD3440DE3}" destId="{E164CB97-B2CA-4B32-8CE4-9998867E0106}" srcOrd="0" destOrd="0" parTransId="{DFDA8093-A780-41F3-8646-7333EAD7081D}" sibTransId="{ACC0E331-3774-4484-B6B7-4CF15DDEB2EC}"/>
    <dgm:cxn modelId="{AD9AB455-C7C9-438D-B5BF-81A32B69C620}" srcId="{93137FE9-B711-446C-AD77-D3CB235BA8D3}" destId="{75DFA003-CE36-417B-94C1-05083FE3603C}" srcOrd="1" destOrd="0" parTransId="{6E2525F0-2E33-4296-800A-5785FAFAB2B9}" sibTransId="{5B0CC7E3-6DEB-43EF-94CE-2BF268A6940B}"/>
    <dgm:cxn modelId="{1DC0085A-7FA2-49B1-9D8F-D32AF6BA5EA5}" type="presOf" srcId="{75DFA003-CE36-417B-94C1-05083FE3603C}" destId="{5EDC1039-2AA1-41A9-9A0F-6E047B5A89C1}" srcOrd="0" destOrd="0" presId="urn:microsoft.com/office/officeart/2005/8/layout/lProcess2"/>
    <dgm:cxn modelId="{1AB1117B-C61B-4DE9-A529-F4E9D3250735}" type="presOf" srcId="{9D4D521F-1992-4999-BA15-A1809726474F}" destId="{8265FAB6-7830-4D18-B719-3991F82E9864}" srcOrd="0" destOrd="0" presId="urn:microsoft.com/office/officeart/2005/8/layout/lProcess2"/>
    <dgm:cxn modelId="{F83D947B-272E-4C0A-9097-8BC06EB56AB8}" type="presOf" srcId="{5E56B889-E819-4942-9529-ADA9EF06EB6F}" destId="{E57AADBC-C07A-41D0-8D74-BB75F16FC635}" srcOrd="0" destOrd="0" presId="urn:microsoft.com/office/officeart/2005/8/layout/lProcess2"/>
    <dgm:cxn modelId="{58C1DE92-A4C3-4C0D-B6D0-7DFD7466BB65}" type="presOf" srcId="{E77F8A5D-3EBF-4717-BE06-25F391460AE7}" destId="{171E32C0-CDEE-4B1A-95B5-DF81BBED6384}" srcOrd="0" destOrd="0" presId="urn:microsoft.com/office/officeart/2005/8/layout/lProcess2"/>
    <dgm:cxn modelId="{890659AA-A60B-4877-9CFA-FE405F9C8DCE}" type="presOf" srcId="{2D06C75A-0D98-4065-824E-54482ED1DD36}" destId="{4A601425-E81B-416C-AD64-3A42ED1672E2}" srcOrd="0" destOrd="0" presId="urn:microsoft.com/office/officeart/2005/8/layout/lProcess2"/>
    <dgm:cxn modelId="{D65C51B1-B809-43E3-A5F9-DD4189A07F68}" srcId="{93137FE9-B711-446C-AD77-D3CB235BA8D3}" destId="{E77F8A5D-3EBF-4717-BE06-25F391460AE7}" srcOrd="2" destOrd="0" parTransId="{37F3C454-1DE9-45B3-A35F-F1A5D3E4C8C1}" sibTransId="{660BF748-B0A9-4DE4-B132-7281B8163EE7}"/>
    <dgm:cxn modelId="{FB60BCB5-563E-424A-9D4F-A52DF9780A43}" type="presOf" srcId="{1E1F168D-D5F5-4D82-A3D8-72A5B1ACE7EC}" destId="{13E5173A-2406-43EF-A6D1-A1587E5B0ED7}" srcOrd="0" destOrd="0" presId="urn:microsoft.com/office/officeart/2005/8/layout/lProcess2"/>
    <dgm:cxn modelId="{759ED6BF-B9EC-4821-9DB4-DEC93C0BACF3}" type="presOf" srcId="{93137FE9-B711-446C-AD77-D3CB235BA8D3}" destId="{FCCA415D-1F60-4A3F-BC2A-D65C13AD42A2}" srcOrd="0" destOrd="0" presId="urn:microsoft.com/office/officeart/2005/8/layout/lProcess2"/>
    <dgm:cxn modelId="{E03D3FE1-4BD7-40FC-833F-93D4B35CF2A1}" type="presParOf" srcId="{13E5173A-2406-43EF-A6D1-A1587E5B0ED7}" destId="{6903AF07-D6F8-413D-B432-4908B03DED42}" srcOrd="0" destOrd="0" presId="urn:microsoft.com/office/officeart/2005/8/layout/lProcess2"/>
    <dgm:cxn modelId="{62C24D28-C8F4-463E-A529-F705E3EAECF5}" type="presParOf" srcId="{6903AF07-D6F8-413D-B432-4908B03DED42}" destId="{8265FAB6-7830-4D18-B719-3991F82E9864}" srcOrd="0" destOrd="0" presId="urn:microsoft.com/office/officeart/2005/8/layout/lProcess2"/>
    <dgm:cxn modelId="{065AFF27-5BAE-4A8D-A290-69CDABD45DCA}" type="presParOf" srcId="{6903AF07-D6F8-413D-B432-4908B03DED42}" destId="{2F66644E-060E-43B3-9CB0-3332E72CB6A9}" srcOrd="1" destOrd="0" presId="urn:microsoft.com/office/officeart/2005/8/layout/lProcess2"/>
    <dgm:cxn modelId="{D34AA3A9-17B3-43AA-8419-1AE2C60FF6E4}" type="presParOf" srcId="{6903AF07-D6F8-413D-B432-4908B03DED42}" destId="{10F58891-8D47-4004-B5AC-DA6F85177729}" srcOrd="2" destOrd="0" presId="urn:microsoft.com/office/officeart/2005/8/layout/lProcess2"/>
    <dgm:cxn modelId="{A9364C84-254A-46EB-8C58-D927DAC6DDC5}" type="presParOf" srcId="{10F58891-8D47-4004-B5AC-DA6F85177729}" destId="{5F4D6D54-E609-4F07-9208-CDA6180E58E0}" srcOrd="0" destOrd="0" presId="urn:microsoft.com/office/officeart/2005/8/layout/lProcess2"/>
    <dgm:cxn modelId="{A4A0F8C6-C33D-4E5B-B5DD-EEAC9FE9405D}" type="presParOf" srcId="{5F4D6D54-E609-4F07-9208-CDA6180E58E0}" destId="{4A601425-E81B-416C-AD64-3A42ED1672E2}" srcOrd="0" destOrd="0" presId="urn:microsoft.com/office/officeart/2005/8/layout/lProcess2"/>
    <dgm:cxn modelId="{6ABEEA06-00B7-48C8-AD7C-C70A253E36B4}" type="presParOf" srcId="{13E5173A-2406-43EF-A6D1-A1587E5B0ED7}" destId="{BDE93E5C-5C99-4EE0-A206-3B8CD8FE0309}" srcOrd="1" destOrd="0" presId="urn:microsoft.com/office/officeart/2005/8/layout/lProcess2"/>
    <dgm:cxn modelId="{825A5E37-A235-4A92-9FBD-29B9F41CF6A1}" type="presParOf" srcId="{13E5173A-2406-43EF-A6D1-A1587E5B0ED7}" destId="{47BD1217-6782-453B-89D0-FE7DE0C602C7}" srcOrd="2" destOrd="0" presId="urn:microsoft.com/office/officeart/2005/8/layout/lProcess2"/>
    <dgm:cxn modelId="{73404612-7E98-40F4-AD3A-FE519A271488}" type="presParOf" srcId="{47BD1217-6782-453B-89D0-FE7DE0C602C7}" destId="{FCCA415D-1F60-4A3F-BC2A-D65C13AD42A2}" srcOrd="0" destOrd="0" presId="urn:microsoft.com/office/officeart/2005/8/layout/lProcess2"/>
    <dgm:cxn modelId="{EB8F1DB0-B792-4648-9204-78D522C44B3E}" type="presParOf" srcId="{47BD1217-6782-453B-89D0-FE7DE0C602C7}" destId="{ACD1395C-E2D2-4D4B-B1CC-5D2C869104BF}" srcOrd="1" destOrd="0" presId="urn:microsoft.com/office/officeart/2005/8/layout/lProcess2"/>
    <dgm:cxn modelId="{3B7E3781-370E-45A0-8390-687D326E269E}" type="presParOf" srcId="{47BD1217-6782-453B-89D0-FE7DE0C602C7}" destId="{55C64821-E777-4398-B948-60249EEE62BD}" srcOrd="2" destOrd="0" presId="urn:microsoft.com/office/officeart/2005/8/layout/lProcess2"/>
    <dgm:cxn modelId="{C56840EB-6104-4881-9517-E506D2643691}" type="presParOf" srcId="{55C64821-E777-4398-B948-60249EEE62BD}" destId="{777980A6-F36B-48CB-982A-10D0D439A8EF}" srcOrd="0" destOrd="0" presId="urn:microsoft.com/office/officeart/2005/8/layout/lProcess2"/>
    <dgm:cxn modelId="{3D10B110-EBF0-45C2-ADD8-B56DFF2850B8}" type="presParOf" srcId="{777980A6-F36B-48CB-982A-10D0D439A8EF}" destId="{9C9B5DCA-FF90-456B-8007-21DEF9CBFDD8}" srcOrd="0" destOrd="0" presId="urn:microsoft.com/office/officeart/2005/8/layout/lProcess2"/>
    <dgm:cxn modelId="{211E15F7-CEF6-4D5C-BBB6-32F00E25795A}" type="presParOf" srcId="{777980A6-F36B-48CB-982A-10D0D439A8EF}" destId="{8A403E09-69F7-42EA-9AE7-898A1C5D5797}" srcOrd="1" destOrd="0" presId="urn:microsoft.com/office/officeart/2005/8/layout/lProcess2"/>
    <dgm:cxn modelId="{D970A33A-9755-4E9D-8146-9ECFA25FCB27}" type="presParOf" srcId="{777980A6-F36B-48CB-982A-10D0D439A8EF}" destId="{5EDC1039-2AA1-41A9-9A0F-6E047B5A89C1}" srcOrd="2" destOrd="0" presId="urn:microsoft.com/office/officeart/2005/8/layout/lProcess2"/>
    <dgm:cxn modelId="{35863D48-CEF0-4D2F-B23C-137B47251486}" type="presParOf" srcId="{777980A6-F36B-48CB-982A-10D0D439A8EF}" destId="{7E0FD83C-52A0-451E-B00C-5181C3F855AD}" srcOrd="3" destOrd="0" presId="urn:microsoft.com/office/officeart/2005/8/layout/lProcess2"/>
    <dgm:cxn modelId="{5B7BCE06-693A-48FE-9071-AF28BE51AEB1}" type="presParOf" srcId="{777980A6-F36B-48CB-982A-10D0D439A8EF}" destId="{171E32C0-CDEE-4B1A-95B5-DF81BBED6384}" srcOrd="4" destOrd="0" presId="urn:microsoft.com/office/officeart/2005/8/layout/lProcess2"/>
    <dgm:cxn modelId="{1895D181-031A-49D8-B01C-BF15A38977C7}" type="presParOf" srcId="{13E5173A-2406-43EF-A6D1-A1587E5B0ED7}" destId="{329E2C59-6A77-4223-8B0B-DA857CB3C207}" srcOrd="3" destOrd="0" presId="urn:microsoft.com/office/officeart/2005/8/layout/lProcess2"/>
    <dgm:cxn modelId="{E73C8EBD-8FE5-4052-9684-75205BF901E6}" type="presParOf" srcId="{13E5173A-2406-43EF-A6D1-A1587E5B0ED7}" destId="{DC26E4BC-350A-4943-A339-8F50463E3CA6}" srcOrd="4" destOrd="0" presId="urn:microsoft.com/office/officeart/2005/8/layout/lProcess2"/>
    <dgm:cxn modelId="{64A46C75-CB5F-4357-8B78-185FEB379F28}" type="presParOf" srcId="{DC26E4BC-350A-4943-A339-8F50463E3CA6}" destId="{C132860C-2B7F-40DE-BA73-4E3D1334F98D}" srcOrd="0" destOrd="0" presId="urn:microsoft.com/office/officeart/2005/8/layout/lProcess2"/>
    <dgm:cxn modelId="{BEF69C67-25FD-4BD1-A730-E683B91AF57A}" type="presParOf" srcId="{DC26E4BC-350A-4943-A339-8F50463E3CA6}" destId="{26E0806D-1FBF-44E7-AC81-DA5434077376}" srcOrd="1" destOrd="0" presId="urn:microsoft.com/office/officeart/2005/8/layout/lProcess2"/>
    <dgm:cxn modelId="{E849554C-881F-4135-A9F3-3550AD70B031}" type="presParOf" srcId="{DC26E4BC-350A-4943-A339-8F50463E3CA6}" destId="{195FA744-D070-4BFD-87B4-58078EF250F0}" srcOrd="2" destOrd="0" presId="urn:microsoft.com/office/officeart/2005/8/layout/lProcess2"/>
    <dgm:cxn modelId="{466661E5-6049-4A82-BCE6-FAAC28E7F988}" type="presParOf" srcId="{195FA744-D070-4BFD-87B4-58078EF250F0}" destId="{6B79B025-29F0-4FE8-A1B4-4D4138B4039D}" srcOrd="0" destOrd="0" presId="urn:microsoft.com/office/officeart/2005/8/layout/lProcess2"/>
    <dgm:cxn modelId="{7E96110C-344A-42AA-A940-843D757B13A8}" type="presParOf" srcId="{6B79B025-29F0-4FE8-A1B4-4D4138B4039D}" destId="{3DB993E0-43BD-4445-A480-0B3B64F6629E}" srcOrd="0" destOrd="0" presId="urn:microsoft.com/office/officeart/2005/8/layout/lProcess2"/>
    <dgm:cxn modelId="{5265F47A-2630-4026-B123-1BABA5EC6D14}" type="presParOf" srcId="{6B79B025-29F0-4FE8-A1B4-4D4138B4039D}" destId="{BF1DE8BF-D9D6-47A9-9CF2-7EF9C4159894}" srcOrd="1" destOrd="0" presId="urn:microsoft.com/office/officeart/2005/8/layout/lProcess2"/>
    <dgm:cxn modelId="{342DE098-4A69-4B79-A769-22610D3FC56A}" type="presParOf" srcId="{6B79B025-29F0-4FE8-A1B4-4D4138B4039D}" destId="{E57AADBC-C07A-41D0-8D74-BB75F16FC635}"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5FAB6-7830-4D18-B719-3991F82E9864}">
      <dsp:nvSpPr>
        <dsp:cNvPr id="0" name=""/>
        <dsp:cNvSpPr/>
      </dsp:nvSpPr>
      <dsp:spPr>
        <a:xfrm>
          <a:off x="715" y="0"/>
          <a:ext cx="1859429" cy="2605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Hong Kong</a:t>
          </a:r>
          <a:endParaRPr lang="en-HK" sz="2100" b="1" kern="1200" dirty="0">
            <a:latin typeface="+mn-lt"/>
          </a:endParaRPr>
        </a:p>
      </dsp:txBody>
      <dsp:txXfrm>
        <a:off x="715" y="0"/>
        <a:ext cx="1859429" cy="781690"/>
      </dsp:txXfrm>
    </dsp:sp>
    <dsp:sp modelId="{4A601425-E81B-416C-AD64-3A42ED1672E2}">
      <dsp:nvSpPr>
        <dsp:cNvPr id="0" name=""/>
        <dsp:cNvSpPr/>
      </dsp:nvSpPr>
      <dsp:spPr>
        <a:xfrm>
          <a:off x="186658" y="781690"/>
          <a:ext cx="1487543" cy="1693663"/>
        </a:xfrm>
        <a:prstGeom prst="roundRect">
          <a:avLst>
            <a:gd name="adj" fmla="val 10000"/>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Hong Kong Island</a:t>
          </a:r>
          <a:endParaRPr lang="en-HK" sz="1600" kern="1200" dirty="0"/>
        </a:p>
      </dsp:txBody>
      <dsp:txXfrm>
        <a:off x="230227" y="825259"/>
        <a:ext cx="1400405" cy="1606525"/>
      </dsp:txXfrm>
    </dsp:sp>
    <dsp:sp modelId="{FCCA415D-1F60-4A3F-BC2A-D65C13AD42A2}">
      <dsp:nvSpPr>
        <dsp:cNvPr id="0" name=""/>
        <dsp:cNvSpPr/>
      </dsp:nvSpPr>
      <dsp:spPr>
        <a:xfrm>
          <a:off x="1999602" y="0"/>
          <a:ext cx="1859429" cy="2605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Kowloon</a:t>
          </a:r>
          <a:endParaRPr lang="en-HK" sz="2100" b="1" kern="1200" dirty="0">
            <a:latin typeface="+mn-lt"/>
          </a:endParaRPr>
        </a:p>
      </dsp:txBody>
      <dsp:txXfrm>
        <a:off x="1999602" y="0"/>
        <a:ext cx="1859429" cy="781690"/>
      </dsp:txXfrm>
    </dsp:sp>
    <dsp:sp modelId="{9C9B5DCA-FF90-456B-8007-21DEF9CBFDD8}">
      <dsp:nvSpPr>
        <dsp:cNvPr id="0" name=""/>
        <dsp:cNvSpPr/>
      </dsp:nvSpPr>
      <dsp:spPr>
        <a:xfrm>
          <a:off x="2185545" y="781913"/>
          <a:ext cx="1487543" cy="511903"/>
        </a:xfrm>
        <a:prstGeom prst="roundRect">
          <a:avLst>
            <a:gd name="adj" fmla="val 1000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Kowloon </a:t>
          </a:r>
        </a:p>
        <a:p>
          <a:pPr marL="0" lvl="0" indent="0" algn="ctr" defTabSz="622300">
            <a:lnSpc>
              <a:spcPct val="90000"/>
            </a:lnSpc>
            <a:spcBef>
              <a:spcPct val="0"/>
            </a:spcBef>
            <a:spcAft>
              <a:spcPct val="35000"/>
            </a:spcAft>
            <a:buNone/>
          </a:pPr>
          <a:r>
            <a:rPr lang="en-US" sz="1400" kern="1200" dirty="0"/>
            <a:t>East</a:t>
          </a:r>
          <a:endParaRPr lang="en-HK" sz="1400" kern="1200" dirty="0"/>
        </a:p>
      </dsp:txBody>
      <dsp:txXfrm>
        <a:off x="2200538" y="796906"/>
        <a:ext cx="1457557" cy="481917"/>
      </dsp:txXfrm>
    </dsp:sp>
    <dsp:sp modelId="{5EDC1039-2AA1-41A9-9A0F-6E047B5A89C1}">
      <dsp:nvSpPr>
        <dsp:cNvPr id="0" name=""/>
        <dsp:cNvSpPr/>
      </dsp:nvSpPr>
      <dsp:spPr>
        <a:xfrm>
          <a:off x="2185545" y="1372570"/>
          <a:ext cx="1487543" cy="511903"/>
        </a:xfrm>
        <a:prstGeom prst="roundRect">
          <a:avLst>
            <a:gd name="adj" fmla="val 10000"/>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Kowloon Central</a:t>
          </a:r>
          <a:endParaRPr lang="en-HK" sz="1400" kern="1200" dirty="0"/>
        </a:p>
      </dsp:txBody>
      <dsp:txXfrm>
        <a:off x="2200538" y="1387563"/>
        <a:ext cx="1457557" cy="481917"/>
      </dsp:txXfrm>
    </dsp:sp>
    <dsp:sp modelId="{171E32C0-CDEE-4B1A-95B5-DF81BBED6384}">
      <dsp:nvSpPr>
        <dsp:cNvPr id="0" name=""/>
        <dsp:cNvSpPr/>
      </dsp:nvSpPr>
      <dsp:spPr>
        <a:xfrm>
          <a:off x="2185545" y="1963228"/>
          <a:ext cx="1487543" cy="511903"/>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Kowloon </a:t>
          </a:r>
        </a:p>
        <a:p>
          <a:pPr marL="0" lvl="0" indent="0" algn="ctr" defTabSz="622300">
            <a:lnSpc>
              <a:spcPct val="90000"/>
            </a:lnSpc>
            <a:spcBef>
              <a:spcPct val="0"/>
            </a:spcBef>
            <a:spcAft>
              <a:spcPct val="35000"/>
            </a:spcAft>
            <a:buNone/>
          </a:pPr>
          <a:r>
            <a:rPr lang="en-US" sz="1400" kern="1200" dirty="0"/>
            <a:t>West</a:t>
          </a:r>
          <a:endParaRPr lang="en-HK" sz="1400" kern="1200" dirty="0"/>
        </a:p>
      </dsp:txBody>
      <dsp:txXfrm>
        <a:off x="2200538" y="1978221"/>
        <a:ext cx="1457557" cy="481917"/>
      </dsp:txXfrm>
    </dsp:sp>
    <dsp:sp modelId="{C132860C-2B7F-40DE-BA73-4E3D1334F98D}">
      <dsp:nvSpPr>
        <dsp:cNvPr id="0" name=""/>
        <dsp:cNvSpPr/>
      </dsp:nvSpPr>
      <dsp:spPr>
        <a:xfrm>
          <a:off x="3998489" y="0"/>
          <a:ext cx="1859429" cy="26056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New Territories</a:t>
          </a:r>
          <a:endParaRPr lang="en-HK" sz="2100" b="1" kern="1200" dirty="0">
            <a:latin typeface="+mn-lt"/>
          </a:endParaRPr>
        </a:p>
      </dsp:txBody>
      <dsp:txXfrm>
        <a:off x="3998489" y="0"/>
        <a:ext cx="1859429" cy="781690"/>
      </dsp:txXfrm>
    </dsp:sp>
    <dsp:sp modelId="{3DB993E0-43BD-4445-A480-0B3B64F6629E}">
      <dsp:nvSpPr>
        <dsp:cNvPr id="0" name=""/>
        <dsp:cNvSpPr/>
      </dsp:nvSpPr>
      <dsp:spPr>
        <a:xfrm>
          <a:off x="4200616" y="790546"/>
          <a:ext cx="1487543" cy="785634"/>
        </a:xfrm>
        <a:prstGeom prst="roundRect">
          <a:avLst>
            <a:gd name="adj" fmla="val 10000"/>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NT East</a:t>
          </a:r>
          <a:endParaRPr lang="en-HK" sz="1800" kern="1200" dirty="0"/>
        </a:p>
      </dsp:txBody>
      <dsp:txXfrm>
        <a:off x="4223626" y="813556"/>
        <a:ext cx="1441523" cy="739614"/>
      </dsp:txXfrm>
    </dsp:sp>
    <dsp:sp modelId="{E57AADBC-C07A-41D0-8D74-BB75F16FC635}">
      <dsp:nvSpPr>
        <dsp:cNvPr id="0" name=""/>
        <dsp:cNvSpPr/>
      </dsp:nvSpPr>
      <dsp:spPr>
        <a:xfrm>
          <a:off x="4184432" y="1688955"/>
          <a:ext cx="1487543" cy="785634"/>
        </a:xfrm>
        <a:prstGeom prst="roundRect">
          <a:avLst>
            <a:gd name="adj" fmla="val 10000"/>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NT West</a:t>
          </a:r>
          <a:endParaRPr lang="en-HK" sz="1600" kern="1200" dirty="0"/>
        </a:p>
      </dsp:txBody>
      <dsp:txXfrm>
        <a:off x="4207442" y="1711965"/>
        <a:ext cx="1441523" cy="73961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59227-D7C7-45D3-B431-CF78605FA0C4}" type="datetimeFigureOut">
              <a:rPr lang="en-HK" smtClean="0"/>
              <a:t>1/5/2026</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89EA7-FF81-4203-9C01-466C09E12596}" type="slidenum">
              <a:rPr lang="en-HK" smtClean="0"/>
              <a:t>‹#›</a:t>
            </a:fld>
            <a:endParaRPr lang="en-HK"/>
          </a:p>
        </p:txBody>
      </p:sp>
    </p:spTree>
    <p:extLst>
      <p:ext uri="{BB962C8B-B14F-4D97-AF65-F5344CB8AC3E}">
        <p14:creationId xmlns:p14="http://schemas.microsoft.com/office/powerpoint/2010/main" val="60893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Hospital Authority manages 43 public hospitals and institutions, 49 Specialist Out-patient Clinics and 75 Family Medicine Clinics. These are </a:t>
            </a:r>
            <a:r>
              <a:rPr lang="en-US" dirty="0" err="1"/>
              <a:t>organised</a:t>
            </a:r>
            <a:r>
              <a:rPr lang="en-US" dirty="0"/>
              <a:t> into six hospital clusters based on locations.</a:t>
            </a:r>
          </a:p>
          <a:p>
            <a:r>
              <a:rPr lang="en-US" dirty="0"/>
              <a:t>a continuum of high quality care within the same geographical setting and throughout their episode of illness – from acute phase through convalescence, rehabilitation, and community after-care. </a:t>
            </a:r>
          </a:p>
          <a:p>
            <a:r>
              <a:rPr lang="en-US" dirty="0"/>
              <a:t>HKI: QMH, PYNEH.   KLN Central: QEH, KH, WTSH.  KLN E: YFS/ UCH.  KLN. W: CMC, KCH, PMH, NLH</a:t>
            </a:r>
            <a:endParaRPr lang="en-HK" dirty="0"/>
          </a:p>
        </p:txBody>
      </p:sp>
      <p:sp>
        <p:nvSpPr>
          <p:cNvPr id="4" name="Slide Number Placeholder 3"/>
          <p:cNvSpPr>
            <a:spLocks noGrp="1"/>
          </p:cNvSpPr>
          <p:nvPr>
            <p:ph type="sldNum" sz="quarter" idx="5"/>
          </p:nvPr>
        </p:nvSpPr>
        <p:spPr/>
        <p:txBody>
          <a:bodyPr/>
          <a:lstStyle/>
          <a:p>
            <a:fld id="{F8989EA7-FF81-4203-9C01-466C09E12596}" type="slidenum">
              <a:rPr lang="en-HK" smtClean="0"/>
              <a:t>6</a:t>
            </a:fld>
            <a:endParaRPr lang="en-HK"/>
          </a:p>
        </p:txBody>
      </p:sp>
    </p:spTree>
    <p:extLst>
      <p:ext uri="{BB962C8B-B14F-4D97-AF65-F5344CB8AC3E}">
        <p14:creationId xmlns:p14="http://schemas.microsoft.com/office/powerpoint/2010/main" val="118230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10B1B29-D641-4996-BDB6-8532AB6F73C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63C037D-4678-4DEB-9613-168AD5880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K" altLang="en-US"/>
          </a:p>
        </p:txBody>
      </p:sp>
      <p:sp>
        <p:nvSpPr>
          <p:cNvPr id="24580" name="Slide Number Placeholder 3">
            <a:extLst>
              <a:ext uri="{FF2B5EF4-FFF2-40B4-BE49-F238E27FC236}">
                <a16:creationId xmlns:a16="http://schemas.microsoft.com/office/drawing/2014/main" id="{6A9DFF18-137B-4D97-9F28-D22C3C95AB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B1D554B-17A4-4131-BE3F-C22FC3D06A9A}" type="slidenum">
              <a:rPr lang="zh-TW" altLang="en-US" smtClean="0"/>
              <a:pPr/>
              <a:t>47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10B1B29-D641-4996-BDB6-8532AB6F73C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63C037D-4678-4DEB-9613-168AD5880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K" altLang="en-US"/>
          </a:p>
        </p:txBody>
      </p:sp>
      <p:sp>
        <p:nvSpPr>
          <p:cNvPr id="24580" name="Slide Number Placeholder 3">
            <a:extLst>
              <a:ext uri="{FF2B5EF4-FFF2-40B4-BE49-F238E27FC236}">
                <a16:creationId xmlns:a16="http://schemas.microsoft.com/office/drawing/2014/main" id="{6A9DFF18-137B-4D97-9F28-D22C3C95AB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B1D554B-17A4-4131-BE3F-C22FC3D06A9A}" type="slidenum">
              <a:rPr lang="zh-TW" altLang="en-US" smtClean="0"/>
              <a:pPr/>
              <a:t>48</a:t>
            </a:fld>
            <a:endParaRPr lang="zh-TW" altLang="en-US"/>
          </a:p>
        </p:txBody>
      </p:sp>
    </p:spTree>
    <p:extLst>
      <p:ext uri="{BB962C8B-B14F-4D97-AF65-F5344CB8AC3E}">
        <p14:creationId xmlns:p14="http://schemas.microsoft.com/office/powerpoint/2010/main" val="182044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8A01510-8634-450D-ACE8-C2B063B6F6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888D2B9-26DD-468B-8A85-F6627AB5E0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K" altLang="en-US"/>
          </a:p>
        </p:txBody>
      </p:sp>
      <p:sp>
        <p:nvSpPr>
          <p:cNvPr id="26628" name="Slide Number Placeholder 3">
            <a:extLst>
              <a:ext uri="{FF2B5EF4-FFF2-40B4-BE49-F238E27FC236}">
                <a16:creationId xmlns:a16="http://schemas.microsoft.com/office/drawing/2014/main" id="{FFC88DB8-377E-4CCE-BEC1-AABD1B3C77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6873BFA-D449-4DBA-BAB0-E7F2ABA9B082}" type="slidenum">
              <a:rPr lang="zh-TW" altLang="en-US" smtClean="0"/>
              <a:pPr/>
              <a:t>49</a:t>
            </a:fld>
            <a:endParaRPr lang="zh-TW" altLang="en-US"/>
          </a:p>
        </p:txBody>
      </p:sp>
    </p:spTree>
    <p:extLst>
      <p:ext uri="{BB962C8B-B14F-4D97-AF65-F5344CB8AC3E}">
        <p14:creationId xmlns:p14="http://schemas.microsoft.com/office/powerpoint/2010/main" val="204420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8A01510-8634-450D-ACE8-C2B063B6F6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888D2B9-26DD-468B-8A85-F6627AB5E0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HK" altLang="en-US"/>
          </a:p>
        </p:txBody>
      </p:sp>
      <p:sp>
        <p:nvSpPr>
          <p:cNvPr id="26628" name="Slide Number Placeholder 3">
            <a:extLst>
              <a:ext uri="{FF2B5EF4-FFF2-40B4-BE49-F238E27FC236}">
                <a16:creationId xmlns:a16="http://schemas.microsoft.com/office/drawing/2014/main" id="{FFC88DB8-377E-4CCE-BEC1-AABD1B3C77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6873BFA-D449-4DBA-BAB0-E7F2ABA9B082}" type="slidenum">
              <a:rPr lang="zh-TW" altLang="en-US" smtClean="0"/>
              <a:pPr/>
              <a:t>50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HK"/>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96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內容版面配置區 2"/>
          <p:cNvSpPr>
            <a:spLocks noGrp="1"/>
          </p:cNvSpPr>
          <p:nvPr>
            <p:ph idx="1"/>
          </p:nvPr>
        </p:nvSpPr>
        <p:spPr/>
        <p:txBody>
          <a:bodyPr/>
          <a:lstStyle/>
          <a:p>
            <a:pPr lvl="0"/>
            <a:r>
              <a:rPr lang="zh-TW" altLang="en-US" noProof="1"/>
              <a:t>按一下以編輯母片文字樣式</a:t>
            </a:r>
          </a:p>
          <a:p>
            <a:pPr lvl="1"/>
            <a:r>
              <a:rPr lang="zh-TW" altLang="en-US" noProof="1"/>
              <a:t>第二層</a:t>
            </a:r>
          </a:p>
          <a:p>
            <a:pPr lvl="2"/>
            <a:r>
              <a:rPr lang="zh-TW" altLang="en-US" noProof="1"/>
              <a:t>第三層</a:t>
            </a:r>
          </a:p>
          <a:p>
            <a:pPr lvl="3"/>
            <a:r>
              <a:rPr lang="zh-TW" altLang="en-US" noProof="1"/>
              <a:t>第四層</a:t>
            </a:r>
          </a:p>
          <a:p>
            <a:pPr lvl="4"/>
            <a:r>
              <a:rPr lang="zh-TW" altLang="en-US" noProof="1"/>
              <a:t>第五層</a:t>
            </a:r>
          </a:p>
        </p:txBody>
      </p:sp>
      <p:sp>
        <p:nvSpPr>
          <p:cNvPr id="4" name="Rectangle 4">
            <a:extLst>
              <a:ext uri="{FF2B5EF4-FFF2-40B4-BE49-F238E27FC236}">
                <a16:creationId xmlns:a16="http://schemas.microsoft.com/office/drawing/2014/main" id="{2B2B7BE0-9362-1AA7-3CBF-FA145BD74F1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34675823-20B4-DC52-3B9C-EA360363A34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44D0E7D-871E-A29C-1F6C-3F206ED2AAC8}"/>
              </a:ext>
            </a:extLst>
          </p:cNvPr>
          <p:cNvSpPr>
            <a:spLocks noGrp="1" noChangeArrowheads="1"/>
          </p:cNvSpPr>
          <p:nvPr>
            <p:ph type="sldNum" sz="quarter" idx="12"/>
          </p:nvPr>
        </p:nvSpPr>
        <p:spPr>
          <a:ln/>
        </p:spPr>
        <p:txBody>
          <a:bodyPr/>
          <a:lstStyle>
            <a:lvl1pPr>
              <a:defRPr/>
            </a:lvl1pPr>
          </a:lstStyle>
          <a:p>
            <a:fld id="{F03DCE3F-A0CB-4A7F-8159-7F3B6E31B25C}" type="slidenum">
              <a:rPr lang="en-US" altLang="zh-TW"/>
              <a:pPr/>
              <a:t>‹#›</a:t>
            </a:fld>
            <a:endParaRPr lang="en-US" altLang="zh-TW"/>
          </a:p>
        </p:txBody>
      </p:sp>
    </p:spTree>
    <p:extLst>
      <p:ext uri="{BB962C8B-B14F-4D97-AF65-F5344CB8AC3E}">
        <p14:creationId xmlns:p14="http://schemas.microsoft.com/office/powerpoint/2010/main" val="221466530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noProof="1"/>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noProof="1"/>
              <a:t>按一下以編輯母片副標題樣式</a:t>
            </a:r>
          </a:p>
        </p:txBody>
      </p:sp>
      <p:sp>
        <p:nvSpPr>
          <p:cNvPr id="4" name="Rectangle 4">
            <a:extLst>
              <a:ext uri="{FF2B5EF4-FFF2-40B4-BE49-F238E27FC236}">
                <a16:creationId xmlns:a16="http://schemas.microsoft.com/office/drawing/2014/main" id="{9651E1E3-EAA0-BF4D-266B-E921E38EC99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EE25F03-3E4F-5BCC-3D7B-FFEFAC11F12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BB04DF85-48B7-1CA8-D32E-6AEEA3A12C89}"/>
              </a:ext>
            </a:extLst>
          </p:cNvPr>
          <p:cNvSpPr>
            <a:spLocks noGrp="1" noChangeArrowheads="1"/>
          </p:cNvSpPr>
          <p:nvPr>
            <p:ph type="sldNum" sz="quarter" idx="12"/>
          </p:nvPr>
        </p:nvSpPr>
        <p:spPr>
          <a:ln/>
        </p:spPr>
        <p:txBody>
          <a:bodyPr/>
          <a:lstStyle>
            <a:lvl1pPr>
              <a:defRPr/>
            </a:lvl1pPr>
          </a:lstStyle>
          <a:p>
            <a:fld id="{D64D6444-8FAD-421B-B9BD-67CF4EA7D78C}" type="slidenum">
              <a:rPr lang="en-US" altLang="zh-TW"/>
              <a:pPr/>
              <a:t>‹#›</a:t>
            </a:fld>
            <a:endParaRPr lang="en-US" altLang="zh-TW"/>
          </a:p>
        </p:txBody>
      </p:sp>
    </p:spTree>
    <p:extLst>
      <p:ext uri="{BB962C8B-B14F-4D97-AF65-F5344CB8AC3E}">
        <p14:creationId xmlns:p14="http://schemas.microsoft.com/office/powerpoint/2010/main" val="29042240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HK"/>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AA14F7-7B5E-371D-5B1F-764AAC899D7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6A93BB91-190A-1A33-FFE3-A542F6F916F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DA040B26-6FF3-F8DB-E39B-563C5C2F6C51}"/>
              </a:ext>
            </a:extLst>
          </p:cNvPr>
          <p:cNvSpPr>
            <a:spLocks noGrp="1" noChangeArrowheads="1"/>
          </p:cNvSpPr>
          <p:nvPr>
            <p:ph type="sldNum" sz="quarter" idx="12"/>
          </p:nvPr>
        </p:nvSpPr>
        <p:spPr>
          <a:ln/>
        </p:spPr>
        <p:txBody>
          <a:bodyPr/>
          <a:lstStyle>
            <a:lvl1pPr>
              <a:defRPr/>
            </a:lvl1pPr>
          </a:lstStyle>
          <a:p>
            <a:fld id="{C9A82B43-692C-4578-8E10-A9B75E546F57}" type="slidenum">
              <a:rPr lang="en-US" altLang="zh-TW"/>
              <a:pPr/>
              <a:t>‹#›</a:t>
            </a:fld>
            <a:endParaRPr lang="en-US" altLang="zh-TW"/>
          </a:p>
        </p:txBody>
      </p:sp>
    </p:spTree>
    <p:extLst>
      <p:ext uri="{BB962C8B-B14F-4D97-AF65-F5344CB8AC3E}">
        <p14:creationId xmlns:p14="http://schemas.microsoft.com/office/powerpoint/2010/main" val="270236547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HK"/>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HK"/>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HK"/>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HK"/>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HK"/>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HK"/>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HK"/>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HK"/>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HK"/>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HK"/>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HK"/>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HK"/>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HK"/>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HK"/>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HK"/>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HK"/>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HK"/>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HK"/>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HK"/>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HK"/>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HK"/>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HK"/>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HK"/>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HK"/>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HK"/>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820" r:id="rId12"/>
    <p:sldLayoutId id="2147483666"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ltLang="zh-TW"/>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900">
                <a:solidFill>
                  <a:schemeClr val="tx1"/>
                </a:solidFill>
              </a:defRPr>
            </a:lvl1pPr>
          </a:lstStyle>
          <a:p>
            <a:fld id="{C764DE79-268F-4C1A-8933-263129D2AF90}" type="datetimeFigureOut">
              <a:rPr lang="en-US" smtClean="0"/>
              <a:t>5/1/2026</a:t>
            </a:fld>
            <a:endParaRPr lang="en-US" dirty="0"/>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900">
                <a:solidFill>
                  <a:schemeClr val="tx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97902947"/>
      </p:ext>
    </p:extLst>
  </p:cSld>
  <p:clrMap bg1="lt1" tx1="dk1" bg2="lt2" tx2="dk2" accent1="accent1" accent2="accent2" accent3="accent3" accent4="accent4" accent5="accent5" accent6="accent6" hlink="hlink" folHlink="folHlink"/>
  <p:sldLayoutIdLst>
    <p:sldLayoutId id="21474838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FC7A7D-AB4B-1F34-83E8-51AE7C6279C2}"/>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0CCD730-4454-38FD-4AC9-CA033150A3B6}"/>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1FB338CA-3FD3-D45D-A929-46A1A86E51D2}"/>
              </a:ext>
            </a:extLst>
          </p:cNvPr>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kumimoji="1" sz="1400">
                <a:latin typeface="Arial" panose="020B0604020202020204" pitchFamily="34" charset="0"/>
              </a:defRPr>
            </a:lvl1pPr>
          </a:lstStyle>
          <a:p>
            <a:pPr>
              <a:defRPr/>
            </a:pPr>
            <a:endParaRPr lang="en-US" altLang="zh-TW"/>
          </a:p>
        </p:txBody>
      </p:sp>
      <p:sp>
        <p:nvSpPr>
          <p:cNvPr id="1029" name="Rectangle 5">
            <a:extLst>
              <a:ext uri="{FF2B5EF4-FFF2-40B4-BE49-F238E27FC236}">
                <a16:creationId xmlns:a16="http://schemas.microsoft.com/office/drawing/2014/main" id="{8A2D8FDC-7005-8EFF-14BB-946358B177A0}"/>
              </a:ext>
            </a:extLst>
          </p:cNvPr>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buFontTx/>
              <a:buNone/>
              <a:defRPr kumimoji="1" sz="1400">
                <a:latin typeface="Arial" panose="020B0604020202020204" pitchFamily="34" charset="0"/>
              </a:defRPr>
            </a:lvl1pPr>
          </a:lstStyle>
          <a:p>
            <a:pPr>
              <a:defRPr/>
            </a:pPr>
            <a:endParaRPr lang="en-US" altLang="zh-TW"/>
          </a:p>
        </p:txBody>
      </p:sp>
      <p:sp>
        <p:nvSpPr>
          <p:cNvPr id="1030" name="Rectangle 6">
            <a:extLst>
              <a:ext uri="{FF2B5EF4-FFF2-40B4-BE49-F238E27FC236}">
                <a16:creationId xmlns:a16="http://schemas.microsoft.com/office/drawing/2014/main" id="{18BC44D3-02BC-D27B-012E-B5D0049420C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fld id="{B8644581-0267-49B3-ADE0-8625CC96C62A}"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8" r:id="rId3"/>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acebook.com/ha.hospitalauthority/videos/ha-go%E6%9C%89%E4%B9%9C%E5%8A%9F%E8%83%BD/74097191666071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ia.info.gov.hk/general/202503/25/P2025032500394_490027_1_1742898124325.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2vs6xYdh1D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hildprotectiontraining.h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foss.hku.hk/jcecc/online/Basic_Module/course_intr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https://www.pcpd.org.hk/english/data_privacy_law/ordinance_at_a_Glance/ordinance.html"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hyperlink" Target="https://placement.socialwork.hku.hk/Handbook%20%20Forms/Placement%20Forms/A-05%20record%20keeping_2023%20(word-format).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placement.socialwork.hku.hk/Handbook%20%20Forms/Placement%20Forms/A-05%20record%20keeping_2023%20(word-format).pdf"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hyperlink" Target="https://placement.socialwork.hku.hk/Handbook%20%20Forms/Placement%20Forms/A-05%20record%20keeping_2023%20(word-format).pdf"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placement.socialwork.hku.hk/Handbook%20%20Forms/Placement%20Forms/A-05%20record%20keeping_2023%20(word-format).pdf"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swd.gov.hk/en/pubsvc/elderly/cat_commcare/psccsv/#:~:text=Details%20of%20the%20Scheme&amp;text=Elderly%20persons%20may%20choose%20any,are%20%2410%2C455%20and%20%244%2C372%20respectively" TargetMode="External"/><Relationship Id="rId3" Type="http://schemas.openxmlformats.org/officeDocument/2006/relationships/hyperlink" Target="https://www.smartpatient.ha.org.hk/en" TargetMode="External"/><Relationship Id="rId7" Type="http://schemas.openxmlformats.org/officeDocument/2006/relationships/hyperlink" Target="https://www.elderlyinfo.swd.gov.hk/en/rches_natures.html" TargetMode="External"/><Relationship Id="rId2" Type="http://schemas.openxmlformats.org/officeDocument/2006/relationships/hyperlink" Target="https://www21.ha.org.hk/smartpatient/SPW/en-us/Home/" TargetMode="External"/><Relationship Id="rId1" Type="http://schemas.openxmlformats.org/officeDocument/2006/relationships/slideLayout" Target="../slideLayouts/slideLayout2.xml"/><Relationship Id="rId6" Type="http://schemas.openxmlformats.org/officeDocument/2006/relationships/hyperlink" Target="https://www.swd.gov.hk/en/pubsvc/elderly/cat_commcare/index.html" TargetMode="External"/><Relationship Id="rId5" Type="http://schemas.openxmlformats.org/officeDocument/2006/relationships/hyperlink" Target="https://www21.ha.org.hk/smartpatient/SmartElders/en-US/Welcome/" TargetMode="External"/><Relationship Id="rId4" Type="http://schemas.openxmlformats.org/officeDocument/2006/relationships/hyperlink" Target="https://www.ha.org.hk/hadf/en/index.html#gsc.tab=0" TargetMode="External"/><Relationship Id="rId9" Type="http://schemas.openxmlformats.org/officeDocument/2006/relationships/hyperlink" Target="https://foss.hku.hk/jcecc/online/Basic_Module/course_intro"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ha.org.hk/visitor/ha_visitor_text_index.asp?Content_ID=10122&amp;Lang=ENG&amp;Dimension=100&amp;Parent_ID=10121&amp;Ver=TEXT" TargetMode="Externa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hyperlink" Target="https://www.ha.org.hk/visitor/ha_visitor_text_index.asp?Content_ID=10122&amp;Lang=ENG&amp;Dimension=100&amp;Parent_ID=10121&amp;Ver=TEX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8B7F-BB84-CB48-C5A4-9848D6366ACE}"/>
              </a:ext>
            </a:extLst>
          </p:cNvPr>
          <p:cNvSpPr>
            <a:spLocks noGrp="1"/>
          </p:cNvSpPr>
          <p:nvPr>
            <p:ph type="ctrTitle"/>
          </p:nvPr>
        </p:nvSpPr>
        <p:spPr>
          <a:xfrm>
            <a:off x="1181437" y="1464659"/>
            <a:ext cx="10323175" cy="849663"/>
          </a:xfrm>
        </p:spPr>
        <p:txBody>
          <a:bodyPr>
            <a:normAutofit/>
          </a:bodyPr>
          <a:lstStyle/>
          <a:p>
            <a:r>
              <a:rPr lang="en-US" sz="4800" b="1" dirty="0">
                <a:solidFill>
                  <a:schemeClr val="accent4">
                    <a:lumMod val="75000"/>
                  </a:schemeClr>
                </a:solidFill>
              </a:rPr>
              <a:t>Social Work in Medical Setting</a:t>
            </a:r>
            <a:endParaRPr lang="en-HK" sz="4800" b="1" dirty="0">
              <a:solidFill>
                <a:schemeClr val="accent4">
                  <a:lumMod val="75000"/>
                </a:schemeClr>
              </a:solidFill>
            </a:endParaRPr>
          </a:p>
        </p:txBody>
      </p:sp>
      <p:sp>
        <p:nvSpPr>
          <p:cNvPr id="3" name="Subtitle 2">
            <a:extLst>
              <a:ext uri="{FF2B5EF4-FFF2-40B4-BE49-F238E27FC236}">
                <a16:creationId xmlns:a16="http://schemas.microsoft.com/office/drawing/2014/main" id="{53B6513E-3513-9682-E50D-F335285AC23F}"/>
              </a:ext>
            </a:extLst>
          </p:cNvPr>
          <p:cNvSpPr>
            <a:spLocks noGrp="1"/>
          </p:cNvSpPr>
          <p:nvPr>
            <p:ph type="subTitle" idx="1"/>
          </p:nvPr>
        </p:nvSpPr>
        <p:spPr>
          <a:xfrm>
            <a:off x="1011505" y="3503851"/>
            <a:ext cx="10493108" cy="639271"/>
          </a:xfrm>
        </p:spPr>
        <p:txBody>
          <a:bodyPr>
            <a:normAutofit/>
          </a:bodyPr>
          <a:lstStyle/>
          <a:p>
            <a:r>
              <a:rPr lang="en-US" sz="2800" b="1" dirty="0">
                <a:solidFill>
                  <a:srgbClr val="00B050"/>
                </a:solidFill>
              </a:rPr>
              <a:t>Service Setting Briefing for Summer Block Placement 2026</a:t>
            </a:r>
            <a:endParaRPr lang="en-HK" sz="2800" b="1" dirty="0">
              <a:solidFill>
                <a:srgbClr val="00B050"/>
              </a:solidFill>
            </a:endParaRPr>
          </a:p>
        </p:txBody>
      </p:sp>
    </p:spTree>
    <p:extLst>
      <p:ext uri="{BB962C8B-B14F-4D97-AF65-F5344CB8AC3E}">
        <p14:creationId xmlns:p14="http://schemas.microsoft.com/office/powerpoint/2010/main" val="2912266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0BA4-ACC2-150E-D625-9EFBEAC3668C}"/>
              </a:ext>
            </a:extLst>
          </p:cNvPr>
          <p:cNvSpPr>
            <a:spLocks noGrp="1"/>
          </p:cNvSpPr>
          <p:nvPr>
            <p:ph type="title"/>
          </p:nvPr>
        </p:nvSpPr>
        <p:spPr/>
        <p:txBody>
          <a:bodyPr/>
          <a:lstStyle/>
          <a:p>
            <a:r>
              <a:rPr lang="en-US" b="1" dirty="0">
                <a:solidFill>
                  <a:srgbClr val="FF0000"/>
                </a:solidFill>
              </a:rPr>
              <a:t>Infection prevention measures: Protect yourself and others</a:t>
            </a:r>
            <a:endParaRPr lang="en-HK" b="1" dirty="0">
              <a:solidFill>
                <a:srgbClr val="FF0000"/>
              </a:solidFill>
            </a:endParaRPr>
          </a:p>
        </p:txBody>
      </p:sp>
      <p:pic>
        <p:nvPicPr>
          <p:cNvPr id="7" name="Content Placeholder 6">
            <a:extLst>
              <a:ext uri="{FF2B5EF4-FFF2-40B4-BE49-F238E27FC236}">
                <a16:creationId xmlns:a16="http://schemas.microsoft.com/office/drawing/2014/main" id="{CC2F76BD-7A71-1867-1FAC-0DD28C374C94}"/>
              </a:ext>
            </a:extLst>
          </p:cNvPr>
          <p:cNvPicPr>
            <a:picLocks noGrp="1" noChangeAspect="1"/>
          </p:cNvPicPr>
          <p:nvPr>
            <p:ph idx="1"/>
          </p:nvPr>
        </p:nvPicPr>
        <p:blipFill>
          <a:blip r:embed="rId2"/>
          <a:stretch>
            <a:fillRect/>
          </a:stretch>
        </p:blipFill>
        <p:spPr>
          <a:xfrm>
            <a:off x="6901754" y="1840263"/>
            <a:ext cx="3443145" cy="4884664"/>
          </a:xfrm>
          <a:prstGeom prst="rect">
            <a:avLst/>
          </a:prstGeom>
        </p:spPr>
      </p:pic>
      <p:pic>
        <p:nvPicPr>
          <p:cNvPr id="5" name="Picture 4">
            <a:extLst>
              <a:ext uri="{FF2B5EF4-FFF2-40B4-BE49-F238E27FC236}">
                <a16:creationId xmlns:a16="http://schemas.microsoft.com/office/drawing/2014/main" id="{728DCA14-EA9D-3A07-3622-90FE3DEB7D77}"/>
              </a:ext>
            </a:extLst>
          </p:cNvPr>
          <p:cNvPicPr>
            <a:picLocks noChangeAspect="1"/>
          </p:cNvPicPr>
          <p:nvPr/>
        </p:nvPicPr>
        <p:blipFill>
          <a:blip r:embed="rId3"/>
          <a:stretch>
            <a:fillRect/>
          </a:stretch>
        </p:blipFill>
        <p:spPr>
          <a:xfrm>
            <a:off x="2652855" y="1905000"/>
            <a:ext cx="3443145" cy="4899860"/>
          </a:xfrm>
          <a:prstGeom prst="rect">
            <a:avLst/>
          </a:prstGeom>
        </p:spPr>
      </p:pic>
    </p:spTree>
    <p:extLst>
      <p:ext uri="{BB962C8B-B14F-4D97-AF65-F5344CB8AC3E}">
        <p14:creationId xmlns:p14="http://schemas.microsoft.com/office/powerpoint/2010/main" val="374787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F3-9057-95B3-74F2-ED5C497FAC44}"/>
              </a:ext>
            </a:extLst>
          </p:cNvPr>
          <p:cNvSpPr>
            <a:spLocks noGrp="1"/>
          </p:cNvSpPr>
          <p:nvPr>
            <p:ph type="title"/>
          </p:nvPr>
        </p:nvSpPr>
        <p:spPr/>
        <p:txBody>
          <a:bodyPr/>
          <a:lstStyle/>
          <a:p>
            <a:r>
              <a:rPr lang="en-US" b="1">
                <a:solidFill>
                  <a:srgbClr val="FF0000"/>
                </a:solidFill>
              </a:rPr>
              <a:t>Infection prevention measures: Protect yourself and others</a:t>
            </a:r>
            <a:endParaRPr lang="en-HK" dirty="0"/>
          </a:p>
        </p:txBody>
      </p:sp>
      <p:pic>
        <p:nvPicPr>
          <p:cNvPr id="5" name="內容版面配置區 4">
            <a:extLst>
              <a:ext uri="{FF2B5EF4-FFF2-40B4-BE49-F238E27FC236}">
                <a16:creationId xmlns:a16="http://schemas.microsoft.com/office/drawing/2014/main" id="{EA990504-F078-27C8-0D3C-19A212250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46185" y="1872892"/>
            <a:ext cx="8714518" cy="2261464"/>
          </a:xfrm>
          <a:prstGeom prst="rect">
            <a:avLst/>
          </a:prstGeom>
        </p:spPr>
      </p:pic>
      <p:pic>
        <p:nvPicPr>
          <p:cNvPr id="6" name="圖片 5">
            <a:extLst>
              <a:ext uri="{FF2B5EF4-FFF2-40B4-BE49-F238E27FC236}">
                <a16:creationId xmlns:a16="http://schemas.microsoft.com/office/drawing/2014/main" id="{6A897D80-C64A-7A91-7DFA-FA7839B42D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6184" y="4134356"/>
            <a:ext cx="8714518" cy="264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62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6E85-6AF2-7590-3A19-15E2CC445158}"/>
              </a:ext>
            </a:extLst>
          </p:cNvPr>
          <p:cNvSpPr>
            <a:spLocks noGrp="1"/>
          </p:cNvSpPr>
          <p:nvPr>
            <p:ph type="title"/>
          </p:nvPr>
        </p:nvSpPr>
        <p:spPr/>
        <p:txBody>
          <a:bodyPr/>
          <a:lstStyle/>
          <a:p>
            <a:r>
              <a:rPr lang="en-US" b="1" dirty="0">
                <a:solidFill>
                  <a:srgbClr val="FF0000"/>
                </a:solidFill>
              </a:rPr>
              <a:t>HA Strategic Plan 2022-2027</a:t>
            </a:r>
            <a:endParaRPr lang="en-HK" b="1" dirty="0">
              <a:solidFill>
                <a:srgbClr val="FF0000"/>
              </a:solidFill>
            </a:endParaRPr>
          </a:p>
        </p:txBody>
      </p:sp>
      <p:sp>
        <p:nvSpPr>
          <p:cNvPr id="3" name="Content Placeholder 2">
            <a:extLst>
              <a:ext uri="{FF2B5EF4-FFF2-40B4-BE49-F238E27FC236}">
                <a16:creationId xmlns:a16="http://schemas.microsoft.com/office/drawing/2014/main" id="{967570D8-AB17-9776-41C3-0D6F6E772DF6}"/>
              </a:ext>
            </a:extLst>
          </p:cNvPr>
          <p:cNvSpPr>
            <a:spLocks noGrp="1"/>
          </p:cNvSpPr>
          <p:nvPr>
            <p:ph idx="1"/>
          </p:nvPr>
        </p:nvSpPr>
        <p:spPr/>
        <p:txBody>
          <a:bodyPr/>
          <a:lstStyle/>
          <a:p>
            <a:r>
              <a:rPr lang="en-US" sz="2800" dirty="0"/>
              <a:t>Enhance sustainability by changing our service models towards “</a:t>
            </a:r>
            <a:r>
              <a:rPr lang="en-US" sz="2800" b="1" dirty="0">
                <a:solidFill>
                  <a:srgbClr val="7030A0"/>
                </a:solidFill>
              </a:rPr>
              <a:t>Smart Care</a:t>
            </a:r>
            <a:r>
              <a:rPr lang="en-US" sz="2800" dirty="0"/>
              <a:t>”……</a:t>
            </a:r>
          </a:p>
          <a:p>
            <a:endParaRPr lang="en-HK" dirty="0"/>
          </a:p>
        </p:txBody>
      </p:sp>
    </p:spTree>
    <p:extLst>
      <p:ext uri="{BB962C8B-B14F-4D97-AF65-F5344CB8AC3E}">
        <p14:creationId xmlns:p14="http://schemas.microsoft.com/office/powerpoint/2010/main" val="177279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3011-1FB6-BAB9-66F4-6F65F41E5C45}"/>
              </a:ext>
            </a:extLst>
          </p:cNvPr>
          <p:cNvSpPr>
            <a:spLocks noGrp="1"/>
          </p:cNvSpPr>
          <p:nvPr>
            <p:ph type="title"/>
          </p:nvPr>
        </p:nvSpPr>
        <p:spPr>
          <a:xfrm>
            <a:off x="2592925" y="624110"/>
            <a:ext cx="8911687" cy="217862"/>
          </a:xfrm>
        </p:spPr>
        <p:txBody>
          <a:bodyPr>
            <a:normAutofit fontScale="90000"/>
          </a:bodyPr>
          <a:lstStyle/>
          <a:p>
            <a:br>
              <a:rPr lang="en-US" dirty="0"/>
            </a:br>
            <a:endParaRPr lang="en-HK" dirty="0"/>
          </a:p>
        </p:txBody>
      </p:sp>
      <p:sp>
        <p:nvSpPr>
          <p:cNvPr id="3" name="Content Placeholder 2">
            <a:extLst>
              <a:ext uri="{FF2B5EF4-FFF2-40B4-BE49-F238E27FC236}">
                <a16:creationId xmlns:a16="http://schemas.microsoft.com/office/drawing/2014/main" id="{E932E4B7-4694-D988-8DC4-1044760B8105}"/>
              </a:ext>
            </a:extLst>
          </p:cNvPr>
          <p:cNvSpPr>
            <a:spLocks noGrp="1"/>
          </p:cNvSpPr>
          <p:nvPr>
            <p:ph idx="1"/>
          </p:nvPr>
        </p:nvSpPr>
        <p:spPr>
          <a:xfrm>
            <a:off x="1023042" y="1195057"/>
            <a:ext cx="10481570" cy="5169528"/>
          </a:xfrm>
        </p:spPr>
        <p:txBody>
          <a:bodyPr>
            <a:normAutofit fontScale="25000" lnSpcReduction="20000"/>
          </a:bodyPr>
          <a:lstStyle/>
          <a:p>
            <a:r>
              <a:rPr lang="en-US" sz="9600" dirty="0"/>
              <a:t>Provide Smart care: Adopting new service models and technology to improve health outcomes and reduce the need for our patient's hospital care.</a:t>
            </a:r>
          </a:p>
          <a:p>
            <a:endParaRPr lang="en-US" sz="9600" dirty="0"/>
          </a:p>
          <a:p>
            <a:r>
              <a:rPr lang="en-US" sz="9600" dirty="0"/>
              <a:t>Develop Smart Hospitals: Using Information technology (IT), digital technology and Artificial Intelligence (AI) infrastructure to enable Smart care and enhance operational efficiency. </a:t>
            </a:r>
          </a:p>
          <a:p>
            <a:endParaRPr lang="en-US" sz="9600" dirty="0"/>
          </a:p>
          <a:p>
            <a:r>
              <a:rPr lang="en-US" sz="9600" dirty="0"/>
              <a:t>Nurture Smart Workforce: Nurturing a robust and flexible talent pool with the skills and knowledge for providing Smart Care.</a:t>
            </a:r>
          </a:p>
          <a:p>
            <a:endParaRPr lang="en-US" sz="9600" dirty="0"/>
          </a:p>
          <a:p>
            <a:r>
              <a:rPr lang="en-US" sz="9600" dirty="0"/>
              <a:t>Enhance Service Supply: Expanding and modernizing facilities and ensuring financial sustainability to meet escalating service needs.</a:t>
            </a:r>
          </a:p>
          <a:p>
            <a:endParaRPr lang="en-HK" dirty="0"/>
          </a:p>
        </p:txBody>
      </p:sp>
    </p:spTree>
    <p:extLst>
      <p:ext uri="{BB962C8B-B14F-4D97-AF65-F5344CB8AC3E}">
        <p14:creationId xmlns:p14="http://schemas.microsoft.com/office/powerpoint/2010/main" val="12401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E48E-74C6-186D-D725-6FA92AF92EFF}"/>
              </a:ext>
            </a:extLst>
          </p:cNvPr>
          <p:cNvSpPr>
            <a:spLocks noGrp="1"/>
          </p:cNvSpPr>
          <p:nvPr>
            <p:ph type="title"/>
          </p:nvPr>
        </p:nvSpPr>
        <p:spPr/>
        <p:txBody>
          <a:bodyPr/>
          <a:lstStyle/>
          <a:p>
            <a:r>
              <a:rPr lang="en-HK" sz="3600" b="1" dirty="0">
                <a:solidFill>
                  <a:srgbClr val="7030A0"/>
                </a:solidFill>
              </a:rPr>
              <a:t>HAGO</a:t>
            </a:r>
            <a:br>
              <a:rPr lang="en-HK" sz="3600" dirty="0"/>
            </a:br>
            <a:endParaRPr lang="en-HK" dirty="0"/>
          </a:p>
        </p:txBody>
      </p:sp>
      <p:sp>
        <p:nvSpPr>
          <p:cNvPr id="3" name="Content Placeholder 2">
            <a:extLst>
              <a:ext uri="{FF2B5EF4-FFF2-40B4-BE49-F238E27FC236}">
                <a16:creationId xmlns:a16="http://schemas.microsoft.com/office/drawing/2014/main" id="{A16D5D2E-F569-2BD1-4E7B-BE10D94157A9}"/>
              </a:ext>
            </a:extLst>
          </p:cNvPr>
          <p:cNvSpPr>
            <a:spLocks noGrp="1"/>
          </p:cNvSpPr>
          <p:nvPr>
            <p:ph idx="1"/>
          </p:nvPr>
        </p:nvSpPr>
        <p:spPr>
          <a:xfrm>
            <a:off x="1176950" y="2133600"/>
            <a:ext cx="10327662" cy="3777622"/>
          </a:xfrm>
        </p:spPr>
        <p:txBody>
          <a:bodyPr/>
          <a:lstStyle/>
          <a:p>
            <a:pPr marL="0" indent="0">
              <a:buNone/>
            </a:pPr>
            <a:r>
              <a:rPr lang="en-HK" sz="2800" dirty="0">
                <a:hlinkClick r:id="rId2"/>
              </a:rPr>
              <a:t>https://www.facebook.com/ha.hospitalauthority/videos/ha-go%E6%9C%89%E4%B9%9C%E5%8A%9F%E8%83%BD/740971916660716/</a:t>
            </a:r>
            <a:endParaRPr lang="en-HK" sz="2800" dirty="0"/>
          </a:p>
          <a:p>
            <a:pPr marL="0" indent="0">
              <a:buNone/>
            </a:pPr>
            <a:endParaRPr lang="en-HK" sz="2800" dirty="0"/>
          </a:p>
          <a:p>
            <a:endParaRPr lang="en-HK" dirty="0"/>
          </a:p>
        </p:txBody>
      </p:sp>
    </p:spTree>
    <p:extLst>
      <p:ext uri="{BB962C8B-B14F-4D97-AF65-F5344CB8AC3E}">
        <p14:creationId xmlns:p14="http://schemas.microsoft.com/office/powerpoint/2010/main" val="361171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F82E-FBDE-3358-47DC-7CF28682DB4F}"/>
              </a:ext>
            </a:extLst>
          </p:cNvPr>
          <p:cNvSpPr>
            <a:spLocks noGrp="1"/>
          </p:cNvSpPr>
          <p:nvPr>
            <p:ph type="title"/>
          </p:nvPr>
        </p:nvSpPr>
        <p:spPr>
          <a:xfrm>
            <a:off x="1537487" y="624110"/>
            <a:ext cx="9967125" cy="1280890"/>
          </a:xfrm>
        </p:spPr>
        <p:txBody>
          <a:bodyPr/>
          <a:lstStyle/>
          <a:p>
            <a:r>
              <a:rPr lang="en-US" b="1" dirty="0">
                <a:solidFill>
                  <a:srgbClr val="FF0000"/>
                </a:solidFill>
              </a:rPr>
              <a:t>Public health care fees and charges reform</a:t>
            </a:r>
            <a:endParaRPr lang="en-HK" dirty="0"/>
          </a:p>
        </p:txBody>
      </p:sp>
      <p:sp>
        <p:nvSpPr>
          <p:cNvPr id="3" name="Content Placeholder 2">
            <a:extLst>
              <a:ext uri="{FF2B5EF4-FFF2-40B4-BE49-F238E27FC236}">
                <a16:creationId xmlns:a16="http://schemas.microsoft.com/office/drawing/2014/main" id="{839DB03F-8FCB-744C-B176-752EF01A11BE}"/>
              </a:ext>
            </a:extLst>
          </p:cNvPr>
          <p:cNvSpPr>
            <a:spLocks noGrp="1"/>
          </p:cNvSpPr>
          <p:nvPr>
            <p:ph idx="1"/>
          </p:nvPr>
        </p:nvSpPr>
        <p:spPr>
          <a:xfrm>
            <a:off x="800100" y="1971675"/>
            <a:ext cx="10799762" cy="4566690"/>
          </a:xfrm>
        </p:spPr>
        <p:txBody>
          <a:bodyPr/>
          <a:lstStyle/>
          <a:p>
            <a:r>
              <a:rPr lang="en-US" dirty="0"/>
              <a:t>Public healthcare fees and charges reform effective from 1 January 2026</a:t>
            </a:r>
          </a:p>
          <a:p>
            <a:r>
              <a:rPr lang="en-HK" dirty="0"/>
              <a:t>Background, rationale and major change</a:t>
            </a:r>
            <a:r>
              <a:rPr lang="en-HK" dirty="0">
                <a:hlinkClick r:id="rId2"/>
              </a:rPr>
              <a:t> P2025032500394_490027_1_1742898124325.pdf</a:t>
            </a:r>
            <a:endParaRPr lang="en-HK" dirty="0"/>
          </a:p>
          <a:p>
            <a:r>
              <a:rPr lang="en-US" dirty="0"/>
              <a:t>Means Test Calculators available on the Medical Fee Waiving and Samaritan Fund</a:t>
            </a:r>
          </a:p>
          <a:p>
            <a:r>
              <a:rPr lang="en-US" dirty="0"/>
              <a:t>* Samaritan Fund has to be referred by doctors or allied health professionals</a:t>
            </a:r>
          </a:p>
          <a:p>
            <a:endParaRPr lang="en-US" dirty="0"/>
          </a:p>
          <a:p>
            <a:endParaRPr lang="en-HK" dirty="0"/>
          </a:p>
          <a:p>
            <a:endParaRPr lang="en-HK" dirty="0"/>
          </a:p>
        </p:txBody>
      </p:sp>
      <p:pic>
        <p:nvPicPr>
          <p:cNvPr id="7" name="Picture 6">
            <a:extLst>
              <a:ext uri="{FF2B5EF4-FFF2-40B4-BE49-F238E27FC236}">
                <a16:creationId xmlns:a16="http://schemas.microsoft.com/office/drawing/2014/main" id="{EB8163CC-20DE-F122-83CD-D1CB8B162885}"/>
              </a:ext>
            </a:extLst>
          </p:cNvPr>
          <p:cNvPicPr>
            <a:picLocks noChangeAspect="1"/>
          </p:cNvPicPr>
          <p:nvPr/>
        </p:nvPicPr>
        <p:blipFill>
          <a:blip r:embed="rId3"/>
          <a:stretch>
            <a:fillRect/>
          </a:stretch>
        </p:blipFill>
        <p:spPr>
          <a:xfrm>
            <a:off x="3143564" y="4022411"/>
            <a:ext cx="1542422" cy="1597290"/>
          </a:xfrm>
          <a:prstGeom prst="rect">
            <a:avLst/>
          </a:prstGeom>
        </p:spPr>
      </p:pic>
    </p:spTree>
    <p:extLst>
      <p:ext uri="{BB962C8B-B14F-4D97-AF65-F5344CB8AC3E}">
        <p14:creationId xmlns:p14="http://schemas.microsoft.com/office/powerpoint/2010/main" val="296852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AE17-FDA9-23C5-F5E2-03ED495ECFB1}"/>
              </a:ext>
            </a:extLst>
          </p:cNvPr>
          <p:cNvSpPr>
            <a:spLocks noGrp="1"/>
          </p:cNvSpPr>
          <p:nvPr>
            <p:ph type="title"/>
          </p:nvPr>
        </p:nvSpPr>
        <p:spPr/>
        <p:txBody>
          <a:bodyPr/>
          <a:lstStyle/>
          <a:p>
            <a:endParaRPr lang="en-HK"/>
          </a:p>
        </p:txBody>
      </p:sp>
      <p:sp>
        <p:nvSpPr>
          <p:cNvPr id="3" name="Content Placeholder 2">
            <a:extLst>
              <a:ext uri="{FF2B5EF4-FFF2-40B4-BE49-F238E27FC236}">
                <a16:creationId xmlns:a16="http://schemas.microsoft.com/office/drawing/2014/main" id="{26203A1D-61C0-841E-A22E-397A86F3BFBC}"/>
              </a:ext>
            </a:extLst>
          </p:cNvPr>
          <p:cNvSpPr>
            <a:spLocks noGrp="1"/>
          </p:cNvSpPr>
          <p:nvPr>
            <p:ph idx="1"/>
          </p:nvPr>
        </p:nvSpPr>
        <p:spPr/>
        <p:txBody>
          <a:bodyPr/>
          <a:lstStyle/>
          <a:p>
            <a:r>
              <a:rPr lang="en-US" b="1" dirty="0"/>
              <a:t>Enhance medical fee waiving – extend coverage scope and validity period</a:t>
            </a:r>
          </a:p>
          <a:p>
            <a:r>
              <a:rPr lang="en-HK" dirty="0">
                <a:hlinkClick r:id="rId2"/>
              </a:rPr>
              <a:t>https://youtu.be/2vs6xYdh1Do</a:t>
            </a:r>
            <a:endParaRPr lang="en-HK" dirty="0"/>
          </a:p>
          <a:p>
            <a:endParaRPr lang="en-HK" dirty="0"/>
          </a:p>
        </p:txBody>
      </p:sp>
    </p:spTree>
    <p:extLst>
      <p:ext uri="{BB962C8B-B14F-4D97-AF65-F5344CB8AC3E}">
        <p14:creationId xmlns:p14="http://schemas.microsoft.com/office/powerpoint/2010/main" val="114480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ED54-5280-05D0-93CD-96D79BD71B56}"/>
              </a:ext>
            </a:extLst>
          </p:cNvPr>
          <p:cNvSpPr>
            <a:spLocks noGrp="1"/>
          </p:cNvSpPr>
          <p:nvPr>
            <p:ph type="title"/>
          </p:nvPr>
        </p:nvSpPr>
        <p:spPr>
          <a:xfrm>
            <a:off x="1933997" y="624110"/>
            <a:ext cx="9570616" cy="1280890"/>
          </a:xfrm>
        </p:spPr>
        <p:txBody>
          <a:bodyPr/>
          <a:lstStyle/>
          <a:p>
            <a:r>
              <a:rPr lang="en-US" b="1" dirty="0">
                <a:solidFill>
                  <a:srgbClr val="FF0000"/>
                </a:solidFill>
              </a:rPr>
              <a:t>New Acute Hospital</a:t>
            </a:r>
            <a:endParaRPr lang="en-HK" dirty="0"/>
          </a:p>
        </p:txBody>
      </p:sp>
      <p:sp>
        <p:nvSpPr>
          <p:cNvPr id="3" name="Content Placeholder 2">
            <a:extLst>
              <a:ext uri="{FF2B5EF4-FFF2-40B4-BE49-F238E27FC236}">
                <a16:creationId xmlns:a16="http://schemas.microsoft.com/office/drawing/2014/main" id="{413CDC73-CDED-03CD-9628-3A0F679B94C5}"/>
              </a:ext>
            </a:extLst>
          </p:cNvPr>
          <p:cNvSpPr>
            <a:spLocks noGrp="1"/>
          </p:cNvSpPr>
          <p:nvPr>
            <p:ph idx="1"/>
          </p:nvPr>
        </p:nvSpPr>
        <p:spPr/>
        <p:txBody>
          <a:bodyPr/>
          <a:lstStyle/>
          <a:p>
            <a:r>
              <a:rPr lang="en-US" dirty="0"/>
              <a:t>New Acute Hospital at Kai Tak Development Area</a:t>
            </a:r>
          </a:p>
          <a:p>
            <a:r>
              <a:rPr lang="en-US" dirty="0"/>
              <a:t>Most of the clinical services of QEH will be relocated to the NAH in phases starting from the 2026, with Specialist Out-patient Clinic Block and Oncology Block being the first to move in and commence services.</a:t>
            </a:r>
          </a:p>
          <a:p>
            <a:r>
              <a:rPr lang="en-US" dirty="0"/>
              <a:t>Upon completion, the NAH will be one of the largest acute hospitals in Hong Kong, with a total gross floor area of 500,000 square </a:t>
            </a:r>
            <a:r>
              <a:rPr lang="en-US" dirty="0" err="1"/>
              <a:t>metres</a:t>
            </a:r>
            <a:r>
              <a:rPr lang="en-US" dirty="0"/>
              <a:t> with 2400 beds, 37 operating theatres and a wide range of clinical services and facilities </a:t>
            </a:r>
          </a:p>
          <a:p>
            <a:endParaRPr lang="en-HK" dirty="0"/>
          </a:p>
        </p:txBody>
      </p:sp>
    </p:spTree>
    <p:extLst>
      <p:ext uri="{BB962C8B-B14F-4D97-AF65-F5344CB8AC3E}">
        <p14:creationId xmlns:p14="http://schemas.microsoft.com/office/powerpoint/2010/main" val="84393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F5A5-0FB9-198C-1551-F849ECC48CA9}"/>
              </a:ext>
            </a:extLst>
          </p:cNvPr>
          <p:cNvSpPr>
            <a:spLocks noGrp="1"/>
          </p:cNvSpPr>
          <p:nvPr>
            <p:ph type="title"/>
          </p:nvPr>
        </p:nvSpPr>
        <p:spPr/>
        <p:txBody>
          <a:bodyPr/>
          <a:lstStyle/>
          <a:p>
            <a:endParaRPr lang="en-HK"/>
          </a:p>
        </p:txBody>
      </p:sp>
      <p:sp>
        <p:nvSpPr>
          <p:cNvPr id="3" name="Content Placeholder 2">
            <a:extLst>
              <a:ext uri="{FF2B5EF4-FFF2-40B4-BE49-F238E27FC236}">
                <a16:creationId xmlns:a16="http://schemas.microsoft.com/office/drawing/2014/main" id="{7E4B0913-3263-6151-6450-AFFD24972597}"/>
              </a:ext>
            </a:extLst>
          </p:cNvPr>
          <p:cNvSpPr>
            <a:spLocks noGrp="1"/>
          </p:cNvSpPr>
          <p:nvPr>
            <p:ph idx="1"/>
          </p:nvPr>
        </p:nvSpPr>
        <p:spPr/>
        <p:txBody>
          <a:bodyPr/>
          <a:lstStyle/>
          <a:p>
            <a:r>
              <a:rPr lang="en-US" dirty="0"/>
              <a:t>Mandatory Reporting of Child Abuse Ordinance come into effect on January 20, 2026.</a:t>
            </a:r>
          </a:p>
          <a:p>
            <a:r>
              <a:rPr lang="en-US" dirty="0"/>
              <a:t>Child protection online training</a:t>
            </a:r>
          </a:p>
          <a:p>
            <a:r>
              <a:rPr lang="en-HK" dirty="0">
                <a:hlinkClick r:id="rId2"/>
              </a:rPr>
              <a:t>https://www.childprotectiontraining.hk/</a:t>
            </a:r>
            <a:endParaRPr lang="en-HK" dirty="0"/>
          </a:p>
          <a:p>
            <a:endParaRPr lang="en-US" dirty="0"/>
          </a:p>
          <a:p>
            <a:endParaRPr lang="en-US" dirty="0"/>
          </a:p>
          <a:p>
            <a:endParaRPr lang="en-HK" dirty="0"/>
          </a:p>
        </p:txBody>
      </p:sp>
    </p:spTree>
    <p:extLst>
      <p:ext uri="{BB962C8B-B14F-4D97-AF65-F5344CB8AC3E}">
        <p14:creationId xmlns:p14="http://schemas.microsoft.com/office/powerpoint/2010/main" val="150696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43B2-FC0F-71CD-3729-D570C7CBB6EF}"/>
              </a:ext>
            </a:extLst>
          </p:cNvPr>
          <p:cNvSpPr>
            <a:spLocks noGrp="1"/>
          </p:cNvSpPr>
          <p:nvPr>
            <p:ph type="title"/>
          </p:nvPr>
        </p:nvSpPr>
        <p:spPr>
          <a:xfrm>
            <a:off x="2136619" y="374250"/>
            <a:ext cx="9367994" cy="1530750"/>
          </a:xfrm>
        </p:spPr>
        <p:txBody>
          <a:bodyPr/>
          <a:lstStyle/>
          <a:p>
            <a:r>
              <a:rPr lang="en-US" b="1" dirty="0">
                <a:solidFill>
                  <a:srgbClr val="FF0000"/>
                </a:solidFill>
              </a:rPr>
              <a:t>Expectations of others towards social workers in the medical setting</a:t>
            </a:r>
            <a:endParaRPr lang="en-HK" b="1" dirty="0">
              <a:solidFill>
                <a:srgbClr val="FF0000"/>
              </a:solidFill>
            </a:endParaRPr>
          </a:p>
        </p:txBody>
      </p:sp>
      <p:pic>
        <p:nvPicPr>
          <p:cNvPr id="4" name="Content Placeholder 3">
            <a:extLst>
              <a:ext uri="{FF2B5EF4-FFF2-40B4-BE49-F238E27FC236}">
                <a16:creationId xmlns:a16="http://schemas.microsoft.com/office/drawing/2014/main" id="{5F541A5C-260D-B95E-C65C-94794BD62364}"/>
              </a:ext>
            </a:extLst>
          </p:cNvPr>
          <p:cNvPicPr>
            <a:picLocks noGrp="1" noChangeAspect="1"/>
          </p:cNvPicPr>
          <p:nvPr>
            <p:ph idx="1"/>
          </p:nvPr>
        </p:nvPicPr>
        <p:blipFill>
          <a:blip r:embed="rId2"/>
          <a:stretch>
            <a:fillRect/>
          </a:stretch>
        </p:blipFill>
        <p:spPr>
          <a:xfrm>
            <a:off x="2040051" y="1768917"/>
            <a:ext cx="1835055" cy="1841152"/>
          </a:xfrm>
          <a:prstGeom prst="rect">
            <a:avLst/>
          </a:prstGeom>
        </p:spPr>
      </p:pic>
      <p:pic>
        <p:nvPicPr>
          <p:cNvPr id="5" name="Picture 4">
            <a:extLst>
              <a:ext uri="{FF2B5EF4-FFF2-40B4-BE49-F238E27FC236}">
                <a16:creationId xmlns:a16="http://schemas.microsoft.com/office/drawing/2014/main" id="{6C25164A-3453-D3B1-8FEA-BAB251BDC681}"/>
              </a:ext>
            </a:extLst>
          </p:cNvPr>
          <p:cNvPicPr>
            <a:picLocks noChangeAspect="1"/>
          </p:cNvPicPr>
          <p:nvPr/>
        </p:nvPicPr>
        <p:blipFill>
          <a:blip r:embed="rId3"/>
          <a:stretch>
            <a:fillRect/>
          </a:stretch>
        </p:blipFill>
        <p:spPr>
          <a:xfrm>
            <a:off x="5390511" y="1969541"/>
            <a:ext cx="2078598" cy="1979253"/>
          </a:xfrm>
          <a:prstGeom prst="rect">
            <a:avLst/>
          </a:prstGeom>
        </p:spPr>
      </p:pic>
      <p:pic>
        <p:nvPicPr>
          <p:cNvPr id="7" name="Picture 6">
            <a:extLst>
              <a:ext uri="{FF2B5EF4-FFF2-40B4-BE49-F238E27FC236}">
                <a16:creationId xmlns:a16="http://schemas.microsoft.com/office/drawing/2014/main" id="{B1F947C0-F64B-39BD-7622-FEC3EA06FB9F}"/>
              </a:ext>
            </a:extLst>
          </p:cNvPr>
          <p:cNvPicPr>
            <a:picLocks noChangeAspect="1"/>
          </p:cNvPicPr>
          <p:nvPr/>
        </p:nvPicPr>
        <p:blipFill>
          <a:blip r:embed="rId4"/>
          <a:stretch>
            <a:fillRect/>
          </a:stretch>
        </p:blipFill>
        <p:spPr>
          <a:xfrm>
            <a:off x="9378985" y="1337891"/>
            <a:ext cx="1552841" cy="2610903"/>
          </a:xfrm>
          <a:prstGeom prst="rect">
            <a:avLst/>
          </a:prstGeom>
        </p:spPr>
      </p:pic>
      <p:pic>
        <p:nvPicPr>
          <p:cNvPr id="8" name="Picture 7">
            <a:extLst>
              <a:ext uri="{FF2B5EF4-FFF2-40B4-BE49-F238E27FC236}">
                <a16:creationId xmlns:a16="http://schemas.microsoft.com/office/drawing/2014/main" id="{B5D57DBD-9587-B84C-2C22-6F4FEB65B357}"/>
              </a:ext>
            </a:extLst>
          </p:cNvPr>
          <p:cNvPicPr>
            <a:picLocks noChangeAspect="1"/>
          </p:cNvPicPr>
          <p:nvPr/>
        </p:nvPicPr>
        <p:blipFill>
          <a:blip r:embed="rId5"/>
          <a:stretch>
            <a:fillRect/>
          </a:stretch>
        </p:blipFill>
        <p:spPr>
          <a:xfrm>
            <a:off x="1867966" y="3923208"/>
            <a:ext cx="1804572" cy="2560542"/>
          </a:xfrm>
          <a:prstGeom prst="rect">
            <a:avLst/>
          </a:prstGeom>
        </p:spPr>
      </p:pic>
      <p:pic>
        <p:nvPicPr>
          <p:cNvPr id="9" name="Picture 8">
            <a:extLst>
              <a:ext uri="{FF2B5EF4-FFF2-40B4-BE49-F238E27FC236}">
                <a16:creationId xmlns:a16="http://schemas.microsoft.com/office/drawing/2014/main" id="{4C0B9E7F-0D85-762A-CBC2-2581BB55E054}"/>
              </a:ext>
            </a:extLst>
          </p:cNvPr>
          <p:cNvPicPr>
            <a:picLocks noChangeAspect="1"/>
          </p:cNvPicPr>
          <p:nvPr/>
        </p:nvPicPr>
        <p:blipFill>
          <a:blip r:embed="rId6"/>
          <a:stretch>
            <a:fillRect/>
          </a:stretch>
        </p:blipFill>
        <p:spPr>
          <a:xfrm>
            <a:off x="4863976" y="4291342"/>
            <a:ext cx="2986249" cy="1738265"/>
          </a:xfrm>
          <a:prstGeom prst="rect">
            <a:avLst/>
          </a:prstGeom>
        </p:spPr>
      </p:pic>
      <p:pic>
        <p:nvPicPr>
          <p:cNvPr id="10" name="Picture 9">
            <a:extLst>
              <a:ext uri="{FF2B5EF4-FFF2-40B4-BE49-F238E27FC236}">
                <a16:creationId xmlns:a16="http://schemas.microsoft.com/office/drawing/2014/main" id="{B467672A-A863-D942-4F8D-980AD0B92591}"/>
              </a:ext>
            </a:extLst>
          </p:cNvPr>
          <p:cNvPicPr>
            <a:picLocks noChangeAspect="1"/>
          </p:cNvPicPr>
          <p:nvPr/>
        </p:nvPicPr>
        <p:blipFill>
          <a:blip r:embed="rId7"/>
          <a:stretch>
            <a:fillRect/>
          </a:stretch>
        </p:blipFill>
        <p:spPr>
          <a:xfrm>
            <a:off x="8668383" y="4050714"/>
            <a:ext cx="2456072" cy="2183175"/>
          </a:xfrm>
          <a:prstGeom prst="rect">
            <a:avLst/>
          </a:prstGeom>
        </p:spPr>
      </p:pic>
    </p:spTree>
    <p:extLst>
      <p:ext uri="{BB962C8B-B14F-4D97-AF65-F5344CB8AC3E}">
        <p14:creationId xmlns:p14="http://schemas.microsoft.com/office/powerpoint/2010/main" val="293417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4EB7-6605-8AAE-1E8A-8C8A00525B93}"/>
              </a:ext>
            </a:extLst>
          </p:cNvPr>
          <p:cNvSpPr>
            <a:spLocks noGrp="1"/>
          </p:cNvSpPr>
          <p:nvPr>
            <p:ph type="title"/>
          </p:nvPr>
        </p:nvSpPr>
        <p:spPr/>
        <p:txBody>
          <a:bodyPr>
            <a:normAutofit/>
          </a:bodyPr>
          <a:lstStyle/>
          <a:p>
            <a:r>
              <a:rPr lang="en-US" sz="4000" b="1" dirty="0">
                <a:solidFill>
                  <a:srgbClr val="7030A0"/>
                </a:solidFill>
              </a:rPr>
              <a:t>Rundown</a:t>
            </a:r>
            <a:endParaRPr lang="en-HK" sz="4000" b="1" dirty="0">
              <a:solidFill>
                <a:srgbClr val="7030A0"/>
              </a:solidFill>
            </a:endParaRPr>
          </a:p>
        </p:txBody>
      </p:sp>
      <p:sp>
        <p:nvSpPr>
          <p:cNvPr id="3" name="Content Placeholder 2">
            <a:extLst>
              <a:ext uri="{FF2B5EF4-FFF2-40B4-BE49-F238E27FC236}">
                <a16:creationId xmlns:a16="http://schemas.microsoft.com/office/drawing/2014/main" id="{AD91ED65-300C-F7E4-FB57-FDCDF584B14B}"/>
              </a:ext>
            </a:extLst>
          </p:cNvPr>
          <p:cNvSpPr>
            <a:spLocks noGrp="1"/>
          </p:cNvSpPr>
          <p:nvPr>
            <p:ph idx="1"/>
          </p:nvPr>
        </p:nvSpPr>
        <p:spPr>
          <a:xfrm>
            <a:off x="1986116" y="1905000"/>
            <a:ext cx="9518496" cy="4259826"/>
          </a:xfrm>
        </p:spPr>
        <p:txBody>
          <a:bodyPr>
            <a:normAutofit fontScale="47500" lnSpcReduction="20000"/>
          </a:bodyPr>
          <a:lstStyle/>
          <a:p>
            <a:r>
              <a:rPr lang="en-US" sz="3600" dirty="0"/>
              <a:t>Mutual Introduction</a:t>
            </a:r>
          </a:p>
          <a:p>
            <a:r>
              <a:rPr lang="en-US" sz="3600" dirty="0"/>
              <a:t>Where are you posted?</a:t>
            </a:r>
          </a:p>
          <a:p>
            <a:r>
              <a:rPr lang="en-US" sz="3600" dirty="0"/>
              <a:t>SWD or HA, why matters? (5 mins discussion)</a:t>
            </a:r>
          </a:p>
          <a:p>
            <a:r>
              <a:rPr lang="en-US" sz="3600" dirty="0"/>
              <a:t>Protect yourself and others </a:t>
            </a:r>
          </a:p>
          <a:p>
            <a:r>
              <a:rPr lang="en-US" sz="3600" dirty="0"/>
              <a:t>Overview of Social Work Services in Hong Kong Health Care</a:t>
            </a:r>
          </a:p>
          <a:p>
            <a:r>
              <a:rPr lang="en-US" sz="3600" dirty="0"/>
              <a:t>Exercise (10 mins )</a:t>
            </a:r>
          </a:p>
          <a:p>
            <a:r>
              <a:rPr lang="en-US" sz="3600" dirty="0"/>
              <a:t>How to prepare yourself for this placement?</a:t>
            </a:r>
          </a:p>
          <a:p>
            <a:r>
              <a:rPr lang="en-US" sz="3600" dirty="0"/>
              <a:t>Final reminder: ethical principle (Privacy and Confidentiality)</a:t>
            </a:r>
          </a:p>
          <a:p>
            <a:r>
              <a:rPr lang="en-US" sz="3600" dirty="0"/>
              <a:t>Infection control training and Orientation visits</a:t>
            </a:r>
          </a:p>
          <a:p>
            <a:r>
              <a:rPr lang="en-US" sz="3600" dirty="0"/>
              <a:t>Mid-Placement Sharing</a:t>
            </a:r>
          </a:p>
          <a:p>
            <a:r>
              <a:rPr lang="en-US" sz="3600" dirty="0"/>
              <a:t>Helpful resources</a:t>
            </a:r>
          </a:p>
          <a:p>
            <a:r>
              <a:rPr lang="en-US" sz="3600" dirty="0"/>
              <a:t>Q &amp; A (5 mins)</a:t>
            </a:r>
          </a:p>
          <a:p>
            <a:endParaRPr lang="en-HK" dirty="0"/>
          </a:p>
        </p:txBody>
      </p:sp>
    </p:spTree>
    <p:extLst>
      <p:ext uri="{BB962C8B-B14F-4D97-AF65-F5344CB8AC3E}">
        <p14:creationId xmlns:p14="http://schemas.microsoft.com/office/powerpoint/2010/main" val="67418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11F-42E5-1AEE-9C36-C37F7F48C796}"/>
              </a:ext>
            </a:extLst>
          </p:cNvPr>
          <p:cNvSpPr>
            <a:spLocks noGrp="1"/>
          </p:cNvSpPr>
          <p:nvPr>
            <p:ph type="title"/>
          </p:nvPr>
        </p:nvSpPr>
        <p:spPr/>
        <p:txBody>
          <a:bodyPr/>
          <a:lstStyle/>
          <a:p>
            <a:r>
              <a:rPr lang="en-US" b="1" dirty="0">
                <a:solidFill>
                  <a:srgbClr val="FF0000"/>
                </a:solidFill>
              </a:rPr>
              <a:t>Role and Functions of MSWs</a:t>
            </a:r>
            <a:endParaRPr lang="en-HK" b="1" dirty="0">
              <a:solidFill>
                <a:srgbClr val="FF0000"/>
              </a:solidFill>
            </a:endParaRPr>
          </a:p>
        </p:txBody>
      </p:sp>
      <p:sp>
        <p:nvSpPr>
          <p:cNvPr id="3" name="Content Placeholder 2">
            <a:extLst>
              <a:ext uri="{FF2B5EF4-FFF2-40B4-BE49-F238E27FC236}">
                <a16:creationId xmlns:a16="http://schemas.microsoft.com/office/drawing/2014/main" id="{DF7DBBD2-BFF4-283F-B355-5746FF71AE99}"/>
              </a:ext>
            </a:extLst>
          </p:cNvPr>
          <p:cNvSpPr>
            <a:spLocks noGrp="1"/>
          </p:cNvSpPr>
          <p:nvPr>
            <p:ph idx="1"/>
          </p:nvPr>
        </p:nvSpPr>
        <p:spPr>
          <a:xfrm>
            <a:off x="950614" y="1430448"/>
            <a:ext cx="10553998" cy="4803442"/>
          </a:xfrm>
        </p:spPr>
        <p:txBody>
          <a:bodyPr/>
          <a:lstStyle/>
          <a:p>
            <a:r>
              <a:rPr lang="en-US" sz="2400" dirty="0"/>
              <a:t>Psycho-social assessment</a:t>
            </a:r>
          </a:p>
          <a:p>
            <a:r>
              <a:rPr lang="en-US" sz="2400" dirty="0"/>
              <a:t>Counseling/therapy, crisis intervention to individuals &amp; their families</a:t>
            </a:r>
          </a:p>
          <a:p>
            <a:r>
              <a:rPr lang="en-US" sz="2400" dirty="0"/>
              <a:t>Educational, self-help &amp; therapeutic groups</a:t>
            </a:r>
          </a:p>
          <a:p>
            <a:r>
              <a:rPr lang="en-US" sz="2400" dirty="0"/>
              <a:t>Pre-admission planning</a:t>
            </a:r>
          </a:p>
          <a:p>
            <a:r>
              <a:rPr lang="en-US" sz="2400" dirty="0"/>
              <a:t>Discharge planning</a:t>
            </a:r>
          </a:p>
          <a:p>
            <a:r>
              <a:rPr lang="en-US" sz="2400" dirty="0"/>
              <a:t>Practical assistance</a:t>
            </a:r>
          </a:p>
          <a:p>
            <a:r>
              <a:rPr lang="en-US" sz="2400" dirty="0"/>
              <a:t>Multi-disciplinary teamwork</a:t>
            </a:r>
          </a:p>
          <a:p>
            <a:r>
              <a:rPr lang="en-US" sz="2400" dirty="0"/>
              <a:t>Empirical research</a:t>
            </a:r>
          </a:p>
          <a:p>
            <a:r>
              <a:rPr lang="en-US" sz="2400" dirty="0"/>
              <a:t>Mobilizing community resources</a:t>
            </a:r>
          </a:p>
          <a:p>
            <a:endParaRPr lang="en-HK" dirty="0"/>
          </a:p>
        </p:txBody>
      </p:sp>
    </p:spTree>
    <p:extLst>
      <p:ext uri="{BB962C8B-B14F-4D97-AF65-F5344CB8AC3E}">
        <p14:creationId xmlns:p14="http://schemas.microsoft.com/office/powerpoint/2010/main" val="311767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490A-909E-96F8-E979-8B5782684E20}"/>
              </a:ext>
            </a:extLst>
          </p:cNvPr>
          <p:cNvSpPr>
            <a:spLocks noGrp="1"/>
          </p:cNvSpPr>
          <p:nvPr>
            <p:ph type="title"/>
          </p:nvPr>
        </p:nvSpPr>
        <p:spPr>
          <a:xfrm>
            <a:off x="1602657" y="624110"/>
            <a:ext cx="10209981" cy="1280890"/>
          </a:xfrm>
        </p:spPr>
        <p:txBody>
          <a:bodyPr>
            <a:noAutofit/>
          </a:bodyPr>
          <a:lstStyle/>
          <a:p>
            <a:r>
              <a:rPr lang="en-US" sz="4000" b="1" dirty="0">
                <a:solidFill>
                  <a:srgbClr val="FF0000"/>
                </a:solidFill>
              </a:rPr>
              <a:t>In-patient vs out-patient services support</a:t>
            </a:r>
            <a:endParaRPr lang="en-HK" sz="4000" b="1" dirty="0">
              <a:solidFill>
                <a:srgbClr val="FF0000"/>
              </a:solidFill>
            </a:endParaRPr>
          </a:p>
        </p:txBody>
      </p:sp>
      <p:pic>
        <p:nvPicPr>
          <p:cNvPr id="4" name="Content Placeholder 3">
            <a:extLst>
              <a:ext uri="{FF2B5EF4-FFF2-40B4-BE49-F238E27FC236}">
                <a16:creationId xmlns:a16="http://schemas.microsoft.com/office/drawing/2014/main" id="{1864933A-B7DA-7717-DF51-DFC9D593E951}"/>
              </a:ext>
            </a:extLst>
          </p:cNvPr>
          <p:cNvPicPr>
            <a:picLocks noGrp="1" noChangeAspect="1"/>
          </p:cNvPicPr>
          <p:nvPr>
            <p:ph idx="1"/>
          </p:nvPr>
        </p:nvPicPr>
        <p:blipFill>
          <a:blip r:embed="rId2"/>
          <a:stretch>
            <a:fillRect/>
          </a:stretch>
        </p:blipFill>
        <p:spPr>
          <a:xfrm>
            <a:off x="996624" y="1819275"/>
            <a:ext cx="2792210" cy="2310584"/>
          </a:xfrm>
          <a:prstGeom prst="rect">
            <a:avLst/>
          </a:prstGeom>
        </p:spPr>
      </p:pic>
      <p:pic>
        <p:nvPicPr>
          <p:cNvPr id="5" name="Picture 4">
            <a:extLst>
              <a:ext uri="{FF2B5EF4-FFF2-40B4-BE49-F238E27FC236}">
                <a16:creationId xmlns:a16="http://schemas.microsoft.com/office/drawing/2014/main" id="{F9D6E573-5E6D-FD0F-6DAD-3FFCB8B24162}"/>
              </a:ext>
            </a:extLst>
          </p:cNvPr>
          <p:cNvPicPr>
            <a:picLocks noChangeAspect="1"/>
          </p:cNvPicPr>
          <p:nvPr/>
        </p:nvPicPr>
        <p:blipFill>
          <a:blip r:embed="rId3"/>
          <a:stretch>
            <a:fillRect/>
          </a:stretch>
        </p:blipFill>
        <p:spPr>
          <a:xfrm>
            <a:off x="6692923" y="1906604"/>
            <a:ext cx="2020197" cy="2293997"/>
          </a:xfrm>
          <a:prstGeom prst="rect">
            <a:avLst/>
          </a:prstGeom>
        </p:spPr>
      </p:pic>
      <p:pic>
        <p:nvPicPr>
          <p:cNvPr id="6" name="Picture 5">
            <a:extLst>
              <a:ext uri="{FF2B5EF4-FFF2-40B4-BE49-F238E27FC236}">
                <a16:creationId xmlns:a16="http://schemas.microsoft.com/office/drawing/2014/main" id="{BBF41F54-21F4-6EFF-B609-586BE3EFD926}"/>
              </a:ext>
            </a:extLst>
          </p:cNvPr>
          <p:cNvPicPr>
            <a:picLocks noChangeAspect="1"/>
          </p:cNvPicPr>
          <p:nvPr/>
        </p:nvPicPr>
        <p:blipFill>
          <a:blip r:embed="rId4"/>
          <a:stretch>
            <a:fillRect/>
          </a:stretch>
        </p:blipFill>
        <p:spPr>
          <a:xfrm>
            <a:off x="3101996" y="3791950"/>
            <a:ext cx="2994004" cy="2590821"/>
          </a:xfrm>
          <a:prstGeom prst="rect">
            <a:avLst/>
          </a:prstGeom>
        </p:spPr>
      </p:pic>
      <p:pic>
        <p:nvPicPr>
          <p:cNvPr id="7" name="Picture 6">
            <a:extLst>
              <a:ext uri="{FF2B5EF4-FFF2-40B4-BE49-F238E27FC236}">
                <a16:creationId xmlns:a16="http://schemas.microsoft.com/office/drawing/2014/main" id="{24CFB6E2-1432-8E49-04C6-B981AC951F03}"/>
              </a:ext>
            </a:extLst>
          </p:cNvPr>
          <p:cNvPicPr>
            <a:picLocks noChangeAspect="1"/>
          </p:cNvPicPr>
          <p:nvPr/>
        </p:nvPicPr>
        <p:blipFill>
          <a:blip r:embed="rId5"/>
          <a:stretch>
            <a:fillRect/>
          </a:stretch>
        </p:blipFill>
        <p:spPr>
          <a:xfrm>
            <a:off x="8713120" y="3397990"/>
            <a:ext cx="3099519" cy="2844764"/>
          </a:xfrm>
          <a:prstGeom prst="rect">
            <a:avLst/>
          </a:prstGeom>
        </p:spPr>
      </p:pic>
    </p:spTree>
    <p:extLst>
      <p:ext uri="{BB962C8B-B14F-4D97-AF65-F5344CB8AC3E}">
        <p14:creationId xmlns:p14="http://schemas.microsoft.com/office/powerpoint/2010/main" val="129875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8741-6BB7-3753-8B93-3D24F1BAF869}"/>
              </a:ext>
            </a:extLst>
          </p:cNvPr>
          <p:cNvSpPr>
            <a:spLocks noGrp="1"/>
          </p:cNvSpPr>
          <p:nvPr>
            <p:ph type="title"/>
          </p:nvPr>
        </p:nvSpPr>
        <p:spPr>
          <a:xfrm>
            <a:off x="2592925" y="316871"/>
            <a:ext cx="8911687" cy="1004935"/>
          </a:xfrm>
        </p:spPr>
        <p:txBody>
          <a:bodyPr/>
          <a:lstStyle/>
          <a:p>
            <a:r>
              <a:rPr lang="en-US" b="1" dirty="0">
                <a:solidFill>
                  <a:srgbClr val="FF0000"/>
                </a:solidFill>
              </a:rPr>
              <a:t>Scope of Services of PRC</a:t>
            </a:r>
            <a:endParaRPr lang="en-HK" b="1" dirty="0">
              <a:solidFill>
                <a:srgbClr val="FF0000"/>
              </a:solidFill>
            </a:endParaRPr>
          </a:p>
        </p:txBody>
      </p:sp>
      <p:sp>
        <p:nvSpPr>
          <p:cNvPr id="3" name="Content Placeholder 2">
            <a:extLst>
              <a:ext uri="{FF2B5EF4-FFF2-40B4-BE49-F238E27FC236}">
                <a16:creationId xmlns:a16="http://schemas.microsoft.com/office/drawing/2014/main" id="{EB843D42-A7AF-73E1-332F-DD991B41F9BD}"/>
              </a:ext>
            </a:extLst>
          </p:cNvPr>
          <p:cNvSpPr>
            <a:spLocks noGrp="1"/>
          </p:cNvSpPr>
          <p:nvPr>
            <p:ph idx="1"/>
          </p:nvPr>
        </p:nvSpPr>
        <p:spPr>
          <a:xfrm>
            <a:off x="1439501" y="1186004"/>
            <a:ext cx="10574448" cy="5187636"/>
          </a:xfrm>
        </p:spPr>
        <p:txBody>
          <a:bodyPr>
            <a:noAutofit/>
          </a:bodyPr>
          <a:lstStyle/>
          <a:p>
            <a:pPr marL="0" indent="0">
              <a:buNone/>
            </a:pPr>
            <a:r>
              <a:rPr lang="en-US" sz="2400" b="1" dirty="0">
                <a:solidFill>
                  <a:srgbClr val="00B050"/>
                </a:solidFill>
              </a:rPr>
              <a:t>Empowerment and support for patients and carers</a:t>
            </a:r>
          </a:p>
          <a:p>
            <a:r>
              <a:rPr lang="en-US" sz="2400" dirty="0"/>
              <a:t>New patient orientation</a:t>
            </a:r>
          </a:p>
          <a:p>
            <a:r>
              <a:rPr lang="en-US" sz="2400" dirty="0"/>
              <a:t>Psychosocial service</a:t>
            </a:r>
          </a:p>
          <a:p>
            <a:r>
              <a:rPr lang="en-US" sz="2400" dirty="0"/>
              <a:t>Sharing by patient volunteer</a:t>
            </a:r>
          </a:p>
          <a:p>
            <a:r>
              <a:rPr lang="en-US" sz="2400" dirty="0"/>
              <a:t>Stress management workshop</a:t>
            </a:r>
          </a:p>
          <a:p>
            <a:r>
              <a:rPr lang="en-US" sz="2400" dirty="0"/>
              <a:t>Therapeutic group</a:t>
            </a:r>
          </a:p>
          <a:p>
            <a:pPr marL="0" indent="0">
              <a:buNone/>
            </a:pPr>
            <a:r>
              <a:rPr lang="en-US" sz="2400" b="1" dirty="0">
                <a:solidFill>
                  <a:srgbClr val="00B050"/>
                </a:solidFill>
              </a:rPr>
              <a:t>Mutual support network</a:t>
            </a:r>
          </a:p>
          <a:p>
            <a:r>
              <a:rPr lang="en-US" sz="2400" dirty="0"/>
              <a:t>Patient association forum</a:t>
            </a:r>
          </a:p>
          <a:p>
            <a:r>
              <a:rPr lang="en-US" sz="2400" dirty="0"/>
              <a:t>Patient association Training</a:t>
            </a:r>
          </a:p>
          <a:p>
            <a:r>
              <a:rPr lang="en-US" sz="2400" dirty="0"/>
              <a:t>Patient support station</a:t>
            </a:r>
          </a:p>
          <a:p>
            <a:r>
              <a:rPr lang="en-US" sz="2400" dirty="0"/>
              <a:t>Peer concern service</a:t>
            </a:r>
            <a:endParaRPr lang="en-HK" sz="2400" dirty="0"/>
          </a:p>
        </p:txBody>
      </p:sp>
    </p:spTree>
    <p:extLst>
      <p:ext uri="{BB962C8B-B14F-4D97-AF65-F5344CB8AC3E}">
        <p14:creationId xmlns:p14="http://schemas.microsoft.com/office/powerpoint/2010/main" val="387985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C4D7-5BF8-431C-441D-306321DE90A8}"/>
              </a:ext>
            </a:extLst>
          </p:cNvPr>
          <p:cNvSpPr>
            <a:spLocks noGrp="1"/>
          </p:cNvSpPr>
          <p:nvPr>
            <p:ph type="title"/>
          </p:nvPr>
        </p:nvSpPr>
        <p:spPr/>
        <p:txBody>
          <a:bodyPr/>
          <a:lstStyle/>
          <a:p>
            <a:r>
              <a:rPr lang="en-US" b="1" dirty="0">
                <a:solidFill>
                  <a:srgbClr val="FF0000"/>
                </a:solidFill>
              </a:rPr>
              <a:t>Scope of Services of PRC</a:t>
            </a:r>
            <a:endParaRPr lang="en-HK" b="1" dirty="0">
              <a:solidFill>
                <a:srgbClr val="FF0000"/>
              </a:solidFill>
            </a:endParaRPr>
          </a:p>
        </p:txBody>
      </p:sp>
      <p:sp>
        <p:nvSpPr>
          <p:cNvPr id="3" name="Content Placeholder 2">
            <a:extLst>
              <a:ext uri="{FF2B5EF4-FFF2-40B4-BE49-F238E27FC236}">
                <a16:creationId xmlns:a16="http://schemas.microsoft.com/office/drawing/2014/main" id="{2BECC4D5-476C-67A7-A585-AFB882C14840}"/>
              </a:ext>
            </a:extLst>
          </p:cNvPr>
          <p:cNvSpPr>
            <a:spLocks noGrp="1"/>
          </p:cNvSpPr>
          <p:nvPr>
            <p:ph idx="1"/>
          </p:nvPr>
        </p:nvSpPr>
        <p:spPr>
          <a:xfrm>
            <a:off x="1358020" y="1403287"/>
            <a:ext cx="10146592" cy="4830603"/>
          </a:xfrm>
        </p:spPr>
        <p:txBody>
          <a:bodyPr/>
          <a:lstStyle/>
          <a:p>
            <a:pPr marL="0" indent="0">
              <a:buNone/>
            </a:pPr>
            <a:r>
              <a:rPr lang="en-US" sz="2400" b="1" dirty="0">
                <a:solidFill>
                  <a:srgbClr val="00B050"/>
                </a:solidFill>
              </a:rPr>
              <a:t>Volunteer service and development</a:t>
            </a:r>
          </a:p>
          <a:p>
            <a:r>
              <a:rPr lang="en-US" sz="2400" dirty="0"/>
              <a:t>Volunteer service development and mobilization</a:t>
            </a:r>
          </a:p>
          <a:p>
            <a:r>
              <a:rPr lang="en-US" sz="2400" dirty="0"/>
              <a:t>Volunteer Training and quality management</a:t>
            </a:r>
          </a:p>
          <a:p>
            <a:r>
              <a:rPr lang="en-US" sz="2400" dirty="0"/>
              <a:t>Volunteer management system</a:t>
            </a:r>
          </a:p>
          <a:p>
            <a:endParaRPr lang="en-US" sz="2400" dirty="0"/>
          </a:p>
          <a:p>
            <a:pPr marL="0" indent="0">
              <a:buNone/>
            </a:pPr>
            <a:r>
              <a:rPr lang="en-US" sz="2400" b="1" dirty="0">
                <a:solidFill>
                  <a:srgbClr val="00B050"/>
                </a:solidFill>
              </a:rPr>
              <a:t>Community engagement and partnership</a:t>
            </a:r>
          </a:p>
          <a:p>
            <a:r>
              <a:rPr lang="en-US" sz="2400" dirty="0"/>
              <a:t>Community health project</a:t>
            </a:r>
          </a:p>
          <a:p>
            <a:r>
              <a:rPr lang="en-US" sz="2400" dirty="0"/>
              <a:t>Medical Social Collaboration via Platforms, Referral Mechanism, Collaborative projects, Symposium</a:t>
            </a:r>
          </a:p>
          <a:p>
            <a:r>
              <a:rPr lang="en-US" sz="2400" dirty="0"/>
              <a:t>Community Resources Navigation</a:t>
            </a:r>
          </a:p>
          <a:p>
            <a:endParaRPr lang="en-HK" dirty="0"/>
          </a:p>
        </p:txBody>
      </p:sp>
    </p:spTree>
    <p:extLst>
      <p:ext uri="{BB962C8B-B14F-4D97-AF65-F5344CB8AC3E}">
        <p14:creationId xmlns:p14="http://schemas.microsoft.com/office/powerpoint/2010/main" val="261829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8137-0753-32DC-98DE-0FF6BD90B953}"/>
              </a:ext>
            </a:extLst>
          </p:cNvPr>
          <p:cNvSpPr>
            <a:spLocks noGrp="1"/>
          </p:cNvSpPr>
          <p:nvPr>
            <p:ph type="title"/>
          </p:nvPr>
        </p:nvSpPr>
        <p:spPr/>
        <p:txBody>
          <a:bodyPr/>
          <a:lstStyle/>
          <a:p>
            <a:r>
              <a:rPr lang="en-US" b="1" dirty="0">
                <a:solidFill>
                  <a:srgbClr val="FF0000"/>
                </a:solidFill>
              </a:rPr>
              <a:t>Scope of Services of PRC</a:t>
            </a:r>
            <a:endParaRPr lang="en-HK" b="1" dirty="0">
              <a:solidFill>
                <a:srgbClr val="FF0000"/>
              </a:solidFill>
            </a:endParaRPr>
          </a:p>
        </p:txBody>
      </p:sp>
      <p:sp>
        <p:nvSpPr>
          <p:cNvPr id="3" name="Content Placeholder 2">
            <a:extLst>
              <a:ext uri="{FF2B5EF4-FFF2-40B4-BE49-F238E27FC236}">
                <a16:creationId xmlns:a16="http://schemas.microsoft.com/office/drawing/2014/main" id="{3BE580A3-439E-C09E-BF5F-0CE3DE1FCFE3}"/>
              </a:ext>
            </a:extLst>
          </p:cNvPr>
          <p:cNvSpPr>
            <a:spLocks noGrp="1"/>
          </p:cNvSpPr>
          <p:nvPr>
            <p:ph idx="1"/>
          </p:nvPr>
        </p:nvSpPr>
        <p:spPr/>
        <p:txBody>
          <a:bodyPr/>
          <a:lstStyle/>
          <a:p>
            <a:pPr marL="0" indent="0">
              <a:buNone/>
            </a:pPr>
            <a:r>
              <a:rPr lang="en-US" sz="2800" b="1" dirty="0">
                <a:solidFill>
                  <a:srgbClr val="00B050"/>
                </a:solidFill>
              </a:rPr>
              <a:t>Rehab resources</a:t>
            </a:r>
          </a:p>
          <a:p>
            <a:r>
              <a:rPr lang="en-US" sz="2800" dirty="0"/>
              <a:t>Health Information and </a:t>
            </a:r>
            <a:r>
              <a:rPr lang="en-US" sz="2800" dirty="0" err="1"/>
              <a:t>Healthyhkec</a:t>
            </a:r>
            <a:r>
              <a:rPr lang="en-US" sz="2800" dirty="0"/>
              <a:t> website</a:t>
            </a:r>
          </a:p>
          <a:p>
            <a:r>
              <a:rPr lang="en-US" sz="2800" dirty="0"/>
              <a:t>Mobility Equipment Loan (By Hong Kong Red Cross)</a:t>
            </a:r>
          </a:p>
          <a:p>
            <a:r>
              <a:rPr lang="en-US" sz="2800" dirty="0"/>
              <a:t>Rehab Shop service</a:t>
            </a:r>
          </a:p>
          <a:p>
            <a:r>
              <a:rPr lang="en-US" sz="2800" dirty="0"/>
              <a:t>Wig Loan service for Cancer patients</a:t>
            </a:r>
          </a:p>
          <a:p>
            <a:endParaRPr lang="en-HK" dirty="0"/>
          </a:p>
        </p:txBody>
      </p:sp>
    </p:spTree>
    <p:extLst>
      <p:ext uri="{BB962C8B-B14F-4D97-AF65-F5344CB8AC3E}">
        <p14:creationId xmlns:p14="http://schemas.microsoft.com/office/powerpoint/2010/main" val="366971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4AA4-8CC9-D027-F5A9-B3AECAE2769C}"/>
              </a:ext>
            </a:extLst>
          </p:cNvPr>
          <p:cNvSpPr>
            <a:spLocks noGrp="1"/>
          </p:cNvSpPr>
          <p:nvPr>
            <p:ph type="title"/>
          </p:nvPr>
        </p:nvSpPr>
        <p:spPr/>
        <p:txBody>
          <a:bodyPr/>
          <a:lstStyle/>
          <a:p>
            <a:r>
              <a:rPr lang="en-US" b="1" dirty="0">
                <a:solidFill>
                  <a:srgbClr val="FF0000"/>
                </a:solidFill>
              </a:rPr>
              <a:t>Cancer Patient Resources Centre</a:t>
            </a:r>
            <a:endParaRPr lang="en-HK" b="1" dirty="0">
              <a:solidFill>
                <a:srgbClr val="FF0000"/>
              </a:solidFill>
            </a:endParaRPr>
          </a:p>
        </p:txBody>
      </p:sp>
      <p:sp>
        <p:nvSpPr>
          <p:cNvPr id="3" name="Content Placeholder 2">
            <a:extLst>
              <a:ext uri="{FF2B5EF4-FFF2-40B4-BE49-F238E27FC236}">
                <a16:creationId xmlns:a16="http://schemas.microsoft.com/office/drawing/2014/main" id="{9C98AFB3-C747-E95A-295B-8C304AD0B65D}"/>
              </a:ext>
            </a:extLst>
          </p:cNvPr>
          <p:cNvSpPr>
            <a:spLocks noGrp="1"/>
          </p:cNvSpPr>
          <p:nvPr>
            <p:ph idx="1"/>
          </p:nvPr>
        </p:nvSpPr>
        <p:spPr/>
        <p:txBody>
          <a:bodyPr/>
          <a:lstStyle/>
          <a:p>
            <a:r>
              <a:rPr lang="en-US" sz="2800" dirty="0"/>
              <a:t>Cancer information libraries</a:t>
            </a:r>
          </a:p>
          <a:p>
            <a:r>
              <a:rPr lang="en-US" sz="2800" dirty="0"/>
              <a:t>Computer stations</a:t>
            </a:r>
          </a:p>
          <a:p>
            <a:r>
              <a:rPr lang="en-US" sz="2800" dirty="0"/>
              <a:t>Professional counselling services</a:t>
            </a:r>
          </a:p>
          <a:p>
            <a:r>
              <a:rPr lang="en-US" sz="2800" dirty="0"/>
              <a:t>Relaxation rooms and massage chairs</a:t>
            </a:r>
          </a:p>
          <a:p>
            <a:r>
              <a:rPr lang="en-US" sz="2800" dirty="0"/>
              <a:t>Rehabilitation workshops</a:t>
            </a:r>
          </a:p>
          <a:p>
            <a:r>
              <a:rPr lang="en-US" sz="2800" dirty="0"/>
              <a:t>Meeting rooms for peer-support activities</a:t>
            </a:r>
          </a:p>
          <a:p>
            <a:endParaRPr lang="en-HK" dirty="0"/>
          </a:p>
        </p:txBody>
      </p:sp>
    </p:spTree>
    <p:extLst>
      <p:ext uri="{BB962C8B-B14F-4D97-AF65-F5344CB8AC3E}">
        <p14:creationId xmlns:p14="http://schemas.microsoft.com/office/powerpoint/2010/main" val="204250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4B92-7A1A-4F3D-273A-260DEA81F88E}"/>
              </a:ext>
            </a:extLst>
          </p:cNvPr>
          <p:cNvSpPr>
            <a:spLocks noGrp="1"/>
          </p:cNvSpPr>
          <p:nvPr>
            <p:ph type="title"/>
          </p:nvPr>
        </p:nvSpPr>
        <p:spPr/>
        <p:txBody>
          <a:bodyPr/>
          <a:lstStyle/>
          <a:p>
            <a:r>
              <a:rPr lang="en-US" b="1" dirty="0">
                <a:solidFill>
                  <a:srgbClr val="FF0000"/>
                </a:solidFill>
              </a:rPr>
              <a:t>Palliative care services</a:t>
            </a:r>
            <a:endParaRPr lang="en-HK" b="1" dirty="0">
              <a:solidFill>
                <a:srgbClr val="FF0000"/>
              </a:solidFill>
            </a:endParaRPr>
          </a:p>
        </p:txBody>
      </p:sp>
      <p:sp>
        <p:nvSpPr>
          <p:cNvPr id="3" name="Content Placeholder 2">
            <a:extLst>
              <a:ext uri="{FF2B5EF4-FFF2-40B4-BE49-F238E27FC236}">
                <a16:creationId xmlns:a16="http://schemas.microsoft.com/office/drawing/2014/main" id="{4EF16AAD-AFD9-1821-DC31-4B6055B4D7E4}"/>
              </a:ext>
            </a:extLst>
          </p:cNvPr>
          <p:cNvSpPr>
            <a:spLocks noGrp="1"/>
          </p:cNvSpPr>
          <p:nvPr>
            <p:ph idx="1"/>
          </p:nvPr>
        </p:nvSpPr>
        <p:spPr>
          <a:xfrm>
            <a:off x="1140737" y="1385180"/>
            <a:ext cx="10511073" cy="4744016"/>
          </a:xfrm>
        </p:spPr>
        <p:txBody>
          <a:bodyPr>
            <a:normAutofit/>
          </a:bodyPr>
          <a:lstStyle/>
          <a:p>
            <a:r>
              <a:rPr lang="en-US" sz="2400" dirty="0"/>
              <a:t>Palliative care service aims to provide holistic care to patients with life-threatening and life-limiting conditions and their families to address their physical, psychological, social and spiritual needs. </a:t>
            </a:r>
          </a:p>
          <a:p>
            <a:endParaRPr lang="en-US" sz="2400" dirty="0"/>
          </a:p>
          <a:p>
            <a:r>
              <a:rPr lang="en-US" sz="2400" dirty="0"/>
              <a:t>It is provided through a multidisciplinary team of professionals, including doctors, nurses, medical social workers, clinical psychologists, physiotherapists, occupational therapists, </a:t>
            </a:r>
            <a:r>
              <a:rPr lang="en-US" sz="2400" dirty="0" err="1"/>
              <a:t>etc</a:t>
            </a:r>
            <a:r>
              <a:rPr lang="en-US" sz="2400" dirty="0"/>
              <a:t> to improve the quality of care and facilitate a more peaceful dying process with a comprehensive service model.</a:t>
            </a:r>
          </a:p>
          <a:p>
            <a:r>
              <a:rPr lang="en-US" sz="2400" dirty="0"/>
              <a:t>Online free course on end-of-life care by JCECC</a:t>
            </a:r>
          </a:p>
          <a:p>
            <a:pPr marL="0" indent="0">
              <a:buNone/>
            </a:pPr>
            <a:r>
              <a:rPr lang="en-US" sz="2400" dirty="0">
                <a:hlinkClick r:id="rId2"/>
              </a:rPr>
              <a:t>https://foss.hku.hk/jcecc/online/Basic_Module/course_intro</a:t>
            </a:r>
            <a:endParaRPr lang="en-US" sz="2400" dirty="0"/>
          </a:p>
          <a:p>
            <a:pPr marL="0" indent="0">
              <a:buNone/>
            </a:pPr>
            <a:endParaRPr lang="en-US" sz="2400" dirty="0"/>
          </a:p>
          <a:p>
            <a:endParaRPr lang="en-HK" dirty="0"/>
          </a:p>
        </p:txBody>
      </p:sp>
    </p:spTree>
    <p:extLst>
      <p:ext uri="{BB962C8B-B14F-4D97-AF65-F5344CB8AC3E}">
        <p14:creationId xmlns:p14="http://schemas.microsoft.com/office/powerpoint/2010/main" val="2261282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26F7-7DCF-AB63-7D25-561DE58D3684}"/>
              </a:ext>
            </a:extLst>
          </p:cNvPr>
          <p:cNvSpPr>
            <a:spLocks noGrp="1"/>
          </p:cNvSpPr>
          <p:nvPr>
            <p:ph type="title"/>
          </p:nvPr>
        </p:nvSpPr>
        <p:spPr/>
        <p:txBody>
          <a:bodyPr/>
          <a:lstStyle/>
          <a:p>
            <a:r>
              <a:rPr lang="en-US" b="1" dirty="0">
                <a:solidFill>
                  <a:srgbClr val="FF0000"/>
                </a:solidFill>
              </a:rPr>
              <a:t>Primary Care</a:t>
            </a:r>
            <a:endParaRPr lang="en-HK" b="1" dirty="0">
              <a:solidFill>
                <a:srgbClr val="FF0000"/>
              </a:solidFill>
            </a:endParaRPr>
          </a:p>
        </p:txBody>
      </p:sp>
      <p:pic>
        <p:nvPicPr>
          <p:cNvPr id="4" name="Content Placeholder 3">
            <a:extLst>
              <a:ext uri="{FF2B5EF4-FFF2-40B4-BE49-F238E27FC236}">
                <a16:creationId xmlns:a16="http://schemas.microsoft.com/office/drawing/2014/main" id="{E8D372DD-1E4F-C18A-0924-95F32D60182D}"/>
              </a:ext>
            </a:extLst>
          </p:cNvPr>
          <p:cNvPicPr>
            <a:picLocks noGrp="1" noChangeAspect="1"/>
          </p:cNvPicPr>
          <p:nvPr>
            <p:ph idx="1"/>
          </p:nvPr>
        </p:nvPicPr>
        <p:blipFill>
          <a:blip r:embed="rId2"/>
          <a:stretch>
            <a:fillRect/>
          </a:stretch>
        </p:blipFill>
        <p:spPr>
          <a:xfrm>
            <a:off x="2000250" y="1430448"/>
            <a:ext cx="8911687" cy="4646502"/>
          </a:xfrm>
          <a:prstGeom prst="rect">
            <a:avLst/>
          </a:prstGeom>
        </p:spPr>
      </p:pic>
    </p:spTree>
    <p:extLst>
      <p:ext uri="{BB962C8B-B14F-4D97-AF65-F5344CB8AC3E}">
        <p14:creationId xmlns:p14="http://schemas.microsoft.com/office/powerpoint/2010/main" val="80783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66FDB-A2C1-209D-68DB-F36DE8F2A9D7}"/>
              </a:ext>
            </a:extLst>
          </p:cNvPr>
          <p:cNvSpPr>
            <a:spLocks noGrp="1"/>
          </p:cNvSpPr>
          <p:nvPr>
            <p:ph type="title"/>
          </p:nvPr>
        </p:nvSpPr>
        <p:spPr/>
        <p:txBody>
          <a:bodyPr/>
          <a:lstStyle/>
          <a:p>
            <a:r>
              <a:rPr lang="en-US" b="1" dirty="0">
                <a:solidFill>
                  <a:srgbClr val="FF0000"/>
                </a:solidFill>
              </a:rPr>
              <a:t>Scope of Services of DHC</a:t>
            </a:r>
            <a:endParaRPr lang="en-HK" b="1" dirty="0">
              <a:solidFill>
                <a:srgbClr val="FF0000"/>
              </a:solidFill>
            </a:endParaRPr>
          </a:p>
        </p:txBody>
      </p:sp>
      <p:sp>
        <p:nvSpPr>
          <p:cNvPr id="3" name="Content Placeholder 2">
            <a:extLst>
              <a:ext uri="{FF2B5EF4-FFF2-40B4-BE49-F238E27FC236}">
                <a16:creationId xmlns:a16="http://schemas.microsoft.com/office/drawing/2014/main" id="{BC5B1D1F-5C94-737B-B0C4-EEA79B11EFEB}"/>
              </a:ext>
            </a:extLst>
          </p:cNvPr>
          <p:cNvSpPr>
            <a:spLocks noGrp="1"/>
          </p:cNvSpPr>
          <p:nvPr>
            <p:ph idx="1"/>
          </p:nvPr>
        </p:nvSpPr>
        <p:spPr>
          <a:xfrm>
            <a:off x="1421394" y="1620570"/>
            <a:ext cx="10083218" cy="4290652"/>
          </a:xfrm>
        </p:spPr>
        <p:txBody>
          <a:bodyPr/>
          <a:lstStyle/>
          <a:p>
            <a:r>
              <a:rPr lang="en-HK" sz="2400" b="1" dirty="0">
                <a:solidFill>
                  <a:srgbClr val="0070C0"/>
                </a:solidFill>
              </a:rPr>
              <a:t>Health Promotion </a:t>
            </a:r>
            <a:r>
              <a:rPr lang="en-HK" sz="2400" dirty="0"/>
              <a:t>(Healthy Diet, Physical Activity, Weight Management, Fall Prevention, Smoking Cessation, Alcohol Consumption, Sleep Hygiene, Mental Well-being)</a:t>
            </a:r>
          </a:p>
          <a:p>
            <a:r>
              <a:rPr lang="en-HK" sz="2400" b="1" dirty="0">
                <a:solidFill>
                  <a:srgbClr val="0070C0"/>
                </a:solidFill>
              </a:rPr>
              <a:t>Health Assessment </a:t>
            </a:r>
            <a:r>
              <a:rPr lang="en-HK" sz="2400" dirty="0"/>
              <a:t>(Health Risk Factors Assessment screening for Diabetes Mellitus/Hypertension)</a:t>
            </a:r>
          </a:p>
          <a:p>
            <a:r>
              <a:rPr lang="en-HK" sz="2400" b="1" dirty="0">
                <a:solidFill>
                  <a:srgbClr val="0070C0"/>
                </a:solidFill>
              </a:rPr>
              <a:t>Chronic Disease Management </a:t>
            </a:r>
            <a:r>
              <a:rPr lang="en-HK" sz="2400" dirty="0"/>
              <a:t>(Diabetes Mellitus Hypertension, Musculoskeletal Disorder, Low back pain, or Degenerative knee pain) </a:t>
            </a:r>
          </a:p>
          <a:p>
            <a:r>
              <a:rPr lang="en-HK" sz="2400" b="1" dirty="0">
                <a:solidFill>
                  <a:srgbClr val="0070C0"/>
                </a:solidFill>
              </a:rPr>
              <a:t>Community Rehabilitation </a:t>
            </a:r>
            <a:r>
              <a:rPr lang="en-HK" sz="2400" dirty="0"/>
              <a:t>(Hip Fracture, Post-Acute Myocardial Infarction Stroke)</a:t>
            </a:r>
          </a:p>
          <a:p>
            <a:endParaRPr lang="en-HK" dirty="0"/>
          </a:p>
        </p:txBody>
      </p:sp>
    </p:spTree>
    <p:extLst>
      <p:ext uri="{BB962C8B-B14F-4D97-AF65-F5344CB8AC3E}">
        <p14:creationId xmlns:p14="http://schemas.microsoft.com/office/powerpoint/2010/main" val="36753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9EAE-968D-1FDC-0C94-F0945BCA4CCC}"/>
              </a:ext>
            </a:extLst>
          </p:cNvPr>
          <p:cNvSpPr>
            <a:spLocks noGrp="1"/>
          </p:cNvSpPr>
          <p:nvPr>
            <p:ph type="title"/>
          </p:nvPr>
        </p:nvSpPr>
        <p:spPr/>
        <p:txBody>
          <a:bodyPr>
            <a:normAutofit/>
          </a:bodyPr>
          <a:lstStyle/>
          <a:p>
            <a:r>
              <a:rPr lang="en-US" sz="4000" b="1" dirty="0">
                <a:solidFill>
                  <a:schemeClr val="accent6">
                    <a:lumMod val="75000"/>
                  </a:schemeClr>
                </a:solidFill>
              </a:rPr>
              <a:t>Exercise</a:t>
            </a:r>
            <a:endParaRPr lang="en-HK" sz="4000" b="1" dirty="0">
              <a:solidFill>
                <a:schemeClr val="accent6">
                  <a:lumMod val="75000"/>
                </a:schemeClr>
              </a:solidFill>
            </a:endParaRPr>
          </a:p>
        </p:txBody>
      </p:sp>
      <p:pic>
        <p:nvPicPr>
          <p:cNvPr id="4" name="Content Placeholder 3">
            <a:extLst>
              <a:ext uri="{FF2B5EF4-FFF2-40B4-BE49-F238E27FC236}">
                <a16:creationId xmlns:a16="http://schemas.microsoft.com/office/drawing/2014/main" id="{13F9BE87-EA21-ED51-2C4A-B82D06BB3467}"/>
              </a:ext>
            </a:extLst>
          </p:cNvPr>
          <p:cNvPicPr>
            <a:picLocks noGrp="1" noChangeAspect="1"/>
          </p:cNvPicPr>
          <p:nvPr>
            <p:ph idx="1"/>
          </p:nvPr>
        </p:nvPicPr>
        <p:blipFill>
          <a:blip r:embed="rId2"/>
          <a:stretch>
            <a:fillRect/>
          </a:stretch>
        </p:blipFill>
        <p:spPr>
          <a:xfrm>
            <a:off x="3914776" y="1628488"/>
            <a:ext cx="4667250" cy="4802316"/>
          </a:xfrm>
          <a:prstGeom prst="rect">
            <a:avLst/>
          </a:prstGeom>
        </p:spPr>
      </p:pic>
    </p:spTree>
    <p:extLst>
      <p:ext uri="{BB962C8B-B14F-4D97-AF65-F5344CB8AC3E}">
        <p14:creationId xmlns:p14="http://schemas.microsoft.com/office/powerpoint/2010/main" val="46687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5311-5DFE-85C9-9D13-985B4E50894B}"/>
              </a:ext>
            </a:extLst>
          </p:cNvPr>
          <p:cNvSpPr>
            <a:spLocks noGrp="1"/>
          </p:cNvSpPr>
          <p:nvPr>
            <p:ph type="title"/>
          </p:nvPr>
        </p:nvSpPr>
        <p:spPr>
          <a:xfrm>
            <a:off x="2120977" y="388136"/>
            <a:ext cx="8911687" cy="880225"/>
          </a:xfrm>
        </p:spPr>
        <p:txBody>
          <a:bodyPr>
            <a:normAutofit/>
          </a:bodyPr>
          <a:lstStyle/>
          <a:p>
            <a:r>
              <a:rPr lang="en-US" sz="4000" b="1" dirty="0">
                <a:solidFill>
                  <a:srgbClr val="0070C0"/>
                </a:solidFill>
              </a:rPr>
              <a:t>Summer Block 2026</a:t>
            </a:r>
            <a:endParaRPr lang="en-HK" sz="4000" b="1" dirty="0">
              <a:solidFill>
                <a:srgbClr val="0070C0"/>
              </a:solidFill>
            </a:endParaRPr>
          </a:p>
        </p:txBody>
      </p:sp>
      <p:sp>
        <p:nvSpPr>
          <p:cNvPr id="3" name="Content Placeholder 2">
            <a:extLst>
              <a:ext uri="{FF2B5EF4-FFF2-40B4-BE49-F238E27FC236}">
                <a16:creationId xmlns:a16="http://schemas.microsoft.com/office/drawing/2014/main" id="{05AC23BA-CA67-9518-22D4-7FF1F4299F2F}"/>
              </a:ext>
            </a:extLst>
          </p:cNvPr>
          <p:cNvSpPr>
            <a:spLocks noGrp="1"/>
          </p:cNvSpPr>
          <p:nvPr>
            <p:ph idx="1"/>
          </p:nvPr>
        </p:nvSpPr>
        <p:spPr>
          <a:xfrm>
            <a:off x="2589212" y="1268361"/>
            <a:ext cx="8915400" cy="4642861"/>
          </a:xfrm>
        </p:spPr>
        <p:txBody>
          <a:bodyPr>
            <a:normAutofit fontScale="40000" lnSpcReduction="20000"/>
          </a:bodyPr>
          <a:lstStyle/>
          <a:p>
            <a:r>
              <a:rPr lang="en-HK" sz="8000" b="1" dirty="0">
                <a:solidFill>
                  <a:srgbClr val="00B0F0"/>
                </a:solidFill>
              </a:rPr>
              <a:t>QEH, AMC x 2</a:t>
            </a:r>
          </a:p>
          <a:p>
            <a:r>
              <a:rPr lang="en-HK" sz="8000" b="1" dirty="0">
                <a:solidFill>
                  <a:srgbClr val="00B0F0"/>
                </a:solidFill>
              </a:rPr>
              <a:t>KH, MSSU x 1</a:t>
            </a:r>
          </a:p>
          <a:p>
            <a:r>
              <a:rPr lang="en-HK" sz="8000" b="1" dirty="0">
                <a:solidFill>
                  <a:srgbClr val="00B0F0"/>
                </a:solidFill>
              </a:rPr>
              <a:t>WTSH, MSSU x 1</a:t>
            </a:r>
          </a:p>
          <a:p>
            <a:r>
              <a:rPr lang="en-HK" sz="8000" b="1" dirty="0">
                <a:solidFill>
                  <a:srgbClr val="00B0F0"/>
                </a:solidFill>
              </a:rPr>
              <a:t>POH, PRC x 3</a:t>
            </a:r>
          </a:p>
          <a:p>
            <a:r>
              <a:rPr lang="en-HK" sz="8000" b="1" dirty="0">
                <a:solidFill>
                  <a:srgbClr val="00B0F0"/>
                </a:solidFill>
              </a:rPr>
              <a:t>TSWH, PRC x 1</a:t>
            </a:r>
          </a:p>
          <a:p>
            <a:r>
              <a:rPr lang="en-HK" sz="8000" b="1" dirty="0">
                <a:solidFill>
                  <a:srgbClr val="00B0F0"/>
                </a:solidFill>
              </a:rPr>
              <a:t>QMH, PRC x 2</a:t>
            </a:r>
          </a:p>
          <a:p>
            <a:r>
              <a:rPr lang="en-HK" sz="8000" b="1" dirty="0">
                <a:solidFill>
                  <a:srgbClr val="00B0F0"/>
                </a:solidFill>
              </a:rPr>
              <a:t>CMC, MSSU &amp; HRC x 2</a:t>
            </a:r>
          </a:p>
          <a:p>
            <a:r>
              <a:rPr lang="en-HK" sz="8000" b="1" dirty="0">
                <a:solidFill>
                  <a:srgbClr val="00B0F0"/>
                </a:solidFill>
              </a:rPr>
              <a:t>HKU-QMH, CARE x1</a:t>
            </a:r>
          </a:p>
          <a:p>
            <a:endParaRPr lang="en-HK" dirty="0"/>
          </a:p>
        </p:txBody>
      </p:sp>
    </p:spTree>
    <p:extLst>
      <p:ext uri="{BB962C8B-B14F-4D97-AF65-F5344CB8AC3E}">
        <p14:creationId xmlns:p14="http://schemas.microsoft.com/office/powerpoint/2010/main" val="2967816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4639-6C17-0B67-A763-8857645E901B}"/>
              </a:ext>
            </a:extLst>
          </p:cNvPr>
          <p:cNvSpPr>
            <a:spLocks noGrp="1"/>
          </p:cNvSpPr>
          <p:nvPr>
            <p:ph type="title"/>
          </p:nvPr>
        </p:nvSpPr>
        <p:spPr/>
        <p:txBody>
          <a:bodyPr/>
          <a:lstStyle/>
          <a:p>
            <a:r>
              <a:rPr lang="en-HK" dirty="0"/>
              <a:t>C.R.1</a:t>
            </a:r>
          </a:p>
        </p:txBody>
      </p:sp>
      <p:sp>
        <p:nvSpPr>
          <p:cNvPr id="3" name="Content Placeholder 2">
            <a:extLst>
              <a:ext uri="{FF2B5EF4-FFF2-40B4-BE49-F238E27FC236}">
                <a16:creationId xmlns:a16="http://schemas.microsoft.com/office/drawing/2014/main" id="{71D2662C-ED8B-9BFA-35C7-F0880839D564}"/>
              </a:ext>
            </a:extLst>
          </p:cNvPr>
          <p:cNvSpPr>
            <a:spLocks noGrp="1"/>
          </p:cNvSpPr>
          <p:nvPr>
            <p:ph idx="1"/>
          </p:nvPr>
        </p:nvSpPr>
        <p:spPr>
          <a:xfrm>
            <a:off x="1059255" y="1240325"/>
            <a:ext cx="10445356" cy="4993565"/>
          </a:xfrm>
        </p:spPr>
        <p:txBody>
          <a:bodyPr>
            <a:normAutofit fontScale="25000" lnSpcReduction="20000"/>
          </a:bodyPr>
          <a:lstStyle/>
          <a:p>
            <a:pPr marL="0" indent="0">
              <a:buNone/>
            </a:pPr>
            <a:r>
              <a:rPr lang="en-US" sz="7400" dirty="0"/>
              <a:t>27/6/2020</a:t>
            </a:r>
          </a:p>
          <a:p>
            <a:pPr marL="0" indent="0">
              <a:buNone/>
            </a:pPr>
            <a:r>
              <a:rPr lang="en-US" sz="7400" dirty="0"/>
              <a:t>Pt’s e. </a:t>
            </a:r>
            <a:r>
              <a:rPr lang="en-US" sz="7400" dirty="0" err="1"/>
              <a:t>dtr</a:t>
            </a:r>
            <a:r>
              <a:rPr lang="en-US" sz="7400" dirty="0"/>
              <a:t>. S.I.O.</a:t>
            </a:r>
          </a:p>
          <a:p>
            <a:pPr marL="0" indent="0">
              <a:buNone/>
            </a:pPr>
            <a:r>
              <a:rPr lang="en-US" sz="7400" dirty="0"/>
              <a:t>CMO referred Pt for soc. Ax., DA, and Dis. Planning. W/M sent Pt’s </a:t>
            </a:r>
            <a:r>
              <a:rPr lang="en-US" sz="7400" dirty="0" err="1"/>
              <a:t>dtr</a:t>
            </a:r>
            <a:r>
              <a:rPr lang="en-US" sz="7400" dirty="0"/>
              <a:t> to see MSW. A brief Soc. Ix was done</a:t>
            </a:r>
          </a:p>
          <a:p>
            <a:pPr marL="0" indent="0">
              <a:buNone/>
            </a:pPr>
            <a:r>
              <a:rPr lang="en-US" sz="7400" dirty="0"/>
              <a:t>Med. </a:t>
            </a:r>
            <a:r>
              <a:rPr lang="en-US" sz="7400" dirty="0" err="1"/>
              <a:t>Hx</a:t>
            </a:r>
            <a:r>
              <a:rPr lang="en-US" sz="7400" dirty="0"/>
              <a:t> of Pt</a:t>
            </a:r>
          </a:p>
          <a:p>
            <a:pPr marL="0" indent="0">
              <a:buNone/>
            </a:pPr>
            <a:r>
              <a:rPr lang="en-US" sz="7400" dirty="0"/>
              <a:t>Pt: with chronic </a:t>
            </a:r>
            <a:r>
              <a:rPr lang="en-US" sz="7400" dirty="0" err="1"/>
              <a:t>Schiz</a:t>
            </a:r>
            <a:r>
              <a:rPr lang="en-US" sz="7400" dirty="0"/>
              <a:t>., c irregular F/U &amp; poor drug compliance, ADL ok., Aud. Ho++. Had a T/A on 20/6/2020 (crossed a road neglecting the red light as a voice told her to). Admitted to Ortho c multiple #, ® b/k Amp and POP to # (L) N/femur</a:t>
            </a:r>
          </a:p>
          <a:p>
            <a:pPr marL="0" indent="0">
              <a:buNone/>
            </a:pPr>
            <a:r>
              <a:rPr lang="en-US" sz="7400" dirty="0"/>
              <a:t>Soc. Background</a:t>
            </a:r>
          </a:p>
          <a:p>
            <a:pPr marL="0" indent="0">
              <a:buNone/>
            </a:pPr>
            <a:r>
              <a:rPr lang="en-US" sz="7400" dirty="0" err="1"/>
              <a:t>Hd</a:t>
            </a:r>
            <a:r>
              <a:rPr lang="en-US" sz="7400" dirty="0"/>
              <a:t>  Retired x 10 yrs. due to Ca Colon, c colostomy and RT, on remission.  Had CVR ® with aphasia 4 </a:t>
            </a:r>
            <a:r>
              <a:rPr lang="en-US" sz="7400" dirty="0" err="1"/>
              <a:t>wks</a:t>
            </a:r>
            <a:r>
              <a:rPr lang="en-US" sz="7400" dirty="0"/>
              <a:t> ago, presently convalescing at SH, w/c bound, undergoing active OT &amp; PT, just started walking with frame for a few steps</a:t>
            </a:r>
          </a:p>
          <a:p>
            <a:pPr marL="0" indent="0">
              <a:buNone/>
            </a:pPr>
            <a:r>
              <a:rPr lang="en-US" sz="7400" dirty="0"/>
              <a:t>E. </a:t>
            </a:r>
            <a:r>
              <a:rPr lang="en-US" sz="7400" dirty="0" err="1"/>
              <a:t>Dtr</a:t>
            </a:r>
            <a:r>
              <a:rPr lang="en-US" sz="7400" dirty="0"/>
              <a:t>: Married &amp; L/A, a HW c a 6-yr-old </a:t>
            </a:r>
            <a:r>
              <a:rPr lang="en-US" sz="7400" dirty="0" err="1"/>
              <a:t>dtr</a:t>
            </a:r>
            <a:r>
              <a:rPr lang="en-US" sz="7400" dirty="0"/>
              <a:t>; living with m-</a:t>
            </a:r>
            <a:r>
              <a:rPr lang="en-US" sz="7400" dirty="0" err="1"/>
              <a:t>i</a:t>
            </a:r>
            <a:r>
              <a:rPr lang="en-US" sz="7400" dirty="0"/>
              <a:t>-l, who had a Dx of CRF &amp; just started CAPD, and f-</a:t>
            </a:r>
            <a:r>
              <a:rPr lang="en-US" sz="7400" dirty="0" err="1"/>
              <a:t>i</a:t>
            </a:r>
            <a:r>
              <a:rPr lang="en-US" sz="7400" dirty="0"/>
              <a:t>-l, who had HT, DM, CHF but ADL independent</a:t>
            </a:r>
          </a:p>
          <a:p>
            <a:pPr marL="0" indent="0">
              <a:buNone/>
            </a:pPr>
            <a:r>
              <a:rPr lang="en-US" sz="7400" dirty="0"/>
              <a:t>2nd </a:t>
            </a:r>
            <a:r>
              <a:rPr lang="en-US" sz="7400" dirty="0" err="1"/>
              <a:t>Dtr</a:t>
            </a:r>
            <a:r>
              <a:rPr lang="en-US" sz="7400" dirty="0"/>
              <a:t>  Married &amp; L/A, a HW c 2 sons (2; 6 </a:t>
            </a:r>
            <a:r>
              <a:rPr lang="en-US" sz="7400" dirty="0" err="1"/>
              <a:t>mths</a:t>
            </a:r>
            <a:r>
              <a:rPr lang="en-US" sz="7400" dirty="0"/>
              <a:t> resp.) E. son was suspected to have delayed development, recently referred by GP to CAC for Ax. Appt. scheduled in 11/2020</a:t>
            </a:r>
          </a:p>
          <a:p>
            <a:endParaRPr lang="en-HK" dirty="0"/>
          </a:p>
        </p:txBody>
      </p:sp>
    </p:spTree>
    <p:extLst>
      <p:ext uri="{BB962C8B-B14F-4D97-AF65-F5344CB8AC3E}">
        <p14:creationId xmlns:p14="http://schemas.microsoft.com/office/powerpoint/2010/main" val="403824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B37A-56F2-94F3-19A0-D55EBCA5DC5C}"/>
              </a:ext>
            </a:extLst>
          </p:cNvPr>
          <p:cNvSpPr>
            <a:spLocks noGrp="1"/>
          </p:cNvSpPr>
          <p:nvPr>
            <p:ph type="title"/>
          </p:nvPr>
        </p:nvSpPr>
        <p:spPr>
          <a:xfrm>
            <a:off x="2592925" y="624110"/>
            <a:ext cx="8911687" cy="688642"/>
          </a:xfrm>
        </p:spPr>
        <p:txBody>
          <a:bodyPr/>
          <a:lstStyle/>
          <a:p>
            <a:endParaRPr lang="en-HK" dirty="0"/>
          </a:p>
        </p:txBody>
      </p:sp>
      <p:sp>
        <p:nvSpPr>
          <p:cNvPr id="3" name="Content Placeholder 2">
            <a:extLst>
              <a:ext uri="{FF2B5EF4-FFF2-40B4-BE49-F238E27FC236}">
                <a16:creationId xmlns:a16="http://schemas.microsoft.com/office/drawing/2014/main" id="{900C995B-6E4C-E3C2-91BC-A4FAEEFDD209}"/>
              </a:ext>
            </a:extLst>
          </p:cNvPr>
          <p:cNvSpPr>
            <a:spLocks noGrp="1"/>
          </p:cNvSpPr>
          <p:nvPr>
            <p:ph idx="1"/>
          </p:nvPr>
        </p:nvSpPr>
        <p:spPr>
          <a:xfrm>
            <a:off x="1376127" y="1530036"/>
            <a:ext cx="10128485" cy="4861711"/>
          </a:xfrm>
        </p:spPr>
        <p:txBody>
          <a:bodyPr>
            <a:normAutofit fontScale="40000" lnSpcReduction="20000"/>
          </a:bodyPr>
          <a:lstStyle/>
          <a:p>
            <a:pPr marL="0" indent="0">
              <a:buNone/>
            </a:pPr>
            <a:r>
              <a:rPr lang="en-US" sz="6000" dirty="0"/>
              <a:t>27/6/2018</a:t>
            </a:r>
          </a:p>
          <a:p>
            <a:pPr marL="0" indent="0">
              <a:buNone/>
            </a:pPr>
            <a:r>
              <a:rPr lang="en-US" sz="6000" dirty="0"/>
              <a:t>Patient’s elder daughter Seen-in-office</a:t>
            </a:r>
          </a:p>
          <a:p>
            <a:pPr marL="0" indent="0">
              <a:buNone/>
            </a:pPr>
            <a:r>
              <a:rPr lang="en-US" sz="6000" dirty="0"/>
              <a:t>Case medical officer referred patient for social assessment, Disability Allowance, and discharge planning. Ward manager sent patient’s daughter to see medical social worker. A brief social investigation was done</a:t>
            </a:r>
          </a:p>
          <a:p>
            <a:pPr marL="0" indent="0">
              <a:buNone/>
            </a:pPr>
            <a:r>
              <a:rPr lang="en-US" sz="6000" dirty="0"/>
              <a:t>Medical history of patient</a:t>
            </a:r>
          </a:p>
          <a:p>
            <a:pPr marL="0" indent="0">
              <a:buNone/>
            </a:pPr>
            <a:r>
              <a:rPr lang="en-US" sz="6000" dirty="0"/>
              <a:t>Aged 55, Diagnosed with chronic schizophrenia, irregular follow up and poor drug compliance, Activity of Daily Living Ok, Auditory Hallucination (very positive). Had a traffic accident on 20/7/2017 (crossed a road following a voice’s command during red light). Admitted to Orthopedic with right below knee amputation and Pin and Plate to fractured left neck of femur</a:t>
            </a:r>
          </a:p>
          <a:p>
            <a:endParaRPr lang="en-HK" dirty="0"/>
          </a:p>
        </p:txBody>
      </p:sp>
    </p:spTree>
    <p:extLst>
      <p:ext uri="{BB962C8B-B14F-4D97-AF65-F5344CB8AC3E}">
        <p14:creationId xmlns:p14="http://schemas.microsoft.com/office/powerpoint/2010/main" val="1895891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FEBC-B4FC-A428-E1A4-15C53784A552}"/>
              </a:ext>
            </a:extLst>
          </p:cNvPr>
          <p:cNvSpPr>
            <a:spLocks noGrp="1"/>
          </p:cNvSpPr>
          <p:nvPr>
            <p:ph type="title"/>
          </p:nvPr>
        </p:nvSpPr>
        <p:spPr>
          <a:xfrm>
            <a:off x="2592925" y="624110"/>
            <a:ext cx="8911687" cy="190702"/>
          </a:xfrm>
        </p:spPr>
        <p:txBody>
          <a:bodyPr>
            <a:normAutofit fontScale="90000"/>
          </a:bodyPr>
          <a:lstStyle/>
          <a:p>
            <a:endParaRPr lang="en-HK" dirty="0"/>
          </a:p>
        </p:txBody>
      </p:sp>
      <p:sp>
        <p:nvSpPr>
          <p:cNvPr id="3" name="Content Placeholder 2">
            <a:extLst>
              <a:ext uri="{FF2B5EF4-FFF2-40B4-BE49-F238E27FC236}">
                <a16:creationId xmlns:a16="http://schemas.microsoft.com/office/drawing/2014/main" id="{B68AFF1D-A70D-C26D-A5C9-0393FE6B3EAE}"/>
              </a:ext>
            </a:extLst>
          </p:cNvPr>
          <p:cNvSpPr>
            <a:spLocks noGrp="1"/>
          </p:cNvSpPr>
          <p:nvPr>
            <p:ph idx="1"/>
          </p:nvPr>
        </p:nvSpPr>
        <p:spPr>
          <a:xfrm>
            <a:off x="1312752" y="1104523"/>
            <a:ext cx="10483913" cy="5386811"/>
          </a:xfrm>
        </p:spPr>
        <p:txBody>
          <a:bodyPr>
            <a:normAutofit fontScale="70000" lnSpcReduction="20000"/>
          </a:bodyPr>
          <a:lstStyle/>
          <a:p>
            <a:pPr marL="0" indent="0">
              <a:buNone/>
            </a:pPr>
            <a:r>
              <a:rPr lang="en-US" sz="3100" dirty="0"/>
              <a:t>Social Background</a:t>
            </a:r>
          </a:p>
          <a:p>
            <a:pPr marL="0" indent="0">
              <a:buNone/>
            </a:pPr>
            <a:r>
              <a:rPr lang="en-US" sz="3100" dirty="0"/>
              <a:t>Husband:  Retired for 10 years due to Carcinoma of Colon, with colostomy and radiotherapy, on remission. Had cerebral vascular accident (right) with aphasia 4 weeks ago, presently convalescing at Shatin Hospital, wheelchair bound, undergoing active occupational therapy and physiotherapy, just started walking with frame for a few steps</a:t>
            </a:r>
          </a:p>
          <a:p>
            <a:pPr marL="0" indent="0">
              <a:buNone/>
            </a:pPr>
            <a:endParaRPr lang="en-US" sz="3100" dirty="0"/>
          </a:p>
          <a:p>
            <a:pPr marL="0" indent="0">
              <a:buNone/>
            </a:pPr>
            <a:r>
              <a:rPr lang="en-US" sz="3100" dirty="0"/>
              <a:t>Elder daughter: Married and living apart, a housewife with a 6-year-old daughter; living with mother-in-law, who had a diagnosis of chronic renal failure and just started continuous ambulatory peritoneal dialysis, and father-in-law, who had hypertension, diabetes mellitus, congestive heart failure but activity of daily living independent</a:t>
            </a:r>
          </a:p>
          <a:p>
            <a:pPr marL="0" indent="0">
              <a:buNone/>
            </a:pPr>
            <a:endParaRPr lang="en-US" sz="3100" dirty="0"/>
          </a:p>
          <a:p>
            <a:pPr marL="0" indent="0">
              <a:buNone/>
            </a:pPr>
            <a:r>
              <a:rPr lang="en-US" sz="3100" dirty="0"/>
              <a:t>Younger daughter: Married and living apart, a housewife with 2 sons (2; 6 months respectively). Elder son was suspected to have delayed development, recently referred by general practitioner to Child Assessment Centre for assessment. Appointment scheduled in 11/2018 </a:t>
            </a:r>
          </a:p>
          <a:p>
            <a:endParaRPr lang="en-HK" dirty="0"/>
          </a:p>
        </p:txBody>
      </p:sp>
    </p:spTree>
    <p:extLst>
      <p:ext uri="{BB962C8B-B14F-4D97-AF65-F5344CB8AC3E}">
        <p14:creationId xmlns:p14="http://schemas.microsoft.com/office/powerpoint/2010/main" val="397178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8582-C92D-28EE-AA3A-8A31993EEC82}"/>
              </a:ext>
            </a:extLst>
          </p:cNvPr>
          <p:cNvSpPr>
            <a:spLocks noGrp="1"/>
          </p:cNvSpPr>
          <p:nvPr>
            <p:ph type="title"/>
          </p:nvPr>
        </p:nvSpPr>
        <p:spPr>
          <a:xfrm>
            <a:off x="2079653" y="624110"/>
            <a:ext cx="9424959" cy="1280890"/>
          </a:xfrm>
        </p:spPr>
        <p:txBody>
          <a:bodyPr>
            <a:normAutofit fontScale="90000"/>
          </a:bodyPr>
          <a:lstStyle/>
          <a:p>
            <a:r>
              <a:rPr lang="en-US" b="1" dirty="0">
                <a:solidFill>
                  <a:srgbClr val="FF0000"/>
                </a:solidFill>
              </a:rPr>
              <a:t>How to prepare yourself for this placement?</a:t>
            </a:r>
            <a:br>
              <a:rPr lang="en-HK" b="1" dirty="0">
                <a:solidFill>
                  <a:srgbClr val="FF0000"/>
                </a:solidFill>
              </a:rPr>
            </a:br>
            <a:endParaRPr lang="en-HK" dirty="0"/>
          </a:p>
        </p:txBody>
      </p:sp>
      <p:sp>
        <p:nvSpPr>
          <p:cNvPr id="3" name="Content Placeholder 2">
            <a:extLst>
              <a:ext uri="{FF2B5EF4-FFF2-40B4-BE49-F238E27FC236}">
                <a16:creationId xmlns:a16="http://schemas.microsoft.com/office/drawing/2014/main" id="{A8FC6921-DA9D-D1AD-5C5F-99B2AB3A3415}"/>
              </a:ext>
            </a:extLst>
          </p:cNvPr>
          <p:cNvSpPr>
            <a:spLocks noGrp="1"/>
          </p:cNvSpPr>
          <p:nvPr>
            <p:ph idx="1"/>
          </p:nvPr>
        </p:nvSpPr>
        <p:spPr>
          <a:xfrm>
            <a:off x="1375646" y="1772156"/>
            <a:ext cx="10128966" cy="4139066"/>
          </a:xfrm>
        </p:spPr>
        <p:txBody>
          <a:bodyPr/>
          <a:lstStyle/>
          <a:p>
            <a:r>
              <a:rPr lang="en-US" sz="2400" dirty="0"/>
              <a:t>Knowledge (services trend and policy, new development in HA, specific hospital,  resources)</a:t>
            </a:r>
          </a:p>
          <a:p>
            <a:r>
              <a:rPr lang="en-US" sz="2400" dirty="0"/>
              <a:t>Psychological (attitude, relationship, communication, handling cases, group, program, ethical principles)</a:t>
            </a:r>
          </a:p>
          <a:p>
            <a:r>
              <a:rPr lang="en-US" sz="2400" dirty="0"/>
              <a:t>Time management</a:t>
            </a:r>
          </a:p>
          <a:p>
            <a:r>
              <a:rPr lang="en-US" sz="2400" dirty="0"/>
              <a:t>Self-care and support</a:t>
            </a:r>
          </a:p>
          <a:p>
            <a:endParaRPr lang="en-HK" dirty="0"/>
          </a:p>
        </p:txBody>
      </p:sp>
    </p:spTree>
    <p:extLst>
      <p:ext uri="{BB962C8B-B14F-4D97-AF65-F5344CB8AC3E}">
        <p14:creationId xmlns:p14="http://schemas.microsoft.com/office/powerpoint/2010/main" val="362161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51A2-ECE3-7B8E-BB0C-C01E8BD0C7E3}"/>
              </a:ext>
            </a:extLst>
          </p:cNvPr>
          <p:cNvSpPr>
            <a:spLocks noGrp="1"/>
          </p:cNvSpPr>
          <p:nvPr>
            <p:ph type="title"/>
          </p:nvPr>
        </p:nvSpPr>
        <p:spPr/>
        <p:txBody>
          <a:bodyPr>
            <a:noAutofit/>
          </a:bodyPr>
          <a:lstStyle/>
          <a:p>
            <a:r>
              <a:rPr lang="en-HK" sz="4000" b="1" dirty="0">
                <a:solidFill>
                  <a:srgbClr val="FF0000"/>
                </a:solidFill>
              </a:rPr>
              <a:t>Attitude</a:t>
            </a:r>
            <a:br>
              <a:rPr lang="en-HK" sz="4000" b="1" dirty="0">
                <a:solidFill>
                  <a:srgbClr val="FF0000"/>
                </a:solidFill>
              </a:rPr>
            </a:br>
            <a:endParaRPr lang="en-HK" sz="4000" b="1" dirty="0">
              <a:solidFill>
                <a:srgbClr val="FF0000"/>
              </a:solidFill>
            </a:endParaRPr>
          </a:p>
        </p:txBody>
      </p:sp>
      <p:sp>
        <p:nvSpPr>
          <p:cNvPr id="3" name="Content Placeholder 2">
            <a:extLst>
              <a:ext uri="{FF2B5EF4-FFF2-40B4-BE49-F238E27FC236}">
                <a16:creationId xmlns:a16="http://schemas.microsoft.com/office/drawing/2014/main" id="{49B21A3E-9064-62EF-132B-7975E914AC85}"/>
              </a:ext>
            </a:extLst>
          </p:cNvPr>
          <p:cNvSpPr>
            <a:spLocks noGrp="1"/>
          </p:cNvSpPr>
          <p:nvPr>
            <p:ph idx="1"/>
          </p:nvPr>
        </p:nvSpPr>
        <p:spPr>
          <a:xfrm>
            <a:off x="2236207" y="1837853"/>
            <a:ext cx="8725198" cy="4163904"/>
          </a:xfrm>
        </p:spPr>
        <p:txBody>
          <a:bodyPr>
            <a:normAutofit/>
          </a:bodyPr>
          <a:lstStyle/>
          <a:p>
            <a:r>
              <a:rPr lang="en-HK" sz="2400" dirty="0"/>
              <a:t>Initiative</a:t>
            </a:r>
          </a:p>
          <a:p>
            <a:r>
              <a:rPr lang="en-HK" sz="2400" dirty="0"/>
              <a:t>Humble</a:t>
            </a:r>
          </a:p>
          <a:p>
            <a:r>
              <a:rPr lang="en-HK" sz="2400" dirty="0"/>
              <a:t>Open</a:t>
            </a:r>
          </a:p>
          <a:p>
            <a:r>
              <a:rPr lang="en-HK" sz="2400" dirty="0"/>
              <a:t>Honest</a:t>
            </a:r>
          </a:p>
          <a:p>
            <a:r>
              <a:rPr lang="en-HK" sz="2400" dirty="0"/>
              <a:t>Considerate</a:t>
            </a:r>
          </a:p>
          <a:p>
            <a:r>
              <a:rPr lang="en-HK" sz="2400" dirty="0"/>
              <a:t>Flexible</a:t>
            </a:r>
          </a:p>
          <a:p>
            <a:endParaRPr lang="en-HK" sz="2400" dirty="0"/>
          </a:p>
          <a:p>
            <a:endParaRPr lang="en-HK" dirty="0"/>
          </a:p>
        </p:txBody>
      </p:sp>
    </p:spTree>
    <p:extLst>
      <p:ext uri="{BB962C8B-B14F-4D97-AF65-F5344CB8AC3E}">
        <p14:creationId xmlns:p14="http://schemas.microsoft.com/office/powerpoint/2010/main" val="286111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72E-0527-E560-0682-AF4FAB7EBE7B}"/>
              </a:ext>
            </a:extLst>
          </p:cNvPr>
          <p:cNvSpPr>
            <a:spLocks noGrp="1"/>
          </p:cNvSpPr>
          <p:nvPr>
            <p:ph type="title"/>
          </p:nvPr>
        </p:nvSpPr>
        <p:spPr/>
        <p:txBody>
          <a:bodyPr/>
          <a:lstStyle/>
          <a:p>
            <a:r>
              <a:rPr lang="en-HK" b="1" dirty="0">
                <a:solidFill>
                  <a:srgbClr val="FF0000"/>
                </a:solidFill>
              </a:rPr>
              <a:t>Relationship</a:t>
            </a:r>
            <a:br>
              <a:rPr lang="en-HK" b="1" dirty="0">
                <a:solidFill>
                  <a:srgbClr val="FF0000"/>
                </a:solidFill>
              </a:rPr>
            </a:br>
            <a:endParaRPr lang="en-HK" b="1" dirty="0">
              <a:solidFill>
                <a:srgbClr val="FF0000"/>
              </a:solidFill>
            </a:endParaRPr>
          </a:p>
        </p:txBody>
      </p:sp>
      <p:sp>
        <p:nvSpPr>
          <p:cNvPr id="3" name="Content Placeholder 2">
            <a:extLst>
              <a:ext uri="{FF2B5EF4-FFF2-40B4-BE49-F238E27FC236}">
                <a16:creationId xmlns:a16="http://schemas.microsoft.com/office/drawing/2014/main" id="{0A92F5C1-9B5A-FC60-7B83-7079D0322AE9}"/>
              </a:ext>
            </a:extLst>
          </p:cNvPr>
          <p:cNvSpPr>
            <a:spLocks noGrp="1"/>
          </p:cNvSpPr>
          <p:nvPr>
            <p:ph idx="1"/>
          </p:nvPr>
        </p:nvSpPr>
        <p:spPr>
          <a:xfrm>
            <a:off x="1723604" y="2133600"/>
            <a:ext cx="9781008" cy="3777622"/>
          </a:xfrm>
        </p:spPr>
        <p:txBody>
          <a:bodyPr>
            <a:normAutofit/>
          </a:bodyPr>
          <a:lstStyle/>
          <a:p>
            <a:r>
              <a:rPr lang="en-US" sz="2400" dirty="0"/>
              <a:t>Aware of the work dynamics of the social work team</a:t>
            </a:r>
          </a:p>
          <a:p>
            <a:r>
              <a:rPr lang="en-US" sz="2400" dirty="0"/>
              <a:t>Aware of the rules and norms of collaborating with the interdisciplinary team</a:t>
            </a:r>
          </a:p>
          <a:p>
            <a:r>
              <a:rPr lang="en-US" sz="2400" dirty="0"/>
              <a:t>Mature in presentation</a:t>
            </a:r>
          </a:p>
          <a:p>
            <a:r>
              <a:rPr lang="en-US" sz="2400" dirty="0"/>
              <a:t>Accuracy in Reporting</a:t>
            </a:r>
          </a:p>
          <a:p>
            <a:r>
              <a:rPr lang="en-US" sz="2400" dirty="0"/>
              <a:t>Teamwork</a:t>
            </a:r>
          </a:p>
          <a:p>
            <a:r>
              <a:rPr lang="en-US" sz="2400" dirty="0"/>
              <a:t>Responsible and accountable</a:t>
            </a:r>
          </a:p>
          <a:p>
            <a:endParaRPr lang="en-HK" dirty="0"/>
          </a:p>
        </p:txBody>
      </p:sp>
    </p:spTree>
    <p:extLst>
      <p:ext uri="{BB962C8B-B14F-4D97-AF65-F5344CB8AC3E}">
        <p14:creationId xmlns:p14="http://schemas.microsoft.com/office/powerpoint/2010/main" val="694457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BCAA-A13B-89FC-49AB-97EE237FE2BC}"/>
              </a:ext>
            </a:extLst>
          </p:cNvPr>
          <p:cNvSpPr>
            <a:spLocks noGrp="1"/>
          </p:cNvSpPr>
          <p:nvPr>
            <p:ph type="title"/>
          </p:nvPr>
        </p:nvSpPr>
        <p:spPr>
          <a:xfrm>
            <a:off x="2592925" y="624110"/>
            <a:ext cx="8911687" cy="1005514"/>
          </a:xfrm>
        </p:spPr>
        <p:txBody>
          <a:bodyPr>
            <a:normAutofit/>
          </a:bodyPr>
          <a:lstStyle/>
          <a:p>
            <a:r>
              <a:rPr lang="en-US" b="1" dirty="0">
                <a:solidFill>
                  <a:srgbClr val="FF0000"/>
                </a:solidFill>
              </a:rPr>
              <a:t>Communication</a:t>
            </a:r>
            <a:endParaRPr lang="en-HK" b="1" dirty="0">
              <a:solidFill>
                <a:srgbClr val="FF0000"/>
              </a:solidFill>
            </a:endParaRPr>
          </a:p>
        </p:txBody>
      </p:sp>
      <p:sp>
        <p:nvSpPr>
          <p:cNvPr id="3" name="Content Placeholder 2">
            <a:extLst>
              <a:ext uri="{FF2B5EF4-FFF2-40B4-BE49-F238E27FC236}">
                <a16:creationId xmlns:a16="http://schemas.microsoft.com/office/drawing/2014/main" id="{C4058CB2-3388-D4EF-1290-314914463707}"/>
              </a:ext>
            </a:extLst>
          </p:cNvPr>
          <p:cNvSpPr>
            <a:spLocks noGrp="1"/>
          </p:cNvSpPr>
          <p:nvPr>
            <p:ph idx="1"/>
          </p:nvPr>
        </p:nvSpPr>
        <p:spPr>
          <a:xfrm>
            <a:off x="1783533" y="1511929"/>
            <a:ext cx="9721079" cy="4721961"/>
          </a:xfrm>
        </p:spPr>
        <p:txBody>
          <a:bodyPr/>
          <a:lstStyle/>
          <a:p>
            <a:r>
              <a:rPr lang="en-US" sz="2400" b="1" dirty="0">
                <a:solidFill>
                  <a:srgbClr val="0070C0"/>
                </a:solidFill>
              </a:rPr>
              <a:t>Written</a:t>
            </a:r>
          </a:p>
          <a:p>
            <a:pPr marL="0" indent="0">
              <a:buNone/>
            </a:pPr>
            <a:r>
              <a:rPr lang="en-US" sz="2400" dirty="0"/>
              <a:t>E-mail, correspondence, formal letter to outside bodies (e.g., cooperating social work agencies, other units in the clinic/hospital) </a:t>
            </a:r>
          </a:p>
          <a:p>
            <a:endParaRPr lang="en-US" sz="2400" dirty="0"/>
          </a:p>
          <a:p>
            <a:r>
              <a:rPr lang="en-US" sz="2400" b="1" dirty="0">
                <a:solidFill>
                  <a:srgbClr val="0070C0"/>
                </a:solidFill>
              </a:rPr>
              <a:t>Verbal</a:t>
            </a:r>
          </a:p>
          <a:p>
            <a:pPr marL="0" indent="0">
              <a:buNone/>
            </a:pPr>
            <a:r>
              <a:rPr lang="en-US" sz="2400" dirty="0"/>
              <a:t>Take the initiative to clarify the appropriate means of communication with different persons (e-mail? Face-to-face? Phone call?) * WhatsApp is not a formal communication channel</a:t>
            </a:r>
          </a:p>
          <a:p>
            <a:endParaRPr lang="en-HK" dirty="0"/>
          </a:p>
        </p:txBody>
      </p:sp>
    </p:spTree>
    <p:extLst>
      <p:ext uri="{BB962C8B-B14F-4D97-AF65-F5344CB8AC3E}">
        <p14:creationId xmlns:p14="http://schemas.microsoft.com/office/powerpoint/2010/main" val="931896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FB5D-D0DD-9028-56D2-3F69B4F5F0E2}"/>
              </a:ext>
            </a:extLst>
          </p:cNvPr>
          <p:cNvSpPr>
            <a:spLocks noGrp="1"/>
          </p:cNvSpPr>
          <p:nvPr>
            <p:ph type="title"/>
          </p:nvPr>
        </p:nvSpPr>
        <p:spPr>
          <a:xfrm>
            <a:off x="1837853" y="624110"/>
            <a:ext cx="9666759" cy="1068888"/>
          </a:xfrm>
        </p:spPr>
        <p:txBody>
          <a:bodyPr>
            <a:normAutofit/>
          </a:bodyPr>
          <a:lstStyle/>
          <a:p>
            <a:r>
              <a:rPr lang="en-US" sz="4000" b="1" dirty="0">
                <a:solidFill>
                  <a:srgbClr val="FF0000"/>
                </a:solidFill>
              </a:rPr>
              <a:t>Handling cases</a:t>
            </a:r>
            <a:endParaRPr lang="en-HK" sz="4000" b="1" dirty="0">
              <a:solidFill>
                <a:srgbClr val="FF0000"/>
              </a:solidFill>
            </a:endParaRPr>
          </a:p>
        </p:txBody>
      </p:sp>
      <p:sp>
        <p:nvSpPr>
          <p:cNvPr id="3" name="Content Placeholder 2">
            <a:extLst>
              <a:ext uri="{FF2B5EF4-FFF2-40B4-BE49-F238E27FC236}">
                <a16:creationId xmlns:a16="http://schemas.microsoft.com/office/drawing/2014/main" id="{30572E20-965F-9269-E65F-73F8C12BDFC6}"/>
              </a:ext>
            </a:extLst>
          </p:cNvPr>
          <p:cNvSpPr>
            <a:spLocks noGrp="1"/>
          </p:cNvSpPr>
          <p:nvPr>
            <p:ph idx="1"/>
          </p:nvPr>
        </p:nvSpPr>
        <p:spPr>
          <a:xfrm>
            <a:off x="1466661" y="1837853"/>
            <a:ext cx="10037951" cy="4291343"/>
          </a:xfrm>
        </p:spPr>
        <p:txBody>
          <a:bodyPr>
            <a:normAutofit/>
          </a:bodyPr>
          <a:lstStyle/>
          <a:p>
            <a:r>
              <a:rPr lang="en-US" sz="2400" dirty="0"/>
              <a:t>Familiar with medical terms and abbreviations</a:t>
            </a:r>
          </a:p>
          <a:p>
            <a:r>
              <a:rPr lang="en-US" sz="2400" dirty="0"/>
              <a:t>Familiar with community resources (elderly long-term care, rehabilitation services, and social security)</a:t>
            </a:r>
          </a:p>
          <a:p>
            <a:r>
              <a:rPr lang="en-US" sz="2400" dirty="0"/>
              <a:t>Understand the constraints, routines, and rules in the ward </a:t>
            </a:r>
          </a:p>
          <a:p>
            <a:r>
              <a:rPr lang="en-US" sz="2400" dirty="0"/>
              <a:t>Beware the patient’s physical condition while interviewing</a:t>
            </a:r>
          </a:p>
          <a:p>
            <a:r>
              <a:rPr lang="en-US" sz="2400" dirty="0"/>
              <a:t>Infection control measures</a:t>
            </a:r>
          </a:p>
          <a:p>
            <a:r>
              <a:rPr lang="en-US" sz="2400" dirty="0"/>
              <a:t>Usually not encouraged after office hour interview or home visit</a:t>
            </a:r>
          </a:p>
          <a:p>
            <a:r>
              <a:rPr lang="en-US" sz="2400" dirty="0"/>
              <a:t>Be ready to seek help for triggered emotion, facing life and death issues, risks and crisis</a:t>
            </a:r>
          </a:p>
          <a:p>
            <a:endParaRPr lang="en-HK" dirty="0"/>
          </a:p>
        </p:txBody>
      </p:sp>
    </p:spTree>
    <p:extLst>
      <p:ext uri="{BB962C8B-B14F-4D97-AF65-F5344CB8AC3E}">
        <p14:creationId xmlns:p14="http://schemas.microsoft.com/office/powerpoint/2010/main" val="641999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312A1-DBA7-B480-9195-DD4849DF6C55}"/>
              </a:ext>
            </a:extLst>
          </p:cNvPr>
          <p:cNvSpPr>
            <a:spLocks noGrp="1"/>
          </p:cNvSpPr>
          <p:nvPr>
            <p:ph type="title"/>
          </p:nvPr>
        </p:nvSpPr>
        <p:spPr>
          <a:xfrm>
            <a:off x="1865015" y="624110"/>
            <a:ext cx="9639598" cy="1132262"/>
          </a:xfrm>
        </p:spPr>
        <p:txBody>
          <a:bodyPr>
            <a:noAutofit/>
          </a:bodyPr>
          <a:lstStyle/>
          <a:p>
            <a:r>
              <a:rPr lang="en-US" sz="4000" b="1" dirty="0">
                <a:solidFill>
                  <a:srgbClr val="FF0000"/>
                </a:solidFill>
              </a:rPr>
              <a:t>Preparation for group and program</a:t>
            </a:r>
            <a:br>
              <a:rPr lang="en-US" sz="4000" b="1" dirty="0">
                <a:solidFill>
                  <a:srgbClr val="FF0000"/>
                </a:solidFill>
              </a:rPr>
            </a:br>
            <a:endParaRPr lang="en-HK" sz="4000" b="1" dirty="0">
              <a:solidFill>
                <a:srgbClr val="FF0000"/>
              </a:solidFill>
            </a:endParaRPr>
          </a:p>
        </p:txBody>
      </p:sp>
      <p:sp>
        <p:nvSpPr>
          <p:cNvPr id="3" name="Content Placeholder 2">
            <a:extLst>
              <a:ext uri="{FF2B5EF4-FFF2-40B4-BE49-F238E27FC236}">
                <a16:creationId xmlns:a16="http://schemas.microsoft.com/office/drawing/2014/main" id="{FDA526EC-8523-BEC8-989F-159BA341C1C5}"/>
              </a:ext>
            </a:extLst>
          </p:cNvPr>
          <p:cNvSpPr>
            <a:spLocks noGrp="1"/>
          </p:cNvSpPr>
          <p:nvPr>
            <p:ph idx="1"/>
          </p:nvPr>
        </p:nvSpPr>
        <p:spPr>
          <a:xfrm>
            <a:off x="1575303" y="2091350"/>
            <a:ext cx="9929309" cy="4142540"/>
          </a:xfrm>
        </p:spPr>
        <p:txBody>
          <a:bodyPr>
            <a:normAutofit/>
          </a:bodyPr>
          <a:lstStyle/>
          <a:p>
            <a:r>
              <a:rPr lang="en-HK" sz="2800" dirty="0"/>
              <a:t>Timeline</a:t>
            </a:r>
          </a:p>
          <a:p>
            <a:r>
              <a:rPr lang="en-HK" sz="2800" dirty="0"/>
              <a:t>Managing the financial matter</a:t>
            </a:r>
          </a:p>
          <a:p>
            <a:r>
              <a:rPr lang="en-HK" sz="2800" dirty="0"/>
              <a:t>Promotional tips</a:t>
            </a:r>
          </a:p>
          <a:p>
            <a:r>
              <a:rPr lang="en-HK" sz="2800" dirty="0"/>
              <a:t>Enrolment forms and handling of applicants’ data</a:t>
            </a:r>
          </a:p>
          <a:p>
            <a:r>
              <a:rPr lang="en-HK" sz="2800" dirty="0"/>
              <a:t>Screening and evaluation </a:t>
            </a:r>
          </a:p>
          <a:p>
            <a:r>
              <a:rPr lang="en-HK" sz="2800" dirty="0"/>
              <a:t>Theme and approaches</a:t>
            </a:r>
          </a:p>
          <a:p>
            <a:endParaRPr lang="en-HK" sz="2800" dirty="0"/>
          </a:p>
          <a:p>
            <a:endParaRPr lang="en-HK" dirty="0"/>
          </a:p>
        </p:txBody>
      </p:sp>
    </p:spTree>
    <p:extLst>
      <p:ext uri="{BB962C8B-B14F-4D97-AF65-F5344CB8AC3E}">
        <p14:creationId xmlns:p14="http://schemas.microsoft.com/office/powerpoint/2010/main" val="3132401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6844-064D-73EE-06A1-81922D41D8B3}"/>
              </a:ext>
            </a:extLst>
          </p:cNvPr>
          <p:cNvSpPr>
            <a:spLocks noGrp="1"/>
          </p:cNvSpPr>
          <p:nvPr>
            <p:ph type="title"/>
          </p:nvPr>
        </p:nvSpPr>
        <p:spPr>
          <a:xfrm>
            <a:off x="2592925" y="624110"/>
            <a:ext cx="8911687" cy="109221"/>
          </a:xfrm>
        </p:spPr>
        <p:txBody>
          <a:bodyPr>
            <a:normAutofit fontScale="90000"/>
          </a:bodyPr>
          <a:lstStyle/>
          <a:p>
            <a:endParaRPr lang="en-HK" dirty="0"/>
          </a:p>
        </p:txBody>
      </p:sp>
      <p:pic>
        <p:nvPicPr>
          <p:cNvPr id="5" name="Content Placeholder 4">
            <a:extLst>
              <a:ext uri="{FF2B5EF4-FFF2-40B4-BE49-F238E27FC236}">
                <a16:creationId xmlns:a16="http://schemas.microsoft.com/office/drawing/2014/main" id="{3F32B280-8D19-3969-9B3E-2B02CBEB23D8}"/>
              </a:ext>
            </a:extLst>
          </p:cNvPr>
          <p:cNvPicPr>
            <a:picLocks noGrp="1" noChangeAspect="1"/>
          </p:cNvPicPr>
          <p:nvPr>
            <p:ph idx="1"/>
          </p:nvPr>
        </p:nvPicPr>
        <p:blipFill>
          <a:blip r:embed="rId2"/>
          <a:stretch>
            <a:fillRect/>
          </a:stretch>
        </p:blipFill>
        <p:spPr>
          <a:xfrm>
            <a:off x="4194951" y="1276349"/>
            <a:ext cx="5044299" cy="5278917"/>
          </a:xfrm>
          <a:prstGeom prst="rect">
            <a:avLst/>
          </a:prstGeom>
        </p:spPr>
      </p:pic>
    </p:spTree>
    <p:extLst>
      <p:ext uri="{BB962C8B-B14F-4D97-AF65-F5344CB8AC3E}">
        <p14:creationId xmlns:p14="http://schemas.microsoft.com/office/powerpoint/2010/main" val="1368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4C74-A208-CD36-DAD9-462AD4A4DFB8}"/>
              </a:ext>
            </a:extLst>
          </p:cNvPr>
          <p:cNvSpPr>
            <a:spLocks noGrp="1"/>
          </p:cNvSpPr>
          <p:nvPr>
            <p:ph type="title"/>
          </p:nvPr>
        </p:nvSpPr>
        <p:spPr/>
        <p:txBody>
          <a:bodyPr>
            <a:normAutofit/>
          </a:bodyPr>
          <a:lstStyle/>
          <a:p>
            <a:r>
              <a:rPr lang="en-US" sz="4000" b="1" dirty="0">
                <a:solidFill>
                  <a:srgbClr val="0070C0"/>
                </a:solidFill>
              </a:rPr>
              <a:t>Summer Block 2026</a:t>
            </a:r>
            <a:endParaRPr lang="en-HK" sz="4000" b="1" dirty="0">
              <a:solidFill>
                <a:srgbClr val="0070C0"/>
              </a:solidFill>
            </a:endParaRPr>
          </a:p>
        </p:txBody>
      </p:sp>
      <p:sp>
        <p:nvSpPr>
          <p:cNvPr id="3" name="Content Placeholder 2">
            <a:extLst>
              <a:ext uri="{FF2B5EF4-FFF2-40B4-BE49-F238E27FC236}">
                <a16:creationId xmlns:a16="http://schemas.microsoft.com/office/drawing/2014/main" id="{D98214F8-3987-1356-E3BB-C8D0173BEB94}"/>
              </a:ext>
            </a:extLst>
          </p:cNvPr>
          <p:cNvSpPr>
            <a:spLocks noGrp="1"/>
          </p:cNvSpPr>
          <p:nvPr>
            <p:ph idx="1"/>
          </p:nvPr>
        </p:nvSpPr>
        <p:spPr>
          <a:xfrm>
            <a:off x="2589212" y="1779639"/>
            <a:ext cx="8915400" cy="4131583"/>
          </a:xfrm>
        </p:spPr>
        <p:txBody>
          <a:bodyPr>
            <a:normAutofit/>
          </a:bodyPr>
          <a:lstStyle/>
          <a:p>
            <a:r>
              <a:rPr lang="en-HK" sz="3200" b="1" dirty="0">
                <a:solidFill>
                  <a:srgbClr val="7030A0"/>
                </a:solidFill>
              </a:rPr>
              <a:t>YFSMC, MSSU (Psy. D) x 2</a:t>
            </a:r>
          </a:p>
          <a:p>
            <a:r>
              <a:rPr lang="en-HK" sz="3200" b="1" dirty="0">
                <a:solidFill>
                  <a:srgbClr val="7030A0"/>
                </a:solidFill>
              </a:rPr>
              <a:t>PYNEH, MSSU (</a:t>
            </a:r>
            <a:r>
              <a:rPr lang="en-HK" sz="3200" b="1" dirty="0" err="1">
                <a:solidFill>
                  <a:srgbClr val="7030A0"/>
                </a:solidFill>
              </a:rPr>
              <a:t>Psy.D</a:t>
            </a:r>
            <a:r>
              <a:rPr lang="en-HK" sz="3200" b="1" dirty="0">
                <a:solidFill>
                  <a:srgbClr val="7030A0"/>
                </a:solidFill>
              </a:rPr>
              <a:t>) x 2</a:t>
            </a:r>
          </a:p>
          <a:p>
            <a:r>
              <a:rPr lang="en-HK" sz="3200" b="1" dirty="0">
                <a:solidFill>
                  <a:srgbClr val="7030A0"/>
                </a:solidFill>
              </a:rPr>
              <a:t>KCH, MSSU (</a:t>
            </a:r>
            <a:r>
              <a:rPr lang="en-HK" sz="3200" b="1" dirty="0" err="1">
                <a:solidFill>
                  <a:srgbClr val="7030A0"/>
                </a:solidFill>
              </a:rPr>
              <a:t>Psy.D</a:t>
            </a:r>
            <a:r>
              <a:rPr lang="en-HK" sz="3200" b="1" dirty="0">
                <a:solidFill>
                  <a:srgbClr val="7030A0"/>
                </a:solidFill>
              </a:rPr>
              <a:t>) x 2</a:t>
            </a:r>
          </a:p>
          <a:p>
            <a:r>
              <a:rPr lang="en-HK" sz="3200" b="1" dirty="0">
                <a:solidFill>
                  <a:srgbClr val="7030A0"/>
                </a:solidFill>
              </a:rPr>
              <a:t>PMH, MSSU x 2</a:t>
            </a:r>
          </a:p>
          <a:p>
            <a:r>
              <a:rPr lang="en-HK" sz="3200" b="1" dirty="0">
                <a:solidFill>
                  <a:srgbClr val="7030A0"/>
                </a:solidFill>
              </a:rPr>
              <a:t>NLH, MSSU x1</a:t>
            </a:r>
          </a:p>
          <a:p>
            <a:endParaRPr lang="en-HK" dirty="0"/>
          </a:p>
        </p:txBody>
      </p:sp>
    </p:spTree>
    <p:extLst>
      <p:ext uri="{BB962C8B-B14F-4D97-AF65-F5344CB8AC3E}">
        <p14:creationId xmlns:p14="http://schemas.microsoft.com/office/powerpoint/2010/main" val="1374058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28E1-5A4A-A91D-4288-AEF9EA4F047E}"/>
              </a:ext>
            </a:extLst>
          </p:cNvPr>
          <p:cNvSpPr>
            <a:spLocks noGrp="1"/>
          </p:cNvSpPr>
          <p:nvPr>
            <p:ph type="title"/>
          </p:nvPr>
        </p:nvSpPr>
        <p:spPr>
          <a:xfrm>
            <a:off x="2330374" y="461148"/>
            <a:ext cx="8911687" cy="1280890"/>
          </a:xfrm>
        </p:spPr>
        <p:txBody>
          <a:bodyPr/>
          <a:lstStyle/>
          <a:p>
            <a:r>
              <a:rPr lang="en-HK" sz="4000" b="1" dirty="0">
                <a:solidFill>
                  <a:srgbClr val="FF0000"/>
                </a:solidFill>
              </a:rPr>
              <a:t>Some examples of groups</a:t>
            </a:r>
            <a:br>
              <a:rPr lang="en-HK" dirty="0"/>
            </a:br>
            <a:endParaRPr lang="en-HK" dirty="0"/>
          </a:p>
        </p:txBody>
      </p:sp>
      <p:sp>
        <p:nvSpPr>
          <p:cNvPr id="3" name="Content Placeholder 2">
            <a:extLst>
              <a:ext uri="{FF2B5EF4-FFF2-40B4-BE49-F238E27FC236}">
                <a16:creationId xmlns:a16="http://schemas.microsoft.com/office/drawing/2014/main" id="{E45F6C4C-37A1-BA65-1C25-5CDF46ED8336}"/>
              </a:ext>
            </a:extLst>
          </p:cNvPr>
          <p:cNvSpPr>
            <a:spLocks noGrp="1"/>
          </p:cNvSpPr>
          <p:nvPr>
            <p:ph idx="1"/>
          </p:nvPr>
        </p:nvSpPr>
        <p:spPr/>
        <p:txBody>
          <a:bodyPr/>
          <a:lstStyle/>
          <a:p>
            <a:r>
              <a:rPr lang="zh-TW" altLang="en-US" sz="2400" dirty="0"/>
              <a:t>相說</a:t>
            </a:r>
            <a:r>
              <a:rPr lang="en-US" altLang="zh-TW" sz="2400" dirty="0"/>
              <a:t>—</a:t>
            </a:r>
            <a:r>
              <a:rPr lang="zh-TW" altLang="en-US" sz="2400" dirty="0"/>
              <a:t>自癒攝影小組</a:t>
            </a:r>
          </a:p>
          <a:p>
            <a:r>
              <a:rPr lang="en-HK" sz="2400" dirty="0"/>
              <a:t>Joy</a:t>
            </a:r>
            <a:r>
              <a:rPr lang="zh-TW" altLang="en-US" sz="2400" dirty="0"/>
              <a:t>種心靈綠洲小組</a:t>
            </a:r>
          </a:p>
          <a:p>
            <a:r>
              <a:rPr lang="zh-TW" altLang="en-US" sz="2400" dirty="0"/>
              <a:t>「幸福我有</a:t>
            </a:r>
            <a:r>
              <a:rPr lang="en-HK" sz="2400" dirty="0"/>
              <a:t>Say」</a:t>
            </a:r>
            <a:r>
              <a:rPr lang="zh-TW" altLang="en-US" sz="2400" dirty="0"/>
              <a:t>身心靈自癒小組</a:t>
            </a:r>
          </a:p>
          <a:p>
            <a:r>
              <a:rPr lang="en-HK" sz="2400" dirty="0"/>
              <a:t>GRACE Volunteer Training Group</a:t>
            </a:r>
          </a:p>
          <a:p>
            <a:r>
              <a:rPr lang="zh-TW" altLang="en-US" sz="2400" dirty="0"/>
              <a:t>乘風行 </a:t>
            </a:r>
          </a:p>
          <a:p>
            <a:r>
              <a:rPr lang="en-HK" sz="2400" dirty="0"/>
              <a:t>Art Jamming </a:t>
            </a:r>
            <a:r>
              <a:rPr lang="zh-TW" altLang="en-US" sz="2400" dirty="0"/>
              <a:t>放鬆心情工作坊</a:t>
            </a:r>
          </a:p>
          <a:p>
            <a:r>
              <a:rPr lang="zh-TW" altLang="en-US" sz="2400" dirty="0"/>
              <a:t>快樂腦有記</a:t>
            </a:r>
          </a:p>
          <a:p>
            <a:endParaRPr lang="en-HK" dirty="0"/>
          </a:p>
        </p:txBody>
      </p:sp>
    </p:spTree>
    <p:extLst>
      <p:ext uri="{BB962C8B-B14F-4D97-AF65-F5344CB8AC3E}">
        <p14:creationId xmlns:p14="http://schemas.microsoft.com/office/powerpoint/2010/main" val="1028033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E1B4F-EA14-91EB-FF60-B58F4049AAD5}"/>
              </a:ext>
            </a:extLst>
          </p:cNvPr>
          <p:cNvSpPr>
            <a:spLocks noGrp="1"/>
          </p:cNvSpPr>
          <p:nvPr>
            <p:ph type="title"/>
          </p:nvPr>
        </p:nvSpPr>
        <p:spPr/>
        <p:txBody>
          <a:bodyPr/>
          <a:lstStyle/>
          <a:p>
            <a:r>
              <a:rPr lang="en-HK" b="1" dirty="0">
                <a:solidFill>
                  <a:srgbClr val="FF0000"/>
                </a:solidFill>
              </a:rPr>
              <a:t>Administrative</a:t>
            </a:r>
            <a:br>
              <a:rPr lang="en-HK" b="1" dirty="0">
                <a:solidFill>
                  <a:srgbClr val="FF0000"/>
                </a:solidFill>
              </a:rPr>
            </a:br>
            <a:endParaRPr lang="en-HK" b="1" dirty="0">
              <a:solidFill>
                <a:srgbClr val="FF0000"/>
              </a:solidFill>
            </a:endParaRPr>
          </a:p>
        </p:txBody>
      </p:sp>
      <p:sp>
        <p:nvSpPr>
          <p:cNvPr id="3" name="Content Placeholder 2">
            <a:extLst>
              <a:ext uri="{FF2B5EF4-FFF2-40B4-BE49-F238E27FC236}">
                <a16:creationId xmlns:a16="http://schemas.microsoft.com/office/drawing/2014/main" id="{2705303C-5E5D-4B4E-5BA9-E079DABDDF90}"/>
              </a:ext>
            </a:extLst>
          </p:cNvPr>
          <p:cNvSpPr>
            <a:spLocks noGrp="1"/>
          </p:cNvSpPr>
          <p:nvPr>
            <p:ph idx="1"/>
          </p:nvPr>
        </p:nvSpPr>
        <p:spPr>
          <a:xfrm>
            <a:off x="2589212" y="1285592"/>
            <a:ext cx="8915400" cy="4625630"/>
          </a:xfrm>
        </p:spPr>
        <p:txBody>
          <a:bodyPr>
            <a:normAutofit fontScale="92500" lnSpcReduction="20000"/>
          </a:bodyPr>
          <a:lstStyle/>
          <a:p>
            <a:endParaRPr lang="en-US" dirty="0"/>
          </a:p>
          <a:p>
            <a:r>
              <a:rPr lang="en-US" sz="2600" dirty="0"/>
              <a:t>Format and submission of recordings</a:t>
            </a:r>
          </a:p>
          <a:p>
            <a:endParaRPr lang="en-US" sz="2600" dirty="0"/>
          </a:p>
          <a:p>
            <a:r>
              <a:rPr lang="en-US" sz="2600" dirty="0"/>
              <a:t>Application of leaves</a:t>
            </a:r>
          </a:p>
          <a:p>
            <a:endParaRPr lang="en-US" sz="2600" dirty="0"/>
          </a:p>
          <a:p>
            <a:r>
              <a:rPr lang="en-US" sz="2600" dirty="0"/>
              <a:t>Reporting</a:t>
            </a:r>
          </a:p>
          <a:p>
            <a:endParaRPr lang="en-US" sz="2600" dirty="0"/>
          </a:p>
          <a:p>
            <a:r>
              <a:rPr lang="en-US" sz="2600" dirty="0"/>
              <a:t>Status of placement students</a:t>
            </a:r>
          </a:p>
          <a:p>
            <a:endParaRPr lang="en-US" sz="2600" dirty="0"/>
          </a:p>
          <a:p>
            <a:r>
              <a:rPr lang="en-US" sz="2600" dirty="0"/>
              <a:t>Dress codes and attire: smart casual, no sexy, no exaggerated clothing, hair </a:t>
            </a:r>
            <a:r>
              <a:rPr lang="en-US" sz="2600" dirty="0" err="1"/>
              <a:t>colour</a:t>
            </a:r>
            <a:r>
              <a:rPr lang="en-US" sz="2600" dirty="0"/>
              <a:t> or make-up.</a:t>
            </a:r>
          </a:p>
          <a:p>
            <a:endParaRPr lang="en-US" sz="2600" dirty="0"/>
          </a:p>
          <a:p>
            <a:endParaRPr lang="en-HK" dirty="0"/>
          </a:p>
        </p:txBody>
      </p:sp>
    </p:spTree>
    <p:extLst>
      <p:ext uri="{BB962C8B-B14F-4D97-AF65-F5344CB8AC3E}">
        <p14:creationId xmlns:p14="http://schemas.microsoft.com/office/powerpoint/2010/main" val="534867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996D-95F3-B631-060E-ED29B658A566}"/>
              </a:ext>
            </a:extLst>
          </p:cNvPr>
          <p:cNvSpPr>
            <a:spLocks noGrp="1"/>
          </p:cNvSpPr>
          <p:nvPr>
            <p:ph type="title"/>
          </p:nvPr>
        </p:nvSpPr>
        <p:spPr>
          <a:xfrm>
            <a:off x="1602223" y="624110"/>
            <a:ext cx="9902389" cy="1304278"/>
          </a:xfrm>
        </p:spPr>
        <p:txBody>
          <a:bodyPr>
            <a:normAutofit/>
          </a:bodyPr>
          <a:lstStyle/>
          <a:p>
            <a:r>
              <a:rPr lang="en-HK" sz="4000" b="1" dirty="0">
                <a:solidFill>
                  <a:srgbClr val="FF0000"/>
                </a:solidFill>
              </a:rPr>
              <a:t>Final reminder</a:t>
            </a:r>
            <a:endParaRPr lang="en-HK" dirty="0"/>
          </a:p>
        </p:txBody>
      </p:sp>
      <p:sp>
        <p:nvSpPr>
          <p:cNvPr id="3" name="Content Placeholder 2">
            <a:extLst>
              <a:ext uri="{FF2B5EF4-FFF2-40B4-BE49-F238E27FC236}">
                <a16:creationId xmlns:a16="http://schemas.microsoft.com/office/drawing/2014/main" id="{558010CC-FFB0-B535-EE81-B616F8A36A16}"/>
              </a:ext>
            </a:extLst>
          </p:cNvPr>
          <p:cNvSpPr>
            <a:spLocks noGrp="1"/>
          </p:cNvSpPr>
          <p:nvPr>
            <p:ph idx="1"/>
          </p:nvPr>
        </p:nvSpPr>
        <p:spPr>
          <a:xfrm>
            <a:off x="1307690" y="1415845"/>
            <a:ext cx="10196922" cy="5073445"/>
          </a:xfrm>
        </p:spPr>
        <p:txBody>
          <a:bodyPr>
            <a:normAutofit lnSpcReduction="10000"/>
          </a:bodyPr>
          <a:lstStyle/>
          <a:p>
            <a:pPr marL="0" indent="0">
              <a:buNone/>
            </a:pPr>
            <a:r>
              <a:rPr lang="en-US" sz="2400" b="1" dirty="0">
                <a:solidFill>
                  <a:srgbClr val="0070C0"/>
                </a:solidFill>
              </a:rPr>
              <a:t>Nature of workload</a:t>
            </a:r>
            <a:endParaRPr lang="en-US" sz="2400" dirty="0"/>
          </a:p>
          <a:p>
            <a:r>
              <a:rPr lang="en-US" sz="2400" dirty="0"/>
              <a:t>PRC : Mostly Group/ Program/ Project</a:t>
            </a:r>
          </a:p>
          <a:p>
            <a:r>
              <a:rPr lang="en-US" sz="2400" dirty="0"/>
              <a:t>MSSU (SWD/HA): Mostly cases</a:t>
            </a:r>
          </a:p>
          <a:p>
            <a:r>
              <a:rPr lang="en-US" sz="2400" dirty="0"/>
              <a:t>AMC/CARE: Case/Group/Program</a:t>
            </a:r>
          </a:p>
          <a:p>
            <a:r>
              <a:rPr lang="en-US" sz="2400" dirty="0"/>
              <a:t>DHC: Mostly group/program</a:t>
            </a:r>
          </a:p>
          <a:p>
            <a:pPr marL="0" indent="0">
              <a:buNone/>
            </a:pPr>
            <a:r>
              <a:rPr lang="en-US" sz="2400" b="1" dirty="0">
                <a:solidFill>
                  <a:srgbClr val="0070C0"/>
                </a:solidFill>
              </a:rPr>
              <a:t>Prior Approval</a:t>
            </a:r>
          </a:p>
          <a:p>
            <a:r>
              <a:rPr lang="en-US" sz="2400" dirty="0"/>
              <a:t>To get prior approval from FSWs and Agencies for all the work</a:t>
            </a:r>
          </a:p>
          <a:p>
            <a:pPr marL="0" indent="0">
              <a:buNone/>
            </a:pPr>
            <a:r>
              <a:rPr lang="en-US" sz="2400" b="1" dirty="0">
                <a:solidFill>
                  <a:srgbClr val="0070C0"/>
                </a:solidFill>
              </a:rPr>
              <a:t>Alert and Prompt Reporting</a:t>
            </a:r>
          </a:p>
          <a:p>
            <a:r>
              <a:rPr lang="en-US" sz="2400" dirty="0"/>
              <a:t>If encounter with any suspected child abuse situations in cases, groups, programs, or social encounters, students must follow the stated procedure guidelines and inform their mentor/IC and FWS immediately for follow-up action. </a:t>
            </a:r>
          </a:p>
          <a:p>
            <a:endParaRPr lang="en-HK" dirty="0"/>
          </a:p>
        </p:txBody>
      </p:sp>
    </p:spTree>
    <p:extLst>
      <p:ext uri="{BB962C8B-B14F-4D97-AF65-F5344CB8AC3E}">
        <p14:creationId xmlns:p14="http://schemas.microsoft.com/office/powerpoint/2010/main" val="2961171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9170-CE10-EFBE-AC63-68E269A62646}"/>
              </a:ext>
            </a:extLst>
          </p:cNvPr>
          <p:cNvSpPr>
            <a:spLocks noGrp="1"/>
          </p:cNvSpPr>
          <p:nvPr>
            <p:ph type="title"/>
          </p:nvPr>
        </p:nvSpPr>
        <p:spPr>
          <a:xfrm>
            <a:off x="1626499" y="624110"/>
            <a:ext cx="9878113" cy="1280890"/>
          </a:xfrm>
        </p:spPr>
        <p:txBody>
          <a:bodyPr/>
          <a:lstStyle/>
          <a:p>
            <a:r>
              <a:rPr lang="en-HK" b="1" dirty="0">
                <a:solidFill>
                  <a:srgbClr val="FF0000"/>
                </a:solidFill>
              </a:rPr>
              <a:t>Final reminder: ethical principle (Privacy and Confidentiality)</a:t>
            </a:r>
            <a:endParaRPr lang="en-HK" dirty="0"/>
          </a:p>
        </p:txBody>
      </p:sp>
      <p:graphicFrame>
        <p:nvGraphicFramePr>
          <p:cNvPr id="4" name="Content Placeholder 3">
            <a:extLst>
              <a:ext uri="{FF2B5EF4-FFF2-40B4-BE49-F238E27FC236}">
                <a16:creationId xmlns:a16="http://schemas.microsoft.com/office/drawing/2014/main" id="{6A19087C-8A8D-720D-8EE8-A894EE47BBCF}"/>
              </a:ext>
            </a:extLst>
          </p:cNvPr>
          <p:cNvGraphicFramePr>
            <a:graphicFrameLocks noGrp="1"/>
          </p:cNvGraphicFramePr>
          <p:nvPr>
            <p:ph idx="1"/>
            <p:extLst>
              <p:ext uri="{D42A27DB-BD31-4B8C-83A1-F6EECF244321}">
                <p14:modId xmlns:p14="http://schemas.microsoft.com/office/powerpoint/2010/main" val="3986410749"/>
              </p:ext>
            </p:extLst>
          </p:nvPr>
        </p:nvGraphicFramePr>
        <p:xfrm>
          <a:off x="714375" y="1905000"/>
          <a:ext cx="10915649" cy="4859708"/>
        </p:xfrm>
        <a:graphic>
          <a:graphicData uri="http://schemas.openxmlformats.org/drawingml/2006/table">
            <a:tbl>
              <a:tblPr>
                <a:tableStyleId>{5C22544A-7EE6-4342-B048-85BDC9FD1C3A}</a:tableStyleId>
              </a:tblPr>
              <a:tblGrid>
                <a:gridCol w="10915649">
                  <a:extLst>
                    <a:ext uri="{9D8B030D-6E8A-4147-A177-3AD203B41FA5}">
                      <a16:colId xmlns:a16="http://schemas.microsoft.com/office/drawing/2014/main" val="2079796357"/>
                    </a:ext>
                  </a:extLst>
                </a:gridCol>
              </a:tblGrid>
              <a:tr h="248497">
                <a:tc>
                  <a:txBody>
                    <a:bodyPr/>
                    <a:lstStyle/>
                    <a:p>
                      <a:pPr marL="0" marR="0">
                        <a:lnSpc>
                          <a:spcPct val="115000"/>
                        </a:lnSpc>
                        <a:buNone/>
                      </a:pPr>
                      <a:r>
                        <a:rPr lang="en-HK" sz="1400" kern="100" dirty="0">
                          <a:effectLst/>
                        </a:rPr>
                        <a:t> 1 .</a:t>
                      </a:r>
                      <a:r>
                        <a:rPr lang="zh-CN" sz="1400" kern="100" dirty="0">
                          <a:effectLst/>
                        </a:rPr>
                        <a:t>星島日報 </a:t>
                      </a:r>
                      <a:r>
                        <a:rPr lang="en-HK" sz="1400" kern="100" dirty="0">
                          <a:effectLst/>
                        </a:rPr>
                        <a:t>| 2026-04-08 </a:t>
                      </a:r>
                      <a:r>
                        <a:rPr lang="zh-CN" sz="1400" kern="100" dirty="0">
                          <a:effectLst/>
                        </a:rPr>
                        <a:t>報章 </a:t>
                      </a:r>
                      <a:r>
                        <a:rPr lang="en-HK" sz="1400" kern="100" dirty="0">
                          <a:effectLst/>
                        </a:rPr>
                        <a:t>| A08 |</a:t>
                      </a:r>
                      <a:r>
                        <a:rPr lang="zh-CN" sz="1400" kern="100" dirty="0">
                          <a:effectLst/>
                        </a:rPr>
                        <a:t>港聞 </a:t>
                      </a:r>
                      <a:endParaRPr lang="en-US" altLang="zh-CN" sz="1400" kern="100" dirty="0">
                        <a:effectLst/>
                      </a:endParaRPr>
                    </a:p>
                    <a:p>
                      <a:pPr marL="0" marR="0">
                        <a:lnSpc>
                          <a:spcPct val="115000"/>
                        </a:lnSpc>
                        <a:buNone/>
                      </a:pPr>
                      <a:endParaRPr lang="en-HK" sz="1400" kern="100" dirty="0">
                        <a:solidFill>
                          <a:srgbClr val="000000"/>
                        </a:solidFill>
                        <a:effectLst/>
                        <a:latin typeface="Aptos" panose="020B0004020202020204" pitchFamily="34" charset="0"/>
                        <a:ea typeface="DengXian" panose="02010600030101010101" pitchFamily="2" charset="-122"/>
                        <a:cs typeface="Aptos" panose="020B0004020202020204" pitchFamily="34" charset="0"/>
                      </a:endParaRPr>
                    </a:p>
                  </a:txBody>
                  <a:tcPr marL="68580" marR="68580" marT="0" marB="0"/>
                </a:tc>
                <a:extLst>
                  <a:ext uri="{0D108BD9-81ED-4DB2-BD59-A6C34878D82A}">
                    <a16:rowId xmlns:a16="http://schemas.microsoft.com/office/drawing/2014/main" val="1484761570"/>
                  </a:ext>
                </a:extLst>
              </a:tr>
              <a:tr h="230748">
                <a:tc>
                  <a:txBody>
                    <a:bodyPr/>
                    <a:lstStyle/>
                    <a:p>
                      <a:pPr marL="0" marR="0">
                        <a:lnSpc>
                          <a:spcPct val="115000"/>
                        </a:lnSpc>
                        <a:buNone/>
                      </a:pPr>
                      <a:r>
                        <a:rPr lang="zh-TW" sz="1400" kern="100" dirty="0">
                          <a:effectLst/>
                        </a:rPr>
                        <a:t>「靚仔醫生」違守則炒魷 九西聯網交醫委會跟進 </a:t>
                      </a:r>
                      <a:endParaRPr lang="en-HK" sz="1400" kern="100" dirty="0">
                        <a:solidFill>
                          <a:srgbClr val="000000"/>
                        </a:solidFill>
                        <a:effectLst/>
                        <a:latin typeface="Aptos" panose="020B0004020202020204" pitchFamily="34" charset="0"/>
                        <a:ea typeface="DengXian" panose="02010600030101010101" pitchFamily="2" charset="-122"/>
                        <a:cs typeface="Aptos" panose="020B0004020202020204" pitchFamily="34" charset="0"/>
                      </a:endParaRPr>
                    </a:p>
                  </a:txBody>
                  <a:tcPr marL="68580" marR="68580" marT="0" marB="0"/>
                </a:tc>
                <a:extLst>
                  <a:ext uri="{0D108BD9-81ED-4DB2-BD59-A6C34878D82A}">
                    <a16:rowId xmlns:a16="http://schemas.microsoft.com/office/drawing/2014/main" val="1716685822"/>
                  </a:ext>
                </a:extLst>
              </a:tr>
              <a:tr h="4149905">
                <a:tc>
                  <a:txBody>
                    <a:bodyPr/>
                    <a:lstStyle/>
                    <a:p>
                      <a:pPr marL="0" marR="0">
                        <a:lnSpc>
                          <a:spcPct val="115000"/>
                        </a:lnSpc>
                        <a:buNone/>
                      </a:pPr>
                      <a:r>
                        <a:rPr lang="en-HK" sz="1400" kern="100" dirty="0" err="1">
                          <a:effectLst/>
                        </a:rPr>
                        <a:t>ViuTV</a:t>
                      </a:r>
                      <a:r>
                        <a:rPr lang="zh-TW" sz="1400" kern="100" dirty="0">
                          <a:effectLst/>
                        </a:rPr>
                        <a:t>節目《全民造星</a:t>
                      </a:r>
                      <a:r>
                        <a:rPr lang="en-HK" sz="1400" kern="100" dirty="0">
                          <a:effectLst/>
                        </a:rPr>
                        <a:t>III</a:t>
                      </a:r>
                      <a:r>
                        <a:rPr lang="zh-TW" sz="1400" kern="100" dirty="0">
                          <a:effectLst/>
                        </a:rPr>
                        <a:t>》參賽者、被稱為「靚仔醫生」的蘇浚祈，上月底捲入社交平台洩露病人私隱風波，醫管局前日回應《星島》查詢時表示，早前已嚴肅調查及全面檢視事件，涉事人員現非醫院管理局員工。九龍西醫院聯網昨發表聲明指，已與當事人終止合約，會將個案轉交醫務委員會跟進。</a:t>
                      </a:r>
                      <a:r>
                        <a:rPr lang="en-HK" sz="1400" kern="100" dirty="0">
                          <a:effectLst/>
                        </a:rPr>
                        <a:t> </a:t>
                      </a:r>
                    </a:p>
                    <a:p>
                      <a:pPr marL="0" marR="0">
                        <a:lnSpc>
                          <a:spcPct val="115000"/>
                        </a:lnSpc>
                        <a:buNone/>
                      </a:pPr>
                      <a:r>
                        <a:rPr lang="zh-TW" sz="1400" kern="100" dirty="0">
                          <a:effectLst/>
                        </a:rPr>
                        <a:t>九龍西醫院聯網昨發表聲明指，已完成事件調查，確認該員工違反員工守則，已經與當事人終止合約，並將按機制將有關個案轉交醫務委員會跟進。</a:t>
                      </a:r>
                      <a:r>
                        <a:rPr lang="en-HK" sz="1400" kern="100" dirty="0">
                          <a:effectLst/>
                        </a:rPr>
                        <a:t> </a:t>
                      </a:r>
                    </a:p>
                    <a:p>
                      <a:pPr marL="0" marR="0">
                        <a:lnSpc>
                          <a:spcPct val="115000"/>
                        </a:lnSpc>
                        <a:buNone/>
                      </a:pPr>
                      <a:r>
                        <a:rPr lang="zh-TW" sz="1400" kern="100" dirty="0">
                          <a:effectLst/>
                        </a:rPr>
                        <a:t>要求員工恪守保障病人權益</a:t>
                      </a:r>
                      <a:r>
                        <a:rPr lang="en-HK" sz="1400" kern="100" dirty="0">
                          <a:effectLst/>
                        </a:rPr>
                        <a:t> </a:t>
                      </a:r>
                    </a:p>
                    <a:p>
                      <a:pPr marL="0" marR="0">
                        <a:lnSpc>
                          <a:spcPct val="115000"/>
                        </a:lnSpc>
                        <a:buNone/>
                      </a:pPr>
                      <a:r>
                        <a:rPr lang="zh-TW" sz="1400" kern="100" dirty="0">
                          <a:effectLst/>
                        </a:rPr>
                        <a:t>九龍西醫院聯網表示，作為公共醫療服務的提供者，聯網要求所有員工嚴守專業守則，保持誠信，並恪守保障病人權益與私隱的宗旨。對於涉嫌違規的個案，聯網務必嚴肅跟進。九龍西醫院聯網確認該員工有違誠信，行為亦嚴重影響醫生專業形象。</a:t>
                      </a:r>
                      <a:r>
                        <a:rPr lang="en-HK" sz="1400" kern="100" dirty="0">
                          <a:effectLst/>
                        </a:rPr>
                        <a:t> </a:t>
                      </a:r>
                    </a:p>
                    <a:p>
                      <a:pPr marL="0" marR="0">
                        <a:lnSpc>
                          <a:spcPct val="115000"/>
                        </a:lnSpc>
                        <a:buNone/>
                      </a:pPr>
                      <a:r>
                        <a:rPr lang="zh-TW" sz="1400" kern="100" dirty="0">
                          <a:effectLst/>
                        </a:rPr>
                        <a:t>根據《醫院管理局附例》，任何人未經醫院內病人同意，不得在公營醫院內拍攝照片或影片或把醫院病房勾劃出來，保障病人私隱。</a:t>
                      </a:r>
                      <a:r>
                        <a:rPr lang="en-HK" sz="1400" kern="100" dirty="0">
                          <a:effectLst/>
                        </a:rPr>
                        <a:t> </a:t>
                      </a:r>
                    </a:p>
                    <a:p>
                      <a:pPr marL="0" marR="0">
                        <a:lnSpc>
                          <a:spcPct val="115000"/>
                        </a:lnSpc>
                        <a:buNone/>
                      </a:pPr>
                      <a:r>
                        <a:rPr lang="zh-TW" sz="1400" kern="100" dirty="0">
                          <a:effectLst/>
                        </a:rPr>
                        <a:t>有網民上月底公開一則截圖，一個名為「</a:t>
                      </a:r>
                      <a:r>
                        <a:rPr lang="en-HK" sz="1400" kern="100" dirty="0" err="1">
                          <a:effectLst/>
                        </a:rPr>
                        <a:t>sojendr</a:t>
                      </a:r>
                      <a:r>
                        <a:rPr lang="zh-TW" sz="1400" kern="100" dirty="0">
                          <a:effectLst/>
                        </a:rPr>
                        <a:t>」的</a:t>
                      </a:r>
                      <a:r>
                        <a:rPr lang="en-HK" sz="1400" kern="100" dirty="0">
                          <a:effectLst/>
                        </a:rPr>
                        <a:t>IG</a:t>
                      </a:r>
                      <a:r>
                        <a:rPr lang="zh-TW" sz="1400" kern="100" dirty="0">
                          <a:effectLst/>
                        </a:rPr>
                        <a:t>帳戶，於限時動態發布一張在仁濟醫院急症室急救房中搶救病人的照片，寫有「久久一遇的</a:t>
                      </a:r>
                      <a:r>
                        <a:rPr lang="en-HK" sz="1400" kern="100" dirty="0">
                          <a:effectLst/>
                        </a:rPr>
                        <a:t>Cardioversion</a:t>
                      </a:r>
                      <a:r>
                        <a:rPr lang="zh-TW" sz="1400" kern="100" dirty="0">
                          <a:effectLst/>
                        </a:rPr>
                        <a:t>（心臟復律） 全部入晒來睇我電人」字句，圖中有疑似醫護人員正圍着正接受搶救的病人。該截圖在網上引起熱議，因在網上發布急症室救人時的相片，可能違反醫院規定，亦不符醫生專業操守。</a:t>
                      </a:r>
                      <a:r>
                        <a:rPr lang="en-HK" sz="1400" kern="100" dirty="0">
                          <a:effectLst/>
                        </a:rPr>
                        <a:t> </a:t>
                      </a:r>
                    </a:p>
                    <a:p>
                      <a:pPr marL="0" marR="0">
                        <a:lnSpc>
                          <a:spcPct val="115000"/>
                        </a:lnSpc>
                        <a:buNone/>
                      </a:pPr>
                      <a:r>
                        <a:rPr lang="en-HK" sz="1400" kern="100" dirty="0">
                          <a:effectLst/>
                        </a:rPr>
                        <a:t>#### </a:t>
                      </a:r>
                    </a:p>
                    <a:p>
                      <a:pPr marL="0" marR="0">
                        <a:lnSpc>
                          <a:spcPct val="115000"/>
                        </a:lnSpc>
                        <a:buNone/>
                      </a:pPr>
                      <a:r>
                        <a:rPr lang="zh-TW" sz="1400" kern="100" dirty="0">
                          <a:effectLst/>
                        </a:rPr>
                        <a:t>■「靚仔醫生」蘇浚祈已被終止合約，其個案會交由醫務委員會跟進。</a:t>
                      </a:r>
                      <a:r>
                        <a:rPr lang="en-HK" sz="1400" kern="100" dirty="0">
                          <a:effectLst/>
                        </a:rPr>
                        <a:t> </a:t>
                      </a:r>
                      <a:endParaRPr lang="en-HK" sz="1400" kern="100" dirty="0">
                        <a:solidFill>
                          <a:srgbClr val="000000"/>
                        </a:solidFill>
                        <a:effectLst/>
                        <a:latin typeface="Aptos" panose="020B0004020202020204" pitchFamily="34" charset="0"/>
                        <a:ea typeface="DengXian" panose="02010600030101010101" pitchFamily="2" charset="-122"/>
                        <a:cs typeface="Aptos" panose="020B0004020202020204" pitchFamily="34" charset="0"/>
                      </a:endParaRPr>
                    </a:p>
                  </a:txBody>
                  <a:tcPr marL="68580" marR="68580" marT="0" marB="0"/>
                </a:tc>
                <a:extLst>
                  <a:ext uri="{0D108BD9-81ED-4DB2-BD59-A6C34878D82A}">
                    <a16:rowId xmlns:a16="http://schemas.microsoft.com/office/drawing/2014/main" val="3021626642"/>
                  </a:ext>
                </a:extLst>
              </a:tr>
            </a:tbl>
          </a:graphicData>
        </a:graphic>
      </p:graphicFrame>
    </p:spTree>
    <p:extLst>
      <p:ext uri="{BB962C8B-B14F-4D97-AF65-F5344CB8AC3E}">
        <p14:creationId xmlns:p14="http://schemas.microsoft.com/office/powerpoint/2010/main" val="908794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3DA2-3EF2-31B6-13DE-10B537814FEB}"/>
              </a:ext>
            </a:extLst>
          </p:cNvPr>
          <p:cNvSpPr>
            <a:spLocks noGrp="1"/>
          </p:cNvSpPr>
          <p:nvPr>
            <p:ph type="title"/>
          </p:nvPr>
        </p:nvSpPr>
        <p:spPr/>
        <p:txBody>
          <a:bodyPr/>
          <a:lstStyle/>
          <a:p>
            <a:endParaRPr lang="en-HK"/>
          </a:p>
        </p:txBody>
      </p:sp>
      <p:pic>
        <p:nvPicPr>
          <p:cNvPr id="5" name="Content Placeholder 4">
            <a:extLst>
              <a:ext uri="{FF2B5EF4-FFF2-40B4-BE49-F238E27FC236}">
                <a16:creationId xmlns:a16="http://schemas.microsoft.com/office/drawing/2014/main" id="{605DE0B3-502B-59E0-D293-5E8DB9155A14}"/>
              </a:ext>
            </a:extLst>
          </p:cNvPr>
          <p:cNvPicPr>
            <a:picLocks noGrp="1" noChangeAspect="1"/>
          </p:cNvPicPr>
          <p:nvPr>
            <p:ph idx="1"/>
          </p:nvPr>
        </p:nvPicPr>
        <p:blipFill>
          <a:blip r:embed="rId2"/>
          <a:stretch>
            <a:fillRect/>
          </a:stretch>
        </p:blipFill>
        <p:spPr>
          <a:xfrm>
            <a:off x="712099" y="339865"/>
            <a:ext cx="10471094" cy="6214683"/>
          </a:xfrm>
          <a:prstGeom prst="rect">
            <a:avLst/>
          </a:prstGeom>
        </p:spPr>
      </p:pic>
    </p:spTree>
    <p:extLst>
      <p:ext uri="{BB962C8B-B14F-4D97-AF65-F5344CB8AC3E}">
        <p14:creationId xmlns:p14="http://schemas.microsoft.com/office/powerpoint/2010/main" val="1938651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AEED-6108-6F15-0C67-34CD728A1529}"/>
              </a:ext>
            </a:extLst>
          </p:cNvPr>
          <p:cNvSpPr>
            <a:spLocks noGrp="1"/>
          </p:cNvSpPr>
          <p:nvPr>
            <p:ph type="title"/>
          </p:nvPr>
        </p:nvSpPr>
        <p:spPr/>
        <p:txBody>
          <a:bodyPr/>
          <a:lstStyle/>
          <a:p>
            <a:endParaRPr lang="en-HK"/>
          </a:p>
        </p:txBody>
      </p:sp>
      <p:pic>
        <p:nvPicPr>
          <p:cNvPr id="4" name="Content Placeholder 3">
            <a:extLst>
              <a:ext uri="{FF2B5EF4-FFF2-40B4-BE49-F238E27FC236}">
                <a16:creationId xmlns:a16="http://schemas.microsoft.com/office/drawing/2014/main" id="{E9E19392-BE59-79B8-FC84-AE88BFBBE29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853" y="609600"/>
            <a:ext cx="11061813" cy="5880212"/>
          </a:xfrm>
          <a:prstGeom prst="rect">
            <a:avLst/>
          </a:prstGeom>
          <a:noFill/>
        </p:spPr>
      </p:pic>
    </p:spTree>
    <p:extLst>
      <p:ext uri="{BB962C8B-B14F-4D97-AF65-F5344CB8AC3E}">
        <p14:creationId xmlns:p14="http://schemas.microsoft.com/office/powerpoint/2010/main" val="383380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DB4F-EB95-41BF-941D-89691844B3AB}"/>
              </a:ext>
            </a:extLst>
          </p:cNvPr>
          <p:cNvSpPr>
            <a:spLocks noGrp="1"/>
          </p:cNvSpPr>
          <p:nvPr>
            <p:ph type="title"/>
          </p:nvPr>
        </p:nvSpPr>
        <p:spPr>
          <a:xfrm>
            <a:off x="2152650" y="1447800"/>
            <a:ext cx="7886700" cy="677466"/>
          </a:xfrm>
        </p:spPr>
        <p:txBody>
          <a:bodyPr/>
          <a:lstStyle/>
          <a:p>
            <a:pPr algn="ctr"/>
            <a:r>
              <a:rPr lang="en-US" altLang="zh-HK" sz="3300" b="1" dirty="0">
                <a:latin typeface="Calibri" panose="020F0502020204030204" pitchFamily="34" charset="0"/>
                <a:cs typeface="Calibri" panose="020F0502020204030204" pitchFamily="34" charset="0"/>
              </a:rPr>
              <a:t>Importance on Data Protection</a:t>
            </a:r>
            <a:endParaRPr lang="zh-TW" altLang="en-US" dirty="0"/>
          </a:p>
        </p:txBody>
      </p:sp>
      <p:sp>
        <p:nvSpPr>
          <p:cNvPr id="3" name="Content Placeholder 2">
            <a:extLst>
              <a:ext uri="{FF2B5EF4-FFF2-40B4-BE49-F238E27FC236}">
                <a16:creationId xmlns:a16="http://schemas.microsoft.com/office/drawing/2014/main" id="{1F4A30AC-B778-4C1D-AC59-271DFFEB68C7}"/>
              </a:ext>
            </a:extLst>
          </p:cNvPr>
          <p:cNvSpPr>
            <a:spLocks noGrp="1"/>
          </p:cNvSpPr>
          <p:nvPr>
            <p:ph idx="1"/>
          </p:nvPr>
        </p:nvSpPr>
        <p:spPr>
          <a:xfrm>
            <a:off x="704007" y="2226469"/>
            <a:ext cx="10123136" cy="3263504"/>
          </a:xfrm>
        </p:spPr>
        <p:txBody>
          <a:bodyPr>
            <a:normAutofit/>
          </a:bodyPr>
          <a:lstStyle/>
          <a:p>
            <a:pPr marL="0" indent="0">
              <a:lnSpc>
                <a:spcPct val="150000"/>
              </a:lnSpc>
              <a:buNone/>
            </a:pPr>
            <a:r>
              <a:rPr lang="en-US" altLang="zh-TW" sz="2700" i="1" dirty="0"/>
              <a:t>Stringent record-keeping standards and safeguarding confidentiality are not just responses to legal requirements; they are essential to competent and ethical practice in social work. </a:t>
            </a:r>
            <a:endParaRPr lang="zh-TW" altLang="en-US" sz="2700" i="1" dirty="0"/>
          </a:p>
        </p:txBody>
      </p:sp>
      <p:pic>
        <p:nvPicPr>
          <p:cNvPr id="4" name="Picture 4">
            <a:extLst>
              <a:ext uri="{FF2B5EF4-FFF2-40B4-BE49-F238E27FC236}">
                <a16:creationId xmlns:a16="http://schemas.microsoft.com/office/drawing/2014/main" id="{E70973BC-177A-4AFC-8123-028D9CC8B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021" y="1084661"/>
            <a:ext cx="3348038" cy="6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300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CC0A32A4-9883-4BDB-9413-4387CAB958A4}"/>
              </a:ext>
            </a:extLst>
          </p:cNvPr>
          <p:cNvSpPr>
            <a:spLocks noGrp="1" noChangeArrowheads="1"/>
          </p:cNvSpPr>
          <p:nvPr>
            <p:ph type="title"/>
          </p:nvPr>
        </p:nvSpPr>
        <p:spPr>
          <a:xfrm>
            <a:off x="2386150" y="1482328"/>
            <a:ext cx="6687605" cy="822722"/>
          </a:xfrm>
        </p:spPr>
        <p:txBody>
          <a:bodyPr/>
          <a:lstStyle/>
          <a:p>
            <a:pPr algn="ctr"/>
            <a:r>
              <a:rPr lang="en-US" altLang="zh-HK" sz="2850" b="1" dirty="0">
                <a:latin typeface="Calibri" panose="020F0502020204030204" pitchFamily="34" charset="0"/>
                <a:cs typeface="Calibri" panose="020F0502020204030204" pitchFamily="34" charset="0"/>
              </a:rPr>
              <a:t>Guidelines on Data Protection</a:t>
            </a:r>
            <a:endParaRPr lang="zh-HK" altLang="en-US" sz="2850" dirty="0">
              <a:latin typeface="Calibri" panose="020F0502020204030204" pitchFamily="34" charset="0"/>
              <a:cs typeface="Calibri" panose="020F0502020204030204" pitchFamily="34" charset="0"/>
            </a:endParaRPr>
          </a:p>
        </p:txBody>
      </p:sp>
      <p:sp>
        <p:nvSpPr>
          <p:cNvPr id="23555" name="內容版面配置區 2">
            <a:extLst>
              <a:ext uri="{FF2B5EF4-FFF2-40B4-BE49-F238E27FC236}">
                <a16:creationId xmlns:a16="http://schemas.microsoft.com/office/drawing/2014/main" id="{FF90EB52-5C0C-4480-901B-339A5AE50501}"/>
              </a:ext>
            </a:extLst>
          </p:cNvPr>
          <p:cNvSpPr>
            <a:spLocks noGrp="1" noChangeArrowheads="1"/>
          </p:cNvSpPr>
          <p:nvPr>
            <p:ph idx="1"/>
          </p:nvPr>
        </p:nvSpPr>
        <p:spPr>
          <a:xfrm>
            <a:off x="631179" y="2402683"/>
            <a:ext cx="10932340" cy="3394472"/>
          </a:xfrm>
        </p:spPr>
        <p:txBody>
          <a:bodyPr>
            <a:normAutofit/>
          </a:bodyPr>
          <a:lstStyle/>
          <a:p>
            <a:pPr>
              <a:lnSpc>
                <a:spcPct val="100000"/>
              </a:lnSpc>
              <a:defRPr/>
            </a:pPr>
            <a:r>
              <a:rPr lang="en-US" altLang="zh-TW" sz="2175" dirty="0">
                <a:cs typeface="Calibri" panose="020F0502020204030204" pitchFamily="34" charset="0"/>
              </a:rPr>
              <a:t> </a:t>
            </a:r>
            <a:r>
              <a:rPr lang="en-US" altLang="zh-TW" sz="2400" dirty="0">
                <a:cs typeface="Calibri" panose="020F0502020204030204" pitchFamily="34" charset="0"/>
              </a:rPr>
              <a:t>Familiarize yourself with and strictly comply with the</a:t>
            </a:r>
          </a:p>
          <a:p>
            <a:pPr lvl="1">
              <a:lnSpc>
                <a:spcPct val="100000"/>
              </a:lnSpc>
              <a:defRPr/>
            </a:pPr>
            <a:r>
              <a:rPr lang="en-US" altLang="zh-TW" sz="2400" u="sng" dirty="0">
                <a:solidFill>
                  <a:srgbClr val="0563C1"/>
                </a:solidFill>
                <a:effectLst/>
                <a:ea typeface="MS PGothic" panose="020B0600070205080204" pitchFamily="34" charset="-128"/>
                <a:hlinkClick r:id="rId3"/>
              </a:rPr>
              <a:t> Personal Data (Privacy) Ordinance (pcpd.org.hk)</a:t>
            </a:r>
            <a:r>
              <a:rPr lang="en-US" altLang="zh-TW" sz="2400" u="sng" dirty="0">
                <a:solidFill>
                  <a:srgbClr val="0563C1"/>
                </a:solidFill>
                <a:ea typeface="MS PGothic" panose="020B0600070205080204" pitchFamily="34" charset="-128"/>
              </a:rPr>
              <a:t> </a:t>
            </a:r>
          </a:p>
          <a:p>
            <a:pPr lvl="1">
              <a:lnSpc>
                <a:spcPct val="100000"/>
              </a:lnSpc>
              <a:defRPr/>
            </a:pPr>
            <a:r>
              <a:rPr lang="en-US" altLang="zh-TW" sz="2400" b="0" i="0" u="sng" dirty="0">
                <a:solidFill>
                  <a:srgbClr val="000000"/>
                </a:solidFill>
                <a:effectLst/>
                <a:hlinkClick r:id="rId4"/>
              </a:rPr>
              <a:t>A-05 Record Keeping</a:t>
            </a:r>
            <a:r>
              <a:rPr lang="en-US" altLang="zh-TW" sz="2400" b="0" i="0" u="sng" dirty="0">
                <a:solidFill>
                  <a:srgbClr val="000000"/>
                </a:solidFill>
                <a:effectLst/>
                <a:cs typeface="Calibri" panose="020F0502020204030204" pitchFamily="34" charset="0"/>
              </a:rPr>
              <a:t> </a:t>
            </a:r>
          </a:p>
          <a:p>
            <a:pPr lvl="1">
              <a:lnSpc>
                <a:spcPct val="100000"/>
              </a:lnSpc>
              <a:defRPr/>
            </a:pPr>
            <a:r>
              <a:rPr lang="en-US" altLang="zh-TW" sz="2400" dirty="0">
                <a:cs typeface="Calibri" panose="020F0502020204030204" pitchFamily="34" charset="0"/>
              </a:rPr>
              <a:t> Agency policies on Data Protection.</a:t>
            </a:r>
          </a:p>
        </p:txBody>
      </p:sp>
      <p:sp>
        <p:nvSpPr>
          <p:cNvPr id="23556" name="投影片編號版面配置區 3">
            <a:extLst>
              <a:ext uri="{FF2B5EF4-FFF2-40B4-BE49-F238E27FC236}">
                <a16:creationId xmlns:a16="http://schemas.microsoft.com/office/drawing/2014/main" id="{6414A538-1EA6-490F-AB3E-6C76FD99BB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C6F559D-A73D-40D3-AA85-38A788BD8D8C}" type="slidenum">
              <a:rPr lang="en-US" altLang="zh-TW" sz="1050"/>
              <a:pPr>
                <a:spcBef>
                  <a:spcPct val="0"/>
                </a:spcBef>
                <a:buFontTx/>
                <a:buNone/>
              </a:pPr>
              <a:t>47</a:t>
            </a:fld>
            <a:endParaRPr lang="en-US" altLang="zh-TW" sz="1050" dirty="0"/>
          </a:p>
        </p:txBody>
      </p:sp>
      <p:pic>
        <p:nvPicPr>
          <p:cNvPr id="23557" name="Picture 4">
            <a:extLst>
              <a:ext uri="{FF2B5EF4-FFF2-40B4-BE49-F238E27FC236}">
                <a16:creationId xmlns:a16="http://schemas.microsoft.com/office/drawing/2014/main" id="{5D19E8C5-1DF3-45BC-B623-9DA62E3FC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1" y="1060847"/>
            <a:ext cx="3348038" cy="6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551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CC0A32A4-9883-4BDB-9413-4387CAB958A4}"/>
              </a:ext>
            </a:extLst>
          </p:cNvPr>
          <p:cNvSpPr>
            <a:spLocks noGrp="1" noChangeArrowheads="1"/>
          </p:cNvSpPr>
          <p:nvPr>
            <p:ph type="title"/>
          </p:nvPr>
        </p:nvSpPr>
        <p:spPr>
          <a:xfrm>
            <a:off x="2386150" y="1482328"/>
            <a:ext cx="6687605" cy="822722"/>
          </a:xfrm>
        </p:spPr>
        <p:txBody>
          <a:bodyPr/>
          <a:lstStyle/>
          <a:p>
            <a:pPr algn="ctr"/>
            <a:r>
              <a:rPr lang="en-US" altLang="zh-HK" sz="2850" b="1" dirty="0">
                <a:latin typeface="Calibri" panose="020F0502020204030204" pitchFamily="34" charset="0"/>
                <a:cs typeface="Calibri" panose="020F0502020204030204" pitchFamily="34" charset="0"/>
              </a:rPr>
              <a:t>Guidelines on Data Protection</a:t>
            </a:r>
            <a:endParaRPr lang="zh-HK" altLang="en-US" sz="2850" dirty="0">
              <a:latin typeface="Calibri" panose="020F0502020204030204" pitchFamily="34" charset="0"/>
              <a:cs typeface="Calibri" panose="020F0502020204030204" pitchFamily="34" charset="0"/>
            </a:endParaRPr>
          </a:p>
        </p:txBody>
      </p:sp>
      <p:sp>
        <p:nvSpPr>
          <p:cNvPr id="23555" name="內容版面配置區 2">
            <a:extLst>
              <a:ext uri="{FF2B5EF4-FFF2-40B4-BE49-F238E27FC236}">
                <a16:creationId xmlns:a16="http://schemas.microsoft.com/office/drawing/2014/main" id="{FF90EB52-5C0C-4480-901B-339A5AE50501}"/>
              </a:ext>
            </a:extLst>
          </p:cNvPr>
          <p:cNvSpPr>
            <a:spLocks noGrp="1" noChangeArrowheads="1"/>
          </p:cNvSpPr>
          <p:nvPr>
            <p:ph idx="1"/>
          </p:nvPr>
        </p:nvSpPr>
        <p:spPr>
          <a:xfrm>
            <a:off x="493614" y="2402683"/>
            <a:ext cx="10665303" cy="3394472"/>
          </a:xfrm>
        </p:spPr>
        <p:txBody>
          <a:bodyPr>
            <a:normAutofit fontScale="25000" lnSpcReduction="20000"/>
          </a:bodyPr>
          <a:lstStyle/>
          <a:p>
            <a:pPr>
              <a:lnSpc>
                <a:spcPct val="120000"/>
              </a:lnSpc>
            </a:pPr>
            <a:r>
              <a:rPr lang="en-US" altLang="zh-HK" sz="6400" dirty="0">
                <a:latin typeface="Calibri" panose="020F0502020204030204" pitchFamily="34" charset="0"/>
                <a:cs typeface="Calibri" panose="020F0502020204030204" pitchFamily="34" charset="0"/>
              </a:rPr>
              <a:t>Anonymize your recordings/reports for discussion with the fieldwork supervisor (e.g., Madam C..). They must not contain any identifying data. Names of persons, places, organizations, etc.,</a:t>
            </a:r>
            <a:r>
              <a:rPr lang="en-US" altLang="zh-TW" sz="6400" dirty="0"/>
              <a:t> should be removed. </a:t>
            </a:r>
            <a:endParaRPr lang="en-US" altLang="zh-HK" sz="6400" dirty="0">
              <a:latin typeface="Calibri" panose="020F0502020204030204" pitchFamily="34" charset="0"/>
              <a:cs typeface="Calibri" panose="020F0502020204030204" pitchFamily="34" charset="0"/>
            </a:endParaRPr>
          </a:p>
          <a:p>
            <a:pPr>
              <a:lnSpc>
                <a:spcPct val="120000"/>
              </a:lnSpc>
              <a:defRPr/>
            </a:pPr>
            <a:r>
              <a:rPr lang="en-US" altLang="zh-HK" sz="6400" dirty="0">
                <a:cs typeface="Calibri" panose="020F0502020204030204" pitchFamily="34" charset="0"/>
              </a:rPr>
              <a:t>The record files should be stored in designated password-protected electronic storage devices</a:t>
            </a:r>
          </a:p>
          <a:p>
            <a:pPr>
              <a:lnSpc>
                <a:spcPct val="120000"/>
              </a:lnSpc>
            </a:pPr>
            <a:r>
              <a:rPr lang="en-US" altLang="zh-HK" sz="6400" dirty="0">
                <a:latin typeface="Calibri" panose="020F0502020204030204" pitchFamily="34" charset="0"/>
                <a:cs typeface="Calibri" panose="020F0502020204030204" pitchFamily="34" charset="0"/>
              </a:rPr>
              <a:t>All the reports/documents must be </a:t>
            </a:r>
            <a:r>
              <a:rPr lang="en-US" altLang="zh-HK" sz="6400" dirty="0">
                <a:solidFill>
                  <a:srgbClr val="FF0000"/>
                </a:solidFill>
                <a:latin typeface="Calibri" panose="020F0502020204030204" pitchFamily="34" charset="0"/>
                <a:cs typeface="Calibri" panose="020F0502020204030204" pitchFamily="34" charset="0"/>
              </a:rPr>
              <a:t>password-protected </a:t>
            </a:r>
            <a:r>
              <a:rPr lang="en-US" altLang="zh-HK" sz="6400" dirty="0">
                <a:latin typeface="Calibri" panose="020F0502020204030204" pitchFamily="34" charset="0"/>
                <a:cs typeface="Calibri" panose="020F0502020204030204" pitchFamily="34" charset="0"/>
              </a:rPr>
              <a:t>before sending to your fieldwork supervisor</a:t>
            </a:r>
          </a:p>
          <a:p>
            <a:pPr>
              <a:lnSpc>
                <a:spcPct val="120000"/>
              </a:lnSpc>
              <a:defRPr/>
            </a:pPr>
            <a:r>
              <a:rPr lang="en-US" altLang="zh-HK" sz="6400" dirty="0">
                <a:cs typeface="Calibri" panose="020F0502020204030204" pitchFamily="34" charset="0"/>
              </a:rPr>
              <a:t>Do not leave personal data and confidential information ( e.g. case files ) unattended</a:t>
            </a:r>
          </a:p>
          <a:p>
            <a:pPr>
              <a:lnSpc>
                <a:spcPct val="120000"/>
              </a:lnSpc>
              <a:defRPr/>
            </a:pPr>
            <a:r>
              <a:rPr lang="en-US" altLang="zh-HK" sz="6400" b="1" dirty="0">
                <a:solidFill>
                  <a:srgbClr val="FF0000"/>
                </a:solidFill>
                <a:cs typeface="Calibri" panose="020F0502020204030204" pitchFamily="34" charset="0"/>
              </a:rPr>
              <a:t>Never take clients’ personal data out of office </a:t>
            </a:r>
            <a:r>
              <a:rPr lang="en-US" altLang="zh-TW" sz="6400" dirty="0">
                <a:cs typeface="Calibri" panose="020F0502020204030204" pitchFamily="34" charset="0"/>
              </a:rPr>
              <a:t>unless there is a genuine operational need</a:t>
            </a:r>
            <a:r>
              <a:rPr lang="en-US" altLang="zh-HK" sz="6400" dirty="0">
                <a:cs typeface="Calibri" panose="020F0502020204030204" pitchFamily="34" charset="0"/>
              </a:rPr>
              <a:t> and must seek </a:t>
            </a:r>
            <a:r>
              <a:rPr lang="en-US" altLang="zh-TW" sz="6400" dirty="0">
                <a:cs typeface="Calibri" panose="020F0502020204030204" pitchFamily="34" charset="0"/>
              </a:rPr>
              <a:t>prior approval from the </a:t>
            </a:r>
            <a:r>
              <a:rPr lang="en-US" altLang="zh-TW" sz="6400" dirty="0" err="1">
                <a:cs typeface="Calibri" panose="020F0502020204030204" pitchFamily="34" charset="0"/>
              </a:rPr>
              <a:t>centre</a:t>
            </a:r>
            <a:r>
              <a:rPr lang="en-US" altLang="zh-TW" sz="6400" dirty="0">
                <a:cs typeface="Calibri" panose="020F0502020204030204" pitchFamily="34" charset="0"/>
              </a:rPr>
              <a:t> in charge</a:t>
            </a:r>
          </a:p>
          <a:p>
            <a:pPr marL="34290" indent="0">
              <a:lnSpc>
                <a:spcPct val="100000"/>
              </a:lnSpc>
              <a:buNone/>
            </a:pPr>
            <a:endParaRPr lang="en-US" altLang="zh-HK" sz="1950" dirty="0">
              <a:latin typeface="Calibri" panose="020F0502020204030204" pitchFamily="34" charset="0"/>
              <a:cs typeface="Calibri" panose="020F0502020204030204" pitchFamily="34" charset="0"/>
            </a:endParaRPr>
          </a:p>
          <a:p>
            <a:pPr marL="0" indent="0">
              <a:buNone/>
              <a:defRPr/>
            </a:pPr>
            <a:r>
              <a:rPr lang="en-US" altLang="zh-TW" sz="4800" dirty="0"/>
              <a:t>A-05 Record Keeping: Guidelines for Students in Fieldwork Placement_2023</a:t>
            </a:r>
          </a:p>
          <a:p>
            <a:pPr marL="0" indent="0">
              <a:buNone/>
              <a:defRPr/>
            </a:pPr>
            <a:r>
              <a:rPr lang="en-US" altLang="zh-TW" sz="4800" dirty="0">
                <a:hlinkClick r:id="rId3"/>
              </a:rPr>
              <a:t>To (hku.hk)</a:t>
            </a:r>
          </a:p>
        </p:txBody>
      </p:sp>
      <p:sp>
        <p:nvSpPr>
          <p:cNvPr id="23556" name="投影片編號版面配置區 3">
            <a:extLst>
              <a:ext uri="{FF2B5EF4-FFF2-40B4-BE49-F238E27FC236}">
                <a16:creationId xmlns:a16="http://schemas.microsoft.com/office/drawing/2014/main" id="{6414A538-1EA6-490F-AB3E-6C76FD99BB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C6F559D-A73D-40D3-AA85-38A788BD8D8C}" type="slidenum">
              <a:rPr lang="en-US" altLang="zh-TW" sz="1050"/>
              <a:pPr>
                <a:spcBef>
                  <a:spcPct val="0"/>
                </a:spcBef>
                <a:buFontTx/>
                <a:buNone/>
              </a:pPr>
              <a:t>48</a:t>
            </a:fld>
            <a:endParaRPr lang="en-US" altLang="zh-TW" sz="1050" dirty="0"/>
          </a:p>
        </p:txBody>
      </p:sp>
      <p:pic>
        <p:nvPicPr>
          <p:cNvPr id="23557" name="Picture 4">
            <a:extLst>
              <a:ext uri="{FF2B5EF4-FFF2-40B4-BE49-F238E27FC236}">
                <a16:creationId xmlns:a16="http://schemas.microsoft.com/office/drawing/2014/main" id="{5D19E8C5-1DF3-45BC-B623-9DA62E3FC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050" y="1120974"/>
            <a:ext cx="3348038" cy="6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597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id="{48EDF8AD-AB72-4767-9291-46717C4157D2}"/>
              </a:ext>
            </a:extLst>
          </p:cNvPr>
          <p:cNvSpPr>
            <a:spLocks noGrp="1" noChangeArrowheads="1"/>
          </p:cNvSpPr>
          <p:nvPr>
            <p:ph type="title"/>
          </p:nvPr>
        </p:nvSpPr>
        <p:spPr>
          <a:xfrm>
            <a:off x="2216332" y="1406129"/>
            <a:ext cx="6965768" cy="857250"/>
          </a:xfrm>
        </p:spPr>
        <p:txBody>
          <a:bodyPr/>
          <a:lstStyle/>
          <a:p>
            <a:pPr algn="ctr"/>
            <a:r>
              <a:rPr lang="en-US" altLang="zh-HK" sz="2850" b="1" dirty="0">
                <a:latin typeface="Calibri" panose="020F0502020204030204" pitchFamily="34" charset="0"/>
                <a:cs typeface="Calibri" panose="020F0502020204030204" pitchFamily="34" charset="0"/>
              </a:rPr>
              <a:t>Guidelines of Data Protection</a:t>
            </a:r>
            <a:endParaRPr lang="zh-HK" altLang="en-US" sz="2850" b="1" dirty="0">
              <a:latin typeface="Calibri" panose="020F0502020204030204" pitchFamily="34" charset="0"/>
              <a:cs typeface="Calibri" panose="020F0502020204030204" pitchFamily="34" charset="0"/>
            </a:endParaRPr>
          </a:p>
        </p:txBody>
      </p:sp>
      <p:sp>
        <p:nvSpPr>
          <p:cNvPr id="25603" name="內容版面配置區 2">
            <a:extLst>
              <a:ext uri="{FF2B5EF4-FFF2-40B4-BE49-F238E27FC236}">
                <a16:creationId xmlns:a16="http://schemas.microsoft.com/office/drawing/2014/main" id="{427B0FAE-83DB-49C6-8870-6480E00902A2}"/>
              </a:ext>
            </a:extLst>
          </p:cNvPr>
          <p:cNvSpPr>
            <a:spLocks noGrp="1" noChangeArrowheads="1"/>
          </p:cNvSpPr>
          <p:nvPr>
            <p:ph idx="1"/>
          </p:nvPr>
        </p:nvSpPr>
        <p:spPr>
          <a:xfrm>
            <a:off x="768743" y="2263379"/>
            <a:ext cx="9396340" cy="3361134"/>
          </a:xfrm>
        </p:spPr>
        <p:txBody>
          <a:bodyPr>
            <a:normAutofit fontScale="25000" lnSpcReduction="20000"/>
          </a:bodyPr>
          <a:lstStyle/>
          <a:p>
            <a:pPr marL="342900" indent="-342900">
              <a:lnSpc>
                <a:spcPct val="150000"/>
              </a:lnSpc>
              <a:buFont typeface="Arial" panose="020B0604020202020204" pitchFamily="34" charset="0"/>
              <a:buChar char="•"/>
              <a:defRPr/>
            </a:pPr>
            <a:r>
              <a:rPr lang="en-US" altLang="zh-TW" sz="6400" dirty="0">
                <a:latin typeface="Calibri" panose="020F0502020204030204" pitchFamily="34" charset="0"/>
                <a:ea typeface="Calibri" panose="020F0502020204030204" pitchFamily="34" charset="0"/>
                <a:cs typeface="Calibri" panose="020F0502020204030204" pitchFamily="34" charset="0"/>
              </a:rPr>
              <a:t>Once the purpose of teaching, learning and assessment is served, the placement records/reports should be </a:t>
            </a:r>
            <a:r>
              <a:rPr lang="en-US" altLang="zh-TW" sz="6400" dirty="0">
                <a:solidFill>
                  <a:srgbClr val="FF0000"/>
                </a:solidFill>
                <a:latin typeface="Calibri" panose="020F0502020204030204" pitchFamily="34" charset="0"/>
                <a:ea typeface="Calibri" panose="020F0502020204030204" pitchFamily="34" charset="0"/>
                <a:cs typeface="Calibri" panose="020F0502020204030204" pitchFamily="34" charset="0"/>
              </a:rPr>
              <a:t>destroyed or erased</a:t>
            </a:r>
            <a:r>
              <a:rPr lang="en-US" altLang="zh-TW" sz="6400" dirty="0">
                <a:latin typeface="Calibri" panose="020F0502020204030204" pitchFamily="34" charset="0"/>
                <a:ea typeface="Calibri" panose="020F0502020204030204" pitchFamily="34" charset="0"/>
                <a:cs typeface="Calibri" panose="020F0502020204030204" pitchFamily="34" charset="0"/>
              </a:rPr>
              <a:t>. If the students wish to have a copy of a particular piece of their own work for their future reference, they must seek the approval of the agency and complete any procedures as required by the agency. </a:t>
            </a:r>
          </a:p>
          <a:p>
            <a:pPr marL="342900" indent="-342900">
              <a:lnSpc>
                <a:spcPct val="150000"/>
              </a:lnSpc>
              <a:buFont typeface="Arial" panose="020B0604020202020204" pitchFamily="34" charset="0"/>
              <a:buChar char="•"/>
              <a:defRPr/>
            </a:pPr>
            <a:r>
              <a:rPr lang="en-US" altLang="zh-TW" sz="6400" dirty="0">
                <a:latin typeface="Calibri" panose="020F0502020204030204" pitchFamily="34" charset="0"/>
                <a:ea typeface="Calibri" panose="020F0502020204030204" pitchFamily="34" charset="0"/>
                <a:cs typeface="Calibri" panose="020F0502020204030204" pitchFamily="34" charset="0"/>
              </a:rPr>
              <a:t>The students will sign a Form at the end of the placement declaring that they have handed in all the records containing personal data of service recipients to the agency and the fieldwork supervisor as required; and that they have deleted all such records from their computer disks/relative devices if applicable; and that they have obtained the approval of the parties concerned for any copies which they wish to retain for their own personal reference. The form is attached at the end of Form A-10a/ A-10a_updated</a:t>
            </a:r>
            <a:r>
              <a:rPr lang="en-US" altLang="zh-TW" sz="6400" dirty="0"/>
              <a:t>. </a:t>
            </a:r>
          </a:p>
          <a:p>
            <a:pPr marL="0" indent="0">
              <a:lnSpc>
                <a:spcPct val="150000"/>
              </a:lnSpc>
              <a:buNone/>
              <a:defRPr/>
            </a:pPr>
            <a:r>
              <a:rPr lang="en-US" altLang="zh-TW" sz="4800" dirty="0"/>
              <a:t>A-05 Record Keeping: Guidelines for Students in Fieldwork Placement_2023</a:t>
            </a:r>
          </a:p>
          <a:p>
            <a:pPr marL="0" indent="0">
              <a:lnSpc>
                <a:spcPct val="150000"/>
              </a:lnSpc>
              <a:buNone/>
              <a:defRPr/>
            </a:pPr>
            <a:r>
              <a:rPr lang="en-US" altLang="zh-TW" sz="4800" dirty="0">
                <a:hlinkClick r:id="rId3"/>
              </a:rPr>
              <a:t>To (hku.hk)</a:t>
            </a:r>
          </a:p>
          <a:p>
            <a:endParaRPr lang="zh-HK" altLang="en-US" sz="1800" dirty="0">
              <a:solidFill>
                <a:srgbClr val="FF0000"/>
              </a:solidFill>
              <a:latin typeface="Calibri" panose="020F0502020204030204" pitchFamily="34" charset="0"/>
              <a:cs typeface="Calibri" panose="020F0502020204030204" pitchFamily="34" charset="0"/>
            </a:endParaRPr>
          </a:p>
          <a:p>
            <a:endParaRPr lang="en-US" altLang="zh-HK" i="1" dirty="0">
              <a:solidFill>
                <a:srgbClr val="FF0000"/>
              </a:solidFill>
              <a:latin typeface="Calibri" panose="020F0502020204030204" pitchFamily="34" charset="0"/>
              <a:cs typeface="Calibri" panose="020F0502020204030204" pitchFamily="34" charset="0"/>
            </a:endParaRPr>
          </a:p>
        </p:txBody>
      </p:sp>
      <p:sp>
        <p:nvSpPr>
          <p:cNvPr id="25604" name="投影片編號版面配置區 3">
            <a:extLst>
              <a:ext uri="{FF2B5EF4-FFF2-40B4-BE49-F238E27FC236}">
                <a16:creationId xmlns:a16="http://schemas.microsoft.com/office/drawing/2014/main" id="{D2681D91-4D20-4744-B3B5-82E301E8E4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D4DB49B-9D68-4F5E-B3AF-3F12A7E342AD}" type="slidenum">
              <a:rPr lang="en-US" altLang="zh-TW" sz="1050"/>
              <a:pPr>
                <a:spcBef>
                  <a:spcPct val="0"/>
                </a:spcBef>
                <a:buFontTx/>
                <a:buNone/>
              </a:pPr>
              <a:t>49</a:t>
            </a:fld>
            <a:endParaRPr lang="en-US" altLang="zh-TW" sz="1050" dirty="0"/>
          </a:p>
        </p:txBody>
      </p:sp>
      <p:pic>
        <p:nvPicPr>
          <p:cNvPr id="25605" name="Picture 4">
            <a:extLst>
              <a:ext uri="{FF2B5EF4-FFF2-40B4-BE49-F238E27FC236}">
                <a16:creationId xmlns:a16="http://schemas.microsoft.com/office/drawing/2014/main" id="{786DB82C-80BC-4BC1-BB2E-216A64F26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726" y="1093590"/>
            <a:ext cx="3348038" cy="6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93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756D-F2C6-A3B8-6B0C-A99E545D2825}"/>
              </a:ext>
            </a:extLst>
          </p:cNvPr>
          <p:cNvSpPr>
            <a:spLocks noGrp="1"/>
          </p:cNvSpPr>
          <p:nvPr>
            <p:ph type="title"/>
          </p:nvPr>
        </p:nvSpPr>
        <p:spPr>
          <a:xfrm>
            <a:off x="2231923" y="624110"/>
            <a:ext cx="9272689" cy="1280890"/>
          </a:xfrm>
        </p:spPr>
        <p:txBody>
          <a:bodyPr>
            <a:noAutofit/>
          </a:bodyPr>
          <a:lstStyle/>
          <a:p>
            <a:r>
              <a:rPr lang="en-US" sz="4000" b="1" dirty="0">
                <a:solidFill>
                  <a:schemeClr val="accent1">
                    <a:lumMod val="60000"/>
                    <a:lumOff val="40000"/>
                  </a:schemeClr>
                </a:solidFill>
              </a:rPr>
              <a:t>Where are you posted? </a:t>
            </a:r>
            <a:endParaRPr lang="en-HK" sz="4000" b="1" dirty="0">
              <a:solidFill>
                <a:schemeClr val="accent1">
                  <a:lumMod val="60000"/>
                  <a:lumOff val="40000"/>
                </a:schemeClr>
              </a:solidFill>
            </a:endParaRPr>
          </a:p>
        </p:txBody>
      </p:sp>
      <p:pic>
        <p:nvPicPr>
          <p:cNvPr id="5" name="Content Placeholder 4">
            <a:extLst>
              <a:ext uri="{FF2B5EF4-FFF2-40B4-BE49-F238E27FC236}">
                <a16:creationId xmlns:a16="http://schemas.microsoft.com/office/drawing/2014/main" id="{0F7EBE78-0EB7-C26D-1104-7263E4644C1E}"/>
              </a:ext>
            </a:extLst>
          </p:cNvPr>
          <p:cNvPicPr>
            <a:picLocks noGrp="1" noChangeAspect="1"/>
          </p:cNvPicPr>
          <p:nvPr>
            <p:ph idx="1"/>
          </p:nvPr>
        </p:nvPicPr>
        <p:blipFill>
          <a:blip r:embed="rId2"/>
          <a:stretch>
            <a:fillRect/>
          </a:stretch>
        </p:blipFill>
        <p:spPr>
          <a:xfrm>
            <a:off x="3276600" y="1426953"/>
            <a:ext cx="6514233" cy="4484897"/>
          </a:xfrm>
          <a:prstGeom prst="rect">
            <a:avLst/>
          </a:prstGeom>
        </p:spPr>
      </p:pic>
    </p:spTree>
    <p:extLst>
      <p:ext uri="{BB962C8B-B14F-4D97-AF65-F5344CB8AC3E}">
        <p14:creationId xmlns:p14="http://schemas.microsoft.com/office/powerpoint/2010/main" val="2951666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id="{48EDF8AD-AB72-4767-9291-46717C4157D2}"/>
              </a:ext>
            </a:extLst>
          </p:cNvPr>
          <p:cNvSpPr>
            <a:spLocks noGrp="1" noChangeArrowheads="1"/>
          </p:cNvSpPr>
          <p:nvPr>
            <p:ph type="title"/>
          </p:nvPr>
        </p:nvSpPr>
        <p:spPr>
          <a:xfrm>
            <a:off x="2216332" y="1406129"/>
            <a:ext cx="6965768" cy="857250"/>
          </a:xfrm>
        </p:spPr>
        <p:txBody>
          <a:bodyPr/>
          <a:lstStyle/>
          <a:p>
            <a:pPr algn="ctr"/>
            <a:r>
              <a:rPr lang="en-US" altLang="zh-HK" sz="2850" b="1" dirty="0">
                <a:latin typeface="Calibri" panose="020F0502020204030204" pitchFamily="34" charset="0"/>
                <a:cs typeface="Calibri" panose="020F0502020204030204" pitchFamily="34" charset="0"/>
              </a:rPr>
              <a:t>Guidelines of Data Protection</a:t>
            </a:r>
            <a:endParaRPr lang="zh-HK" altLang="en-US" sz="2850" b="1" dirty="0">
              <a:latin typeface="Calibri" panose="020F0502020204030204" pitchFamily="34" charset="0"/>
              <a:cs typeface="Calibri" panose="020F0502020204030204" pitchFamily="34" charset="0"/>
            </a:endParaRPr>
          </a:p>
        </p:txBody>
      </p:sp>
      <p:sp>
        <p:nvSpPr>
          <p:cNvPr id="25603" name="內容版面配置區 2">
            <a:extLst>
              <a:ext uri="{FF2B5EF4-FFF2-40B4-BE49-F238E27FC236}">
                <a16:creationId xmlns:a16="http://schemas.microsoft.com/office/drawing/2014/main" id="{427B0FAE-83DB-49C6-8870-6480E00902A2}"/>
              </a:ext>
            </a:extLst>
          </p:cNvPr>
          <p:cNvSpPr>
            <a:spLocks noGrp="1" noChangeArrowheads="1"/>
          </p:cNvSpPr>
          <p:nvPr>
            <p:ph idx="1"/>
          </p:nvPr>
        </p:nvSpPr>
        <p:spPr>
          <a:xfrm>
            <a:off x="801113" y="2263379"/>
            <a:ext cx="10463000" cy="3361134"/>
          </a:xfrm>
        </p:spPr>
        <p:txBody>
          <a:bodyPr>
            <a:normAutofit fontScale="25000" lnSpcReduction="20000"/>
          </a:bodyPr>
          <a:lstStyle/>
          <a:p>
            <a:pPr>
              <a:lnSpc>
                <a:spcPct val="120000"/>
              </a:lnSpc>
            </a:pPr>
            <a:r>
              <a:rPr lang="en-US" altLang="zh-TW" sz="7200" dirty="0">
                <a:latin typeface="Calibri" panose="020F0502020204030204" pitchFamily="34" charset="0"/>
                <a:cs typeface="Calibri" panose="020F0502020204030204" pitchFamily="34" charset="0"/>
              </a:rPr>
              <a:t>Use work phone to contact clients and </a:t>
            </a:r>
            <a:r>
              <a:rPr lang="en-US" altLang="zh-TW" sz="7200" dirty="0">
                <a:solidFill>
                  <a:srgbClr val="FF0000"/>
                </a:solidFill>
                <a:latin typeface="Calibri" panose="020F0502020204030204" pitchFamily="34" charset="0"/>
                <a:cs typeface="Calibri" panose="020F0502020204030204" pitchFamily="34" charset="0"/>
              </a:rPr>
              <a:t>prohibited using personal mobile phones </a:t>
            </a:r>
            <a:r>
              <a:rPr lang="en-US" altLang="zh-TW" sz="7200" dirty="0">
                <a:latin typeface="Calibri" panose="020F0502020204030204" pitchFamily="34" charset="0"/>
                <a:cs typeface="Calibri" panose="020F0502020204030204" pitchFamily="34" charset="0"/>
              </a:rPr>
              <a:t>to contact clients for placement (students can apply for a phone card from the Department with the support of the fieldwork supervisor)</a:t>
            </a:r>
          </a:p>
          <a:p>
            <a:pPr>
              <a:lnSpc>
                <a:spcPct val="120000"/>
              </a:lnSpc>
            </a:pPr>
            <a:r>
              <a:rPr lang="en-US" altLang="zh-HK" sz="7200" dirty="0">
                <a:latin typeface="Calibri" panose="020F0502020204030204" pitchFamily="34" charset="0"/>
                <a:cs typeface="Calibri" panose="020F0502020204030204" pitchFamily="34" charset="0"/>
              </a:rPr>
              <a:t>Prohibited passing your personal or </a:t>
            </a:r>
            <a:r>
              <a:rPr lang="en-US" altLang="zh-HK" sz="7200" dirty="0" err="1">
                <a:latin typeface="Calibri" panose="020F0502020204030204" pitchFamily="34" charset="0"/>
                <a:cs typeface="Calibri" panose="020F0502020204030204" pitchFamily="34" charset="0"/>
              </a:rPr>
              <a:t>fieldmate’s</a:t>
            </a:r>
            <a:r>
              <a:rPr lang="en-US" altLang="zh-HK" sz="7200" dirty="0">
                <a:latin typeface="Calibri" panose="020F0502020204030204" pitchFamily="34" charset="0"/>
                <a:cs typeface="Calibri" panose="020F0502020204030204" pitchFamily="34" charset="0"/>
              </a:rPr>
              <a:t> or colleagues’ mobile contact to service users</a:t>
            </a:r>
          </a:p>
          <a:p>
            <a:pPr>
              <a:lnSpc>
                <a:spcPct val="120000"/>
              </a:lnSpc>
            </a:pPr>
            <a:r>
              <a:rPr lang="en-US" altLang="zh-TW" sz="7200" spc="8" dirty="0">
                <a:solidFill>
                  <a:srgbClr val="000000"/>
                </a:solidFill>
                <a:effectLst/>
                <a:latin typeface="Calibri" panose="020F0502020204030204" pitchFamily="34" charset="0"/>
                <a:ea typeface="PMingLiU" panose="02020500000000000000" pitchFamily="18" charset="-120"/>
              </a:rPr>
              <a:t>Photos of the service users, agencies and colleagues should only be taken for work purposes and with prior consent, using the agency device instead of a personal mobile phone. </a:t>
            </a:r>
            <a:endParaRPr lang="en-US" altLang="zh-HK" sz="7200" dirty="0">
              <a:latin typeface="Calibri" panose="020F0502020204030204" pitchFamily="34" charset="0"/>
              <a:cs typeface="Calibri" panose="020F0502020204030204" pitchFamily="34" charset="0"/>
            </a:endParaRPr>
          </a:p>
          <a:p>
            <a:pPr>
              <a:lnSpc>
                <a:spcPct val="120000"/>
              </a:lnSpc>
            </a:pPr>
            <a:r>
              <a:rPr lang="en-US" altLang="zh-HK" sz="7200" dirty="0">
                <a:latin typeface="Calibri" panose="020F0502020204030204" pitchFamily="34" charset="0"/>
                <a:cs typeface="Calibri" panose="020F0502020204030204" pitchFamily="34" charset="0"/>
              </a:rPr>
              <a:t>Ensure </a:t>
            </a:r>
            <a:r>
              <a:rPr lang="en-US" altLang="zh-HK" sz="7200" dirty="0">
                <a:solidFill>
                  <a:srgbClr val="FF0000"/>
                </a:solidFill>
                <a:latin typeface="Calibri" panose="020F0502020204030204" pitchFamily="34" charset="0"/>
                <a:cs typeface="Calibri" panose="020F0502020204030204" pitchFamily="34" charset="0"/>
              </a:rPr>
              <a:t>safe keeping of the agency student worker card</a:t>
            </a:r>
          </a:p>
          <a:p>
            <a:pPr marL="0" indent="0">
              <a:buNone/>
              <a:defRPr/>
            </a:pPr>
            <a:endParaRPr lang="en-US" altLang="zh-TW" sz="4500" dirty="0"/>
          </a:p>
          <a:p>
            <a:pPr marL="0" indent="0">
              <a:buNone/>
              <a:defRPr/>
            </a:pPr>
            <a:r>
              <a:rPr lang="en-US" altLang="zh-TW" sz="4800" dirty="0"/>
              <a:t>A-05 Record Keeping: Guidelines for Students in Fieldwork Placement_2023</a:t>
            </a:r>
          </a:p>
          <a:p>
            <a:pPr marL="0" indent="0">
              <a:buNone/>
              <a:defRPr/>
            </a:pPr>
            <a:r>
              <a:rPr lang="en-US" altLang="zh-TW" sz="4800" dirty="0">
                <a:hlinkClick r:id="rId3"/>
              </a:rPr>
              <a:t>To (hku.hk)</a:t>
            </a:r>
          </a:p>
          <a:p>
            <a:endParaRPr lang="zh-HK" altLang="en-US" sz="1800" dirty="0">
              <a:solidFill>
                <a:srgbClr val="FF0000"/>
              </a:solidFill>
              <a:latin typeface="Calibri" panose="020F0502020204030204" pitchFamily="34" charset="0"/>
              <a:cs typeface="Calibri" panose="020F0502020204030204" pitchFamily="34" charset="0"/>
            </a:endParaRPr>
          </a:p>
          <a:p>
            <a:endParaRPr lang="en-US" altLang="zh-HK" i="1" dirty="0">
              <a:solidFill>
                <a:srgbClr val="FF0000"/>
              </a:solidFill>
              <a:latin typeface="Calibri" panose="020F0502020204030204" pitchFamily="34" charset="0"/>
              <a:cs typeface="Calibri" panose="020F0502020204030204" pitchFamily="34" charset="0"/>
            </a:endParaRPr>
          </a:p>
        </p:txBody>
      </p:sp>
      <p:sp>
        <p:nvSpPr>
          <p:cNvPr id="25604" name="投影片編號版面配置區 3">
            <a:extLst>
              <a:ext uri="{FF2B5EF4-FFF2-40B4-BE49-F238E27FC236}">
                <a16:creationId xmlns:a16="http://schemas.microsoft.com/office/drawing/2014/main" id="{D2681D91-4D20-4744-B3B5-82E301E8E4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D4DB49B-9D68-4F5E-B3AF-3F12A7E342AD}" type="slidenum">
              <a:rPr lang="en-US" altLang="zh-TW" sz="1050"/>
              <a:pPr>
                <a:spcBef>
                  <a:spcPct val="0"/>
                </a:spcBef>
                <a:buFontTx/>
                <a:buNone/>
              </a:pPr>
              <a:t>50</a:t>
            </a:fld>
            <a:endParaRPr lang="en-US" altLang="zh-TW" sz="1050" dirty="0"/>
          </a:p>
        </p:txBody>
      </p:sp>
      <p:pic>
        <p:nvPicPr>
          <p:cNvPr id="25605" name="Picture 4">
            <a:extLst>
              <a:ext uri="{FF2B5EF4-FFF2-40B4-BE49-F238E27FC236}">
                <a16:creationId xmlns:a16="http://schemas.microsoft.com/office/drawing/2014/main" id="{786DB82C-80BC-4BC1-BB2E-216A64F26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9326" y="1041600"/>
            <a:ext cx="3348038" cy="6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a:extLst>
              <a:ext uri="{FF2B5EF4-FFF2-40B4-BE49-F238E27FC236}">
                <a16:creationId xmlns:a16="http://schemas.microsoft.com/office/drawing/2014/main" id="{406534F8-FD41-42A4-B5E7-0B2AE558CD4C}"/>
              </a:ext>
            </a:extLst>
          </p:cNvPr>
          <p:cNvSpPr>
            <a:spLocks noGrp="1" noChangeArrowheads="1"/>
          </p:cNvSpPr>
          <p:nvPr>
            <p:ph type="title"/>
          </p:nvPr>
        </p:nvSpPr>
        <p:spPr>
          <a:xfrm>
            <a:off x="2588624" y="1543050"/>
            <a:ext cx="6585449" cy="481794"/>
          </a:xfrm>
        </p:spPr>
        <p:txBody>
          <a:bodyPr>
            <a:normAutofit fontScale="90000"/>
          </a:bodyPr>
          <a:lstStyle/>
          <a:p>
            <a:r>
              <a:rPr lang="en-US" altLang="en-US" sz="3000" b="1" dirty="0">
                <a:solidFill>
                  <a:srgbClr val="FF0000"/>
                </a:solidFill>
                <a:latin typeface="Calibri" panose="020F0502020204030204" pitchFamily="34" charset="0"/>
                <a:cs typeface="Calibri" panose="020F0502020204030204" pitchFamily="34" charset="0"/>
              </a:rPr>
              <a:t>Guidelines on the Use of Social Media</a:t>
            </a:r>
            <a:endParaRPr lang="en-HK" altLang="en-US" sz="3000" b="1" dirty="0">
              <a:solidFill>
                <a:srgbClr val="FF0000"/>
              </a:solidFill>
              <a:latin typeface="Calibri" panose="020F0502020204030204" pitchFamily="34" charset="0"/>
              <a:cs typeface="Calibri" panose="020F0502020204030204" pitchFamily="34" charset="0"/>
            </a:endParaRPr>
          </a:p>
        </p:txBody>
      </p:sp>
      <p:sp>
        <p:nvSpPr>
          <p:cNvPr id="3" name="內容版面配置區 2">
            <a:extLst>
              <a:ext uri="{FF2B5EF4-FFF2-40B4-BE49-F238E27FC236}">
                <a16:creationId xmlns:a16="http://schemas.microsoft.com/office/drawing/2014/main" id="{A9476803-0E0A-4ED1-BD5B-8DBB599E0D22}"/>
              </a:ext>
            </a:extLst>
          </p:cNvPr>
          <p:cNvSpPr>
            <a:spLocks noGrp="1"/>
          </p:cNvSpPr>
          <p:nvPr>
            <p:ph idx="1"/>
          </p:nvPr>
        </p:nvSpPr>
        <p:spPr>
          <a:xfrm>
            <a:off x="873940" y="2519169"/>
            <a:ext cx="9758995" cy="3105345"/>
          </a:xfrm>
        </p:spPr>
        <p:txBody>
          <a:bodyPr/>
          <a:lstStyle/>
          <a:p>
            <a:pPr>
              <a:defRPr/>
            </a:pPr>
            <a:r>
              <a:rPr lang="en-US" altLang="zh-TW" sz="1800" dirty="0">
                <a:cs typeface="Calibri" panose="020F0502020204030204" pitchFamily="34" charset="0"/>
              </a:rPr>
              <a:t>Prohibited </a:t>
            </a:r>
            <a:r>
              <a:rPr lang="en-US" sz="1800" dirty="0">
                <a:cs typeface="Calibri" panose="020F0502020204030204" pitchFamily="34" charset="0"/>
              </a:rPr>
              <a:t>disclosing any information of the service users, agency, colleagues, field-mate, fieldwork supervisors on any social media</a:t>
            </a:r>
          </a:p>
          <a:p>
            <a:pPr>
              <a:defRPr/>
            </a:pPr>
            <a:r>
              <a:rPr lang="en-US" altLang="zh-TW" sz="1800" dirty="0">
                <a:cs typeface="Calibri" panose="020F0502020204030204" pitchFamily="34" charset="0"/>
              </a:rPr>
              <a:t>Prohibited </a:t>
            </a:r>
            <a:r>
              <a:rPr lang="en-US" sz="1800" dirty="0">
                <a:cs typeface="Calibri" panose="020F0502020204030204" pitchFamily="34" charset="0"/>
              </a:rPr>
              <a:t>uploading/ posting  </a:t>
            </a:r>
            <a:r>
              <a:rPr lang="en-US" altLang="zh-HK" sz="1800" u="sng" dirty="0">
                <a:solidFill>
                  <a:srgbClr val="0070C0"/>
                </a:solidFill>
                <a:cs typeface="Calibri" panose="020F0502020204030204" pitchFamily="34" charset="0"/>
              </a:rPr>
              <a:t>any photos/ comments/ sharing about placement sites/ colleagues/ field-mate/ fieldwork supervisors/ clients on any social media</a:t>
            </a:r>
            <a:endParaRPr lang="en-US" sz="1800" dirty="0">
              <a:cs typeface="Calibri" panose="020F0502020204030204" pitchFamily="34" charset="0"/>
            </a:endParaRPr>
          </a:p>
          <a:p>
            <a:pPr>
              <a:defRPr/>
            </a:pPr>
            <a:r>
              <a:rPr lang="en-US" altLang="zh-HK" sz="1800" dirty="0">
                <a:cs typeface="Calibri" panose="020F0502020204030204" pitchFamily="34" charset="0"/>
              </a:rPr>
              <a:t>Maintain professional boundaries and should not add service users as friends on your Facebook account/WeChat/WhatsApp/Instagram/or any social networking media….</a:t>
            </a:r>
          </a:p>
          <a:p>
            <a:pPr>
              <a:defRPr/>
            </a:pPr>
            <a:endParaRPr lang="en-US" sz="1800" dirty="0"/>
          </a:p>
          <a:p>
            <a:pPr marL="0" indent="0">
              <a:buNone/>
              <a:defRPr/>
            </a:pPr>
            <a:endParaRPr lang="en-US" sz="1800" dirty="0"/>
          </a:p>
          <a:p>
            <a:pPr>
              <a:defRPr/>
            </a:pPr>
            <a:endParaRPr lang="en-HK" dirty="0"/>
          </a:p>
        </p:txBody>
      </p:sp>
      <p:sp>
        <p:nvSpPr>
          <p:cNvPr id="27652" name="投影片編號版面配置區 3">
            <a:extLst>
              <a:ext uri="{FF2B5EF4-FFF2-40B4-BE49-F238E27FC236}">
                <a16:creationId xmlns:a16="http://schemas.microsoft.com/office/drawing/2014/main" id="{50BF03EC-B33E-4F62-A09A-433A3A6C71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2400">
                <a:solidFill>
                  <a:schemeClr val="tx1"/>
                </a:solidFill>
                <a:latin typeface="Arial" panose="020B0604020202020204" pitchFamily="34" charset="0"/>
                <a:ea typeface="新細明體" panose="02020500000000000000" pitchFamily="18" charset="-120"/>
              </a:defRPr>
            </a:lvl1pPr>
            <a:lvl2pPr marL="557213" indent="-214313">
              <a:spcBef>
                <a:spcPct val="20000"/>
              </a:spcBef>
              <a:buChar char="–"/>
              <a:defRPr kumimoji="1" sz="2100">
                <a:solidFill>
                  <a:schemeClr val="tx1"/>
                </a:solidFill>
                <a:latin typeface="Arial" panose="020B0604020202020204" pitchFamily="34" charset="0"/>
                <a:ea typeface="新細明體" panose="02020500000000000000" pitchFamily="18" charset="-120"/>
              </a:defRPr>
            </a:lvl2pPr>
            <a:lvl3pPr marL="857250" indent="-171450">
              <a:spcBef>
                <a:spcPct val="20000"/>
              </a:spcBef>
              <a:buChar char="•"/>
              <a:defRPr kumimoji="1" sz="1800">
                <a:solidFill>
                  <a:schemeClr val="tx1"/>
                </a:solidFill>
                <a:latin typeface="Arial" panose="020B0604020202020204" pitchFamily="34" charset="0"/>
                <a:ea typeface="新細明體" panose="02020500000000000000" pitchFamily="18" charset="-120"/>
              </a:defRPr>
            </a:lvl3pPr>
            <a:lvl4pPr marL="12001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4pPr>
            <a:lvl5pPr marL="1543050" indent="-171450">
              <a:spcBef>
                <a:spcPct val="20000"/>
              </a:spcBef>
              <a:buChar char="»"/>
              <a:defRPr kumimoji="1" sz="1500">
                <a:solidFill>
                  <a:schemeClr val="tx1"/>
                </a:solidFill>
                <a:latin typeface="Arial" panose="020B0604020202020204" pitchFamily="34" charset="0"/>
                <a:ea typeface="新細明體" panose="02020500000000000000" pitchFamily="18" charset="-120"/>
              </a:defRPr>
            </a:lvl5pPr>
            <a:lvl6pPr marL="18859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6pPr>
            <a:lvl7pPr marL="22288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7pPr>
            <a:lvl8pPr marL="25717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8pPr>
            <a:lvl9pPr marL="2914650" indent="-171450" eaLnBrk="0" fontAlgn="base" hangingPunct="0">
              <a:spcBef>
                <a:spcPct val="20000"/>
              </a:spcBef>
              <a:spcAft>
                <a:spcPct val="0"/>
              </a:spcAft>
              <a:buChar char="»"/>
              <a:defRPr kumimoji="1" sz="15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061DEE4-0CCA-4758-A62C-6B747E9073AC}" type="slidenum">
              <a:rPr lang="en-US" altLang="zh-TW" sz="1050"/>
              <a:pPr>
                <a:spcBef>
                  <a:spcPct val="0"/>
                </a:spcBef>
                <a:buFontTx/>
                <a:buNone/>
              </a:pPr>
              <a:t>51</a:t>
            </a:fld>
            <a:endParaRPr lang="en-US" altLang="zh-TW" sz="1050" dirty="0"/>
          </a:p>
        </p:txBody>
      </p:sp>
      <p:pic>
        <p:nvPicPr>
          <p:cNvPr id="27653" name="Picture 4">
            <a:extLst>
              <a:ext uri="{FF2B5EF4-FFF2-40B4-BE49-F238E27FC236}">
                <a16:creationId xmlns:a16="http://schemas.microsoft.com/office/drawing/2014/main" id="{349C4E41-44E5-4B69-95CF-BC3EE2F17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103" y="1048727"/>
            <a:ext cx="3562317" cy="62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495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21921-3B72-DF75-40F2-1FBA4C725E56}"/>
              </a:ext>
            </a:extLst>
          </p:cNvPr>
          <p:cNvPicPr>
            <a:picLocks noChangeAspect="1"/>
          </p:cNvPicPr>
          <p:nvPr/>
        </p:nvPicPr>
        <p:blipFill>
          <a:blip r:embed="rId2"/>
          <a:stretch>
            <a:fillRect/>
          </a:stretch>
        </p:blipFill>
        <p:spPr>
          <a:xfrm>
            <a:off x="78658" y="0"/>
            <a:ext cx="12113342" cy="6858000"/>
          </a:xfrm>
          <a:prstGeom prst="rect">
            <a:avLst/>
          </a:prstGeom>
        </p:spPr>
      </p:pic>
    </p:spTree>
    <p:extLst>
      <p:ext uri="{BB962C8B-B14F-4D97-AF65-F5344CB8AC3E}">
        <p14:creationId xmlns:p14="http://schemas.microsoft.com/office/powerpoint/2010/main" val="479751410"/>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BAA6-E154-85A2-F7A4-BDB139FAB087}"/>
              </a:ext>
            </a:extLst>
          </p:cNvPr>
          <p:cNvSpPr>
            <a:spLocks noGrp="1"/>
          </p:cNvSpPr>
          <p:nvPr>
            <p:ph type="title"/>
          </p:nvPr>
        </p:nvSpPr>
        <p:spPr>
          <a:xfrm>
            <a:off x="2592925" y="314632"/>
            <a:ext cx="8911687" cy="1150374"/>
          </a:xfrm>
        </p:spPr>
        <p:txBody>
          <a:bodyPr/>
          <a:lstStyle/>
          <a:p>
            <a:r>
              <a:rPr lang="en-HK" b="1" dirty="0">
                <a:solidFill>
                  <a:srgbClr val="FF0000"/>
                </a:solidFill>
              </a:rPr>
              <a:t>Orientation Program/Training</a:t>
            </a:r>
          </a:p>
        </p:txBody>
      </p:sp>
      <p:sp>
        <p:nvSpPr>
          <p:cNvPr id="3" name="Content Placeholder 2">
            <a:extLst>
              <a:ext uri="{FF2B5EF4-FFF2-40B4-BE49-F238E27FC236}">
                <a16:creationId xmlns:a16="http://schemas.microsoft.com/office/drawing/2014/main" id="{54262D7C-F0C9-5B03-7BC5-28C61DE28DFA}"/>
              </a:ext>
            </a:extLst>
          </p:cNvPr>
          <p:cNvSpPr>
            <a:spLocks noGrp="1"/>
          </p:cNvSpPr>
          <p:nvPr>
            <p:ph idx="1"/>
          </p:nvPr>
        </p:nvSpPr>
        <p:spPr>
          <a:xfrm>
            <a:off x="1543665" y="1120877"/>
            <a:ext cx="9960947" cy="5113013"/>
          </a:xfrm>
        </p:spPr>
        <p:txBody>
          <a:bodyPr>
            <a:normAutofit fontScale="92500"/>
          </a:bodyPr>
          <a:lstStyle/>
          <a:p>
            <a:r>
              <a:rPr lang="en-HK" sz="2800" b="1" dirty="0">
                <a:solidFill>
                  <a:srgbClr val="0070C0"/>
                </a:solidFill>
              </a:rPr>
              <a:t>Infection control training of SWD students (7 May, Zoom) or arranged by the agency and informed via FWS</a:t>
            </a:r>
          </a:p>
          <a:p>
            <a:r>
              <a:rPr lang="en-HK" sz="2800" b="1" dirty="0">
                <a:solidFill>
                  <a:schemeClr val="accent1">
                    <a:lumMod val="60000"/>
                    <a:lumOff val="40000"/>
                  </a:schemeClr>
                </a:solidFill>
              </a:rPr>
              <a:t>SWD Orientation for SWD MSSU students (8 May)</a:t>
            </a:r>
            <a:endParaRPr lang="en-HK" sz="2800" dirty="0">
              <a:solidFill>
                <a:schemeClr val="accent1">
                  <a:lumMod val="60000"/>
                  <a:lumOff val="40000"/>
                </a:schemeClr>
              </a:solidFill>
            </a:endParaRPr>
          </a:p>
          <a:p>
            <a:r>
              <a:rPr lang="en-HK" sz="2800" b="1" dirty="0">
                <a:solidFill>
                  <a:srgbClr val="7030A0"/>
                </a:solidFill>
              </a:rPr>
              <a:t>Compulsory Orientation Visit: </a:t>
            </a:r>
          </a:p>
          <a:p>
            <a:r>
              <a:rPr lang="en-HK" sz="2800" b="1" dirty="0">
                <a:solidFill>
                  <a:srgbClr val="F151F1"/>
                </a:solidFill>
              </a:rPr>
              <a:t>1. Tuen Mun Hospital</a:t>
            </a:r>
            <a:r>
              <a:rPr lang="en-HK" sz="2800" dirty="0">
                <a:solidFill>
                  <a:srgbClr val="F151F1"/>
                </a:solidFill>
              </a:rPr>
              <a:t> </a:t>
            </a:r>
            <a:r>
              <a:rPr lang="en-HK" sz="2800" b="1" dirty="0">
                <a:solidFill>
                  <a:srgbClr val="F151F1"/>
                </a:solidFill>
              </a:rPr>
              <a:t>(20 May pm)</a:t>
            </a:r>
            <a:r>
              <a:rPr lang="en-HK" sz="2800" dirty="0">
                <a:solidFill>
                  <a:srgbClr val="F151F1"/>
                </a:solidFill>
              </a:rPr>
              <a:t> </a:t>
            </a:r>
          </a:p>
          <a:p>
            <a:r>
              <a:rPr lang="en-HK" b="1" dirty="0">
                <a:solidFill>
                  <a:srgbClr val="7030A0"/>
                </a:solidFill>
              </a:rPr>
              <a:t>Satellite centre and main centre of PRC, MSSU, Cancer PRC, Hospice Centre </a:t>
            </a:r>
          </a:p>
          <a:p>
            <a:r>
              <a:rPr kumimoji="0" lang="en-US" altLang="zh-TW" sz="2800" b="1" i="0" u="none" strike="noStrike" kern="1200" cap="none" spc="0" normalizeH="0" baseline="0" noProof="0" dirty="0">
                <a:ln>
                  <a:noFill/>
                </a:ln>
                <a:solidFill>
                  <a:srgbClr val="F151F1"/>
                </a:solidFill>
                <a:effectLst/>
                <a:uLnTx/>
                <a:uFillTx/>
                <a:latin typeface="Century Gothic" panose="020B0502020202020204"/>
                <a:ea typeface="+mn-ea"/>
                <a:cs typeface="+mn-cs"/>
              </a:rPr>
              <a:t>2. </a:t>
            </a:r>
            <a:r>
              <a:rPr kumimoji="0" lang="zh-TW" altLang="en-US" sz="2800" b="1" i="0" u="none" strike="noStrike" kern="1200" cap="none" spc="0" normalizeH="0" baseline="0" noProof="0" dirty="0">
                <a:ln>
                  <a:noFill/>
                </a:ln>
                <a:solidFill>
                  <a:srgbClr val="F151F1"/>
                </a:solidFill>
                <a:effectLst/>
                <a:uLnTx/>
                <a:uFillTx/>
                <a:latin typeface="Century Gothic" panose="020B0502020202020204"/>
                <a:ea typeface="+mn-ea"/>
                <a:cs typeface="+mn-cs"/>
              </a:rPr>
              <a:t>精神健康體驗館 </a:t>
            </a:r>
            <a:r>
              <a:rPr kumimoji="0" lang="en-HK" sz="2800" b="1" i="0" u="none" strike="noStrike" kern="1200" cap="none" spc="0" normalizeH="0" baseline="0" noProof="0" dirty="0">
                <a:ln>
                  <a:noFill/>
                </a:ln>
                <a:solidFill>
                  <a:srgbClr val="F151F1"/>
                </a:solidFill>
                <a:effectLst/>
                <a:uLnTx/>
                <a:uFillTx/>
                <a:latin typeface="Century Gothic" panose="020B0502020202020204"/>
                <a:ea typeface="+mn-ea"/>
                <a:cs typeface="+mn-cs"/>
              </a:rPr>
              <a:t>Mind Space (4 June am)</a:t>
            </a:r>
            <a:r>
              <a:rPr kumimoji="0" lang="en-HK" sz="2800" b="0" i="0" u="none" strike="noStrike" kern="1200" cap="none" spc="0" normalizeH="0" baseline="0" noProof="0" dirty="0">
                <a:ln>
                  <a:noFill/>
                </a:ln>
                <a:solidFill>
                  <a:srgbClr val="F151F1"/>
                </a:solidFill>
                <a:effectLst/>
                <a:uLnTx/>
                <a:uFillTx/>
                <a:latin typeface="Century Gothic" panose="020B0502020202020204"/>
                <a:ea typeface="+mn-ea"/>
                <a:cs typeface="+mn-cs"/>
              </a:rPr>
              <a:t> </a:t>
            </a:r>
          </a:p>
          <a:p>
            <a:r>
              <a:rPr kumimoji="0" lang="en-HK" sz="1700" b="1" i="0" u="none" strike="noStrike" kern="1200" cap="none" spc="0" normalizeH="0" baseline="0" noProof="0" dirty="0">
                <a:ln>
                  <a:noFill/>
                </a:ln>
                <a:solidFill>
                  <a:srgbClr val="7030A0"/>
                </a:solidFill>
                <a:effectLst/>
                <a:uLnTx/>
                <a:uFillTx/>
                <a:latin typeface="Century Gothic" panose="020B0502020202020204"/>
                <a:ea typeface="+mn-ea"/>
                <a:cs typeface="+mn-cs"/>
              </a:rPr>
              <a:t>Quota: 20. </a:t>
            </a:r>
            <a:r>
              <a:rPr lang="en-HK" sz="1700" b="1" dirty="0">
                <a:solidFill>
                  <a:srgbClr val="7030A0"/>
                </a:solidFill>
                <a:latin typeface="Century Gothic" panose="020B0502020202020204"/>
              </a:rPr>
              <a:t>Please</a:t>
            </a:r>
            <a:r>
              <a:rPr kumimoji="0" lang="en-HK" sz="1700" b="1" i="0" u="none" strike="noStrike" kern="1200" cap="none" spc="0" normalizeH="0" baseline="0" noProof="0" dirty="0">
                <a:ln>
                  <a:noFill/>
                </a:ln>
                <a:solidFill>
                  <a:srgbClr val="7030A0"/>
                </a:solidFill>
                <a:effectLst/>
                <a:uLnTx/>
                <a:uFillTx/>
                <a:latin typeface="Century Gothic" panose="020B0502020202020204"/>
                <a:ea typeface="+mn-ea"/>
                <a:cs typeface="+mn-cs"/>
              </a:rPr>
              <a:t> fill in the pre-visit survey that will be sent to you later.</a:t>
            </a:r>
          </a:p>
          <a:p>
            <a:pPr marL="0" indent="0">
              <a:buNone/>
            </a:pPr>
            <a:r>
              <a:rPr lang="en-HK" b="1" dirty="0"/>
              <a:t>All the above can count in placement hours</a:t>
            </a:r>
          </a:p>
          <a:p>
            <a:pPr marL="0" indent="0">
              <a:buNone/>
            </a:pPr>
            <a:r>
              <a:rPr lang="en-HK" b="1" dirty="0"/>
              <a:t>Please inform me if you cannot attend after gaining approval from your FWS</a:t>
            </a:r>
          </a:p>
          <a:p>
            <a:pPr marL="0" indent="0">
              <a:buNone/>
            </a:pPr>
            <a:r>
              <a:rPr lang="en-HK" b="1" dirty="0"/>
              <a:t>Details please r</a:t>
            </a:r>
            <a:r>
              <a:rPr lang="en-US" b="1" dirty="0" err="1"/>
              <a:t>efer</a:t>
            </a:r>
            <a:r>
              <a:rPr lang="en-US" b="1" dirty="0"/>
              <a:t> to the email sent out earlier</a:t>
            </a:r>
            <a:endParaRPr lang="en-HK" b="1" dirty="0"/>
          </a:p>
          <a:p>
            <a:endParaRPr lang="en-HK" dirty="0"/>
          </a:p>
        </p:txBody>
      </p:sp>
    </p:spTree>
    <p:extLst>
      <p:ext uri="{BB962C8B-B14F-4D97-AF65-F5344CB8AC3E}">
        <p14:creationId xmlns:p14="http://schemas.microsoft.com/office/powerpoint/2010/main" val="459467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1178-37F7-204E-422B-972BD9636FEC}"/>
              </a:ext>
            </a:extLst>
          </p:cNvPr>
          <p:cNvSpPr>
            <a:spLocks noGrp="1"/>
          </p:cNvSpPr>
          <p:nvPr>
            <p:ph type="title"/>
          </p:nvPr>
        </p:nvSpPr>
        <p:spPr>
          <a:xfrm>
            <a:off x="2592925" y="624110"/>
            <a:ext cx="8911687" cy="1057206"/>
          </a:xfrm>
        </p:spPr>
        <p:txBody>
          <a:bodyPr/>
          <a:lstStyle/>
          <a:p>
            <a:r>
              <a:rPr lang="en-HK" b="1" dirty="0">
                <a:solidFill>
                  <a:srgbClr val="FF0000"/>
                </a:solidFill>
              </a:rPr>
              <a:t>Mid-phase Sharing (Compulsory)</a:t>
            </a:r>
          </a:p>
        </p:txBody>
      </p:sp>
      <p:sp>
        <p:nvSpPr>
          <p:cNvPr id="3" name="Content Placeholder 2">
            <a:extLst>
              <a:ext uri="{FF2B5EF4-FFF2-40B4-BE49-F238E27FC236}">
                <a16:creationId xmlns:a16="http://schemas.microsoft.com/office/drawing/2014/main" id="{B6A6F075-9132-4A4A-63FA-C47E4F2F2BEB}"/>
              </a:ext>
            </a:extLst>
          </p:cNvPr>
          <p:cNvSpPr>
            <a:spLocks noGrp="1"/>
          </p:cNvSpPr>
          <p:nvPr>
            <p:ph idx="1"/>
          </p:nvPr>
        </p:nvSpPr>
        <p:spPr>
          <a:xfrm>
            <a:off x="1455174" y="1759974"/>
            <a:ext cx="10049438" cy="4151248"/>
          </a:xfrm>
        </p:spPr>
        <p:txBody>
          <a:bodyPr/>
          <a:lstStyle/>
          <a:p>
            <a:pPr marL="0" indent="0" algn="ctr">
              <a:buNone/>
            </a:pPr>
            <a:r>
              <a:rPr lang="en-US" sz="3600" b="1" dirty="0">
                <a:solidFill>
                  <a:srgbClr val="FFC000"/>
                </a:solidFill>
              </a:rPr>
              <a:t>A time for re-charging through</a:t>
            </a:r>
          </a:p>
          <a:p>
            <a:pPr marL="0" indent="0" algn="ctr">
              <a:buNone/>
            </a:pPr>
            <a:r>
              <a:rPr lang="en-US" sz="3600" b="1" dirty="0">
                <a:solidFill>
                  <a:srgbClr val="FFC000"/>
                </a:solidFill>
              </a:rPr>
              <a:t>peer sharing and mutual support</a:t>
            </a:r>
          </a:p>
          <a:p>
            <a:pPr marL="0" indent="0" algn="ctr">
              <a:buNone/>
            </a:pPr>
            <a:r>
              <a:rPr lang="en-US" sz="3600" b="1" dirty="0">
                <a:solidFill>
                  <a:srgbClr val="92D050"/>
                </a:solidFill>
              </a:rPr>
              <a:t>3 July 2026</a:t>
            </a:r>
          </a:p>
          <a:p>
            <a:pPr marL="0" indent="0" algn="ctr">
              <a:buNone/>
            </a:pPr>
            <a:r>
              <a:rPr lang="en-US" sz="3600" b="1" dirty="0">
                <a:solidFill>
                  <a:srgbClr val="92D050"/>
                </a:solidFill>
              </a:rPr>
              <a:t>9:00-1:00 pm </a:t>
            </a:r>
          </a:p>
          <a:p>
            <a:pPr marL="0" indent="0" algn="ctr">
              <a:buNone/>
            </a:pPr>
            <a:r>
              <a:rPr lang="en-US" sz="3600" b="1" dirty="0">
                <a:solidFill>
                  <a:srgbClr val="92D050"/>
                </a:solidFill>
              </a:rPr>
              <a:t>CPD-532 @HKU</a:t>
            </a:r>
          </a:p>
          <a:p>
            <a:endParaRPr lang="en-HK" dirty="0"/>
          </a:p>
        </p:txBody>
      </p:sp>
    </p:spTree>
    <p:extLst>
      <p:ext uri="{BB962C8B-B14F-4D97-AF65-F5344CB8AC3E}">
        <p14:creationId xmlns:p14="http://schemas.microsoft.com/office/powerpoint/2010/main" val="3197924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1BDB-C7D0-D225-2B87-262556204ECE}"/>
              </a:ext>
            </a:extLst>
          </p:cNvPr>
          <p:cNvSpPr>
            <a:spLocks noGrp="1"/>
          </p:cNvSpPr>
          <p:nvPr>
            <p:ph type="title"/>
          </p:nvPr>
        </p:nvSpPr>
        <p:spPr>
          <a:xfrm>
            <a:off x="1658867" y="72828"/>
            <a:ext cx="9845745" cy="1060057"/>
          </a:xfrm>
        </p:spPr>
        <p:txBody>
          <a:bodyPr>
            <a:normAutofit fontScale="90000"/>
          </a:bodyPr>
          <a:lstStyle/>
          <a:p>
            <a:r>
              <a:rPr lang="en-US" altLang="zh-TW" dirty="0">
                <a:solidFill>
                  <a:srgbClr val="0070C0"/>
                </a:solidFill>
                <a:latin typeface="Bernard MT Condensed" panose="02050806060905020404" pitchFamily="18" charset="0"/>
              </a:rPr>
              <a:t>Helpful Resource </a:t>
            </a:r>
            <a:br>
              <a:rPr lang="en-US" altLang="zh-TW" dirty="0">
                <a:solidFill>
                  <a:srgbClr val="0070C0"/>
                </a:solidFill>
                <a:latin typeface="Bernard MT Condensed" panose="02050806060905020404" pitchFamily="18" charset="0"/>
              </a:rPr>
            </a:br>
            <a:r>
              <a:rPr lang="en-US" altLang="zh-TW" dirty="0">
                <a:solidFill>
                  <a:srgbClr val="0070C0"/>
                </a:solidFill>
                <a:latin typeface="Bernard MT Condensed" panose="02050806060905020404" pitchFamily="18" charset="0"/>
              </a:rPr>
              <a:t>( full list in placement website resource corner, MSS List)</a:t>
            </a:r>
            <a:endParaRPr lang="en-HK" dirty="0"/>
          </a:p>
        </p:txBody>
      </p:sp>
      <p:sp>
        <p:nvSpPr>
          <p:cNvPr id="3" name="Content Placeholder 2">
            <a:extLst>
              <a:ext uri="{FF2B5EF4-FFF2-40B4-BE49-F238E27FC236}">
                <a16:creationId xmlns:a16="http://schemas.microsoft.com/office/drawing/2014/main" id="{99289DAC-9E47-92C9-711F-298CA59EDA51}"/>
              </a:ext>
            </a:extLst>
          </p:cNvPr>
          <p:cNvSpPr>
            <a:spLocks noGrp="1"/>
          </p:cNvSpPr>
          <p:nvPr>
            <p:ph idx="1"/>
          </p:nvPr>
        </p:nvSpPr>
        <p:spPr>
          <a:xfrm>
            <a:off x="1108608" y="1310910"/>
            <a:ext cx="10396003" cy="5114166"/>
          </a:xfrm>
        </p:spPr>
        <p:txBody>
          <a:bodyPr>
            <a:normAutofit fontScale="85000" lnSpcReduction="10000"/>
          </a:bodyPr>
          <a:lstStyle/>
          <a:p>
            <a:r>
              <a:rPr lang="en-HK" altLang="zh-TW" dirty="0">
                <a:hlinkClick r:id="rId2">
                  <a:extLst>
                    <a:ext uri="{A12FA001-AC4F-418D-AE19-62706E023703}">
                      <ahyp:hlinkClr xmlns:ahyp="http://schemas.microsoft.com/office/drawing/2018/hyperlinkcolor" val="tx"/>
                    </a:ext>
                  </a:extLst>
                </a:hlinkClick>
              </a:rPr>
              <a:t>Smart Patient</a:t>
            </a:r>
          </a:p>
          <a:p>
            <a:r>
              <a:rPr lang="en-HK" altLang="zh-TW" dirty="0">
                <a:solidFill>
                  <a:srgbClr val="FF0000"/>
                </a:solidFill>
                <a:hlinkClick r:id="rId3"/>
              </a:rPr>
              <a:t>https://www.smartpatient.ha.org.hk/en</a:t>
            </a:r>
            <a:endParaRPr lang="en-HK" altLang="zh-TW" dirty="0">
              <a:solidFill>
                <a:srgbClr val="FF0000"/>
              </a:solidFill>
            </a:endParaRPr>
          </a:p>
          <a:p>
            <a:r>
              <a:rPr lang="en-HK" altLang="zh-TW" dirty="0"/>
              <a:t>HA Drug Formulary Management</a:t>
            </a:r>
          </a:p>
          <a:p>
            <a:r>
              <a:rPr lang="en-HK" altLang="zh-TW" dirty="0">
                <a:solidFill>
                  <a:srgbClr val="FF0000"/>
                </a:solidFill>
                <a:hlinkClick r:id="rId4"/>
              </a:rPr>
              <a:t>https://www.ha.org.hk/hadf/en/index.html#gsc.tab=0</a:t>
            </a:r>
            <a:endParaRPr lang="en-HK" altLang="zh-TW" dirty="0">
              <a:solidFill>
                <a:srgbClr val="FF0000"/>
              </a:solidFill>
            </a:endParaRPr>
          </a:p>
          <a:p>
            <a:r>
              <a:rPr lang="en-HK" altLang="zh-TW" dirty="0"/>
              <a:t>Smart Elders</a:t>
            </a:r>
          </a:p>
          <a:p>
            <a:r>
              <a:rPr lang="en-HK" altLang="zh-TW" dirty="0">
                <a:solidFill>
                  <a:srgbClr val="FF0000"/>
                </a:solidFill>
                <a:hlinkClick r:id="rId5">
                  <a:extLst>
                    <a:ext uri="{A12FA001-AC4F-418D-AE19-62706E023703}">
                      <ahyp:hlinkClr xmlns:ahyp="http://schemas.microsoft.com/office/drawing/2018/hyperlinkcolor" val="tx"/>
                    </a:ext>
                  </a:extLst>
                </a:hlinkClick>
              </a:rPr>
              <a:t>https://www.smartpatient.ha.org.hk/en/smart-patient-web/theme-based-module/smart-elder/home</a:t>
            </a:r>
          </a:p>
          <a:p>
            <a:r>
              <a:rPr lang="en-HK" altLang="zh-TW" dirty="0"/>
              <a:t>Community Services for Elderly</a:t>
            </a:r>
          </a:p>
          <a:p>
            <a:r>
              <a:rPr lang="en-HK" altLang="zh-TW" dirty="0">
                <a:solidFill>
                  <a:srgbClr val="FF0000"/>
                </a:solidFill>
                <a:hlinkClick r:id="rId6">
                  <a:extLst>
                    <a:ext uri="{A12FA001-AC4F-418D-AE19-62706E023703}">
                      <ahyp:hlinkClr xmlns:ahyp="http://schemas.microsoft.com/office/drawing/2018/hyperlinkcolor" val="tx"/>
                    </a:ext>
                  </a:extLst>
                </a:hlinkClick>
              </a:rPr>
              <a:t>https://www.swd.gov.hk/en/pubsvc/elderly/cat_commcare/index.html</a:t>
            </a:r>
            <a:endParaRPr lang="en-HK" altLang="zh-TW" dirty="0">
              <a:solidFill>
                <a:srgbClr val="FF0000"/>
              </a:solidFill>
            </a:endParaRPr>
          </a:p>
          <a:p>
            <a:r>
              <a:rPr lang="en-HK" altLang="zh-TW" dirty="0"/>
              <a:t>Residential Services for Elderly</a:t>
            </a:r>
          </a:p>
          <a:p>
            <a:r>
              <a:rPr lang="en-HK" altLang="zh-TW" dirty="0">
                <a:solidFill>
                  <a:srgbClr val="FF0000"/>
                </a:solidFill>
                <a:hlinkClick r:id="rId7">
                  <a:extLst>
                    <a:ext uri="{A12FA001-AC4F-418D-AE19-62706E023703}">
                      <ahyp:hlinkClr xmlns:ahyp="http://schemas.microsoft.com/office/drawing/2018/hyperlinkcolor" val="tx"/>
                    </a:ext>
                  </a:extLst>
                </a:hlinkClick>
              </a:rPr>
              <a:t>https://www.elderlyinfo.swd.gov.hk/en/rches_natures.html</a:t>
            </a:r>
            <a:endParaRPr lang="en-HK" altLang="zh-TW" dirty="0">
              <a:solidFill>
                <a:srgbClr val="FF0000"/>
              </a:solidFill>
            </a:endParaRPr>
          </a:p>
          <a:p>
            <a:r>
              <a:rPr lang="en-HK" altLang="zh-TW" dirty="0"/>
              <a:t>Community Care Service Voucher Scheme </a:t>
            </a:r>
            <a:r>
              <a:rPr lang="en-HK" altLang="zh-TW" dirty="0">
                <a:solidFill>
                  <a:srgbClr val="FF0000"/>
                </a:solidFill>
                <a:hlinkClick r:id="rId8">
                  <a:extLst>
                    <a:ext uri="{A12FA001-AC4F-418D-AE19-62706E023703}">
                      <ahyp:hlinkClr xmlns:ahyp="http://schemas.microsoft.com/office/drawing/2018/hyperlinkcolor" val="tx"/>
                    </a:ext>
                  </a:extLst>
                </a:hlinkClick>
              </a:rPr>
              <a:t>https://www.swd.gov.hk/en/pubsvc/elderly/cat_commcare/psccsv/#:~:text=Details%20of%20the%20Scheme&amp;text=Elderly%20persons%20may%20choose%20any,are%20%2410%2C455%20and%20%244%2C372%20respectively</a:t>
            </a:r>
            <a:endParaRPr lang="en-HK" altLang="zh-TW" dirty="0">
              <a:solidFill>
                <a:srgbClr val="FF0000"/>
              </a:solidFill>
            </a:endParaRPr>
          </a:p>
          <a:p>
            <a:r>
              <a:rPr lang="en-US" altLang="zh-TW" dirty="0"/>
              <a:t>JCECC online free courses for end-of-life care</a:t>
            </a:r>
          </a:p>
          <a:p>
            <a:r>
              <a:rPr lang="en-US" altLang="zh-TW" dirty="0">
                <a:solidFill>
                  <a:srgbClr val="FF0000"/>
                </a:solidFill>
                <a:hlinkClick r:id="rId9">
                  <a:extLst>
                    <a:ext uri="{A12FA001-AC4F-418D-AE19-62706E023703}">
                      <ahyp:hlinkClr xmlns:ahyp="http://schemas.microsoft.com/office/drawing/2018/hyperlinkcolor" val="tx"/>
                    </a:ext>
                  </a:extLst>
                </a:hlinkClick>
              </a:rPr>
              <a:t>https://foss.hku.hk/jcecc/online/Basic_Module/course_intro</a:t>
            </a:r>
            <a:endParaRPr lang="en-US" altLang="zh-TW" dirty="0">
              <a:solidFill>
                <a:srgbClr val="FF0000"/>
              </a:solidFill>
            </a:endParaRPr>
          </a:p>
          <a:p>
            <a:endParaRPr lang="en-HK" dirty="0"/>
          </a:p>
        </p:txBody>
      </p:sp>
    </p:spTree>
    <p:extLst>
      <p:ext uri="{BB962C8B-B14F-4D97-AF65-F5344CB8AC3E}">
        <p14:creationId xmlns:p14="http://schemas.microsoft.com/office/powerpoint/2010/main" val="3013651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C:\Users\ctsoiwan\Dropbox\Placement MSS Orientation\images.jpg">
            <a:extLst>
              <a:ext uri="{FF2B5EF4-FFF2-40B4-BE49-F238E27FC236}">
                <a16:creationId xmlns:a16="http://schemas.microsoft.com/office/drawing/2014/main" id="{961D57CF-53E8-4D35-10C2-A7CC5FCAB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標題 1">
            <a:extLst>
              <a:ext uri="{FF2B5EF4-FFF2-40B4-BE49-F238E27FC236}">
                <a16:creationId xmlns:a16="http://schemas.microsoft.com/office/drawing/2014/main" id="{4FE897F1-609B-E191-4EC0-6378FDCF2CBE}"/>
              </a:ext>
            </a:extLst>
          </p:cNvPr>
          <p:cNvSpPr>
            <a:spLocks noGrp="1" noChangeArrowheads="1"/>
          </p:cNvSpPr>
          <p:nvPr>
            <p:ph type="ctrTitle"/>
          </p:nvPr>
        </p:nvSpPr>
        <p:spPr>
          <a:xfrm>
            <a:off x="2209800" y="2"/>
            <a:ext cx="7918648" cy="1124743"/>
          </a:xfrm>
        </p:spPr>
        <p:txBody>
          <a:bodyPr/>
          <a:lstStyle/>
          <a:p>
            <a:endParaRPr lang="zh-TW" altLang="en-US" sz="2800" dirty="0">
              <a:solidFill>
                <a:srgbClr val="0070C0"/>
              </a:solidFill>
              <a:latin typeface="Bernard MT Condensed" panose="02050806060905020404" pitchFamily="18" charset="0"/>
            </a:endParaRPr>
          </a:p>
        </p:txBody>
      </p:sp>
      <p:sp>
        <p:nvSpPr>
          <p:cNvPr id="37892" name="副標題 2">
            <a:extLst>
              <a:ext uri="{FF2B5EF4-FFF2-40B4-BE49-F238E27FC236}">
                <a16:creationId xmlns:a16="http://schemas.microsoft.com/office/drawing/2014/main" id="{0C8FE8F3-438F-B26C-F201-CB90EDE84D60}"/>
              </a:ext>
            </a:extLst>
          </p:cNvPr>
          <p:cNvSpPr>
            <a:spLocks noGrp="1" noChangeArrowheads="1"/>
          </p:cNvSpPr>
          <p:nvPr>
            <p:ph type="subTitle" idx="1"/>
          </p:nvPr>
        </p:nvSpPr>
        <p:spPr>
          <a:xfrm>
            <a:off x="1100517" y="908720"/>
            <a:ext cx="9676003" cy="4359195"/>
          </a:xfrm>
        </p:spPr>
        <p:txBody>
          <a:bodyPr/>
          <a:lstStyle/>
          <a:p>
            <a:pPr algn="l"/>
            <a:endParaRPr lang="en-HK" altLang="zh-TW" sz="2000" dirty="0">
              <a:solidFill>
                <a:srgbClr val="FF0000"/>
              </a:solidFill>
            </a:endParaRPr>
          </a:p>
          <a:p>
            <a:r>
              <a:rPr lang="en-HK" altLang="zh-TW" sz="8800" b="1" i="1" dirty="0">
                <a:solidFill>
                  <a:schemeClr val="accent2">
                    <a:lumMod val="40000"/>
                    <a:lumOff val="60000"/>
                  </a:schemeClr>
                </a:solidFill>
                <a:latin typeface="Comic Sans MS" panose="030F0702030302020204" pitchFamily="66" charset="0"/>
              </a:rPr>
              <a:t>		</a:t>
            </a:r>
            <a:r>
              <a:rPr lang="en-HK" altLang="zh-TW" sz="8800" b="1" i="1" dirty="0">
                <a:ln w="22225">
                  <a:solidFill>
                    <a:srgbClr val="7030A0"/>
                  </a:solidFill>
                  <a:prstDash val="solid"/>
                </a:ln>
                <a:solidFill>
                  <a:schemeClr val="accent2">
                    <a:lumMod val="40000"/>
                    <a:lumOff val="60000"/>
                  </a:schemeClr>
                </a:solidFill>
                <a:effectLst>
                  <a:glow rad="63500">
                    <a:schemeClr val="accent2">
                      <a:satMod val="175000"/>
                      <a:alpha val="40000"/>
                    </a:schemeClr>
                  </a:glow>
                </a:effectLst>
                <a:latin typeface="Comic Sans MS" panose="030F0702030302020204" pitchFamily="66" charset="0"/>
              </a:rPr>
              <a:t>Good Luck 						&amp;					Carry On !!</a:t>
            </a:r>
          </a:p>
        </p:txBody>
      </p:sp>
    </p:spTree>
    <p:extLst>
      <p:ext uri="{BB962C8B-B14F-4D97-AF65-F5344CB8AC3E}">
        <p14:creationId xmlns:p14="http://schemas.microsoft.com/office/powerpoint/2010/main" val="2161693871"/>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16F3-04F5-5657-1334-078C7B06AF0C}"/>
              </a:ext>
            </a:extLst>
          </p:cNvPr>
          <p:cNvSpPr>
            <a:spLocks noGrp="1"/>
          </p:cNvSpPr>
          <p:nvPr>
            <p:ph type="title"/>
          </p:nvPr>
        </p:nvSpPr>
        <p:spPr/>
        <p:txBody>
          <a:bodyPr>
            <a:normAutofit fontScale="90000"/>
          </a:bodyPr>
          <a:lstStyle/>
          <a:p>
            <a:r>
              <a:rPr lang="en-US" b="1" dirty="0">
                <a:solidFill>
                  <a:srgbClr val="002060"/>
                </a:solidFill>
              </a:rPr>
              <a:t>HA Clustering</a:t>
            </a:r>
            <a:br>
              <a:rPr lang="en-US" b="1" dirty="0">
                <a:solidFill>
                  <a:srgbClr val="002060"/>
                </a:solidFill>
              </a:rPr>
            </a:br>
            <a:br>
              <a:rPr lang="en-US" b="1" dirty="0">
                <a:solidFill>
                  <a:srgbClr val="002060"/>
                </a:solidFill>
              </a:rPr>
            </a:br>
            <a:br>
              <a:rPr lang="en-US" b="1" dirty="0">
                <a:solidFill>
                  <a:srgbClr val="002060"/>
                </a:solidFill>
              </a:rPr>
            </a:br>
            <a:endParaRPr lang="en-HK" b="1" dirty="0">
              <a:solidFill>
                <a:srgbClr val="002060"/>
              </a:solidFill>
            </a:endParaRPr>
          </a:p>
        </p:txBody>
      </p:sp>
      <p:pic>
        <p:nvPicPr>
          <p:cNvPr id="4" name="Content Placeholder 3">
            <a:extLst>
              <a:ext uri="{FF2B5EF4-FFF2-40B4-BE49-F238E27FC236}">
                <a16:creationId xmlns:a16="http://schemas.microsoft.com/office/drawing/2014/main" id="{A4DE98E9-0B1A-8E2C-0534-A60DE1DB02AB}"/>
              </a:ext>
            </a:extLst>
          </p:cNvPr>
          <p:cNvPicPr>
            <a:picLocks noGrp="1" noChangeAspect="1"/>
          </p:cNvPicPr>
          <p:nvPr>
            <p:ph idx="1"/>
          </p:nvPr>
        </p:nvPicPr>
        <p:blipFill>
          <a:blip r:embed="rId3"/>
          <a:stretch>
            <a:fillRect/>
          </a:stretch>
        </p:blipFill>
        <p:spPr>
          <a:xfrm>
            <a:off x="687388" y="1329292"/>
            <a:ext cx="4799012" cy="2192859"/>
          </a:xfrm>
          <a:prstGeom prst="rect">
            <a:avLst/>
          </a:prstGeom>
        </p:spPr>
      </p:pic>
      <p:sp>
        <p:nvSpPr>
          <p:cNvPr id="6" name="TextBox 5">
            <a:extLst>
              <a:ext uri="{FF2B5EF4-FFF2-40B4-BE49-F238E27FC236}">
                <a16:creationId xmlns:a16="http://schemas.microsoft.com/office/drawing/2014/main" id="{1A4D1AC4-7897-4053-B5D0-92B560DA8E48}"/>
              </a:ext>
            </a:extLst>
          </p:cNvPr>
          <p:cNvSpPr txBox="1"/>
          <p:nvPr/>
        </p:nvSpPr>
        <p:spPr>
          <a:xfrm>
            <a:off x="987229" y="5558828"/>
            <a:ext cx="9378990" cy="923330"/>
          </a:xfrm>
          <a:prstGeom prst="rect">
            <a:avLst/>
          </a:prstGeom>
          <a:noFill/>
        </p:spPr>
        <p:txBody>
          <a:bodyPr wrap="square">
            <a:spAutoFit/>
          </a:bodyPr>
          <a:lstStyle/>
          <a:p>
            <a:r>
              <a:rPr lang="en-US">
                <a:hlinkClick r:id="rId4"/>
              </a:rPr>
              <a:t>Hospital Authority : Clusters, Hospitals &amp; Institutions</a:t>
            </a:r>
            <a:endParaRPr lang="en-US"/>
          </a:p>
          <a:p>
            <a:r>
              <a:rPr lang="en-HK">
                <a:hlinkClick r:id="rId4"/>
              </a:rPr>
              <a:t>https://www.ha.org.hk/visitor/ha_visitor_text_index.asp?Content_ID=10122&amp;Lang=ENG&amp;Dimension=100&amp;Parent_ID=10121&amp;Ver=TEXT</a:t>
            </a:r>
            <a:endParaRPr lang="en-HK" dirty="0"/>
          </a:p>
        </p:txBody>
      </p:sp>
      <p:sp>
        <p:nvSpPr>
          <p:cNvPr id="7" name="Arrow: Curved Down 6">
            <a:extLst>
              <a:ext uri="{FF2B5EF4-FFF2-40B4-BE49-F238E27FC236}">
                <a16:creationId xmlns:a16="http://schemas.microsoft.com/office/drawing/2014/main" id="{244F2F6D-6BC4-3B15-675C-6B7B51E37BCF}"/>
              </a:ext>
            </a:extLst>
          </p:cNvPr>
          <p:cNvSpPr/>
          <p:nvPr/>
        </p:nvSpPr>
        <p:spPr>
          <a:xfrm>
            <a:off x="5747411" y="1870569"/>
            <a:ext cx="1216152" cy="73152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graphicFrame>
        <p:nvGraphicFramePr>
          <p:cNvPr id="10" name="Diagram 9">
            <a:extLst>
              <a:ext uri="{FF2B5EF4-FFF2-40B4-BE49-F238E27FC236}">
                <a16:creationId xmlns:a16="http://schemas.microsoft.com/office/drawing/2014/main" id="{AFF171AB-C113-5F18-63A6-40A29A1A85D7}"/>
              </a:ext>
            </a:extLst>
          </p:cNvPr>
          <p:cNvGraphicFramePr/>
          <p:nvPr>
            <p:extLst>
              <p:ext uri="{D42A27DB-BD31-4B8C-83A1-F6EECF244321}">
                <p14:modId xmlns:p14="http://schemas.microsoft.com/office/powerpoint/2010/main" val="2760056834"/>
              </p:ext>
            </p:extLst>
          </p:nvPr>
        </p:nvGraphicFramePr>
        <p:xfrm>
          <a:off x="5567320" y="2824120"/>
          <a:ext cx="5858634" cy="2605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871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F857-EE17-7058-9958-AA38D3C374FB}"/>
              </a:ext>
            </a:extLst>
          </p:cNvPr>
          <p:cNvSpPr>
            <a:spLocks noGrp="1"/>
          </p:cNvSpPr>
          <p:nvPr>
            <p:ph type="title"/>
          </p:nvPr>
        </p:nvSpPr>
        <p:spPr/>
        <p:txBody>
          <a:bodyPr>
            <a:noAutofit/>
          </a:bodyPr>
          <a:lstStyle/>
          <a:p>
            <a:r>
              <a:rPr lang="en-US" sz="2800" b="1" dirty="0"/>
              <a:t>Hong Kong Island Cluster </a:t>
            </a:r>
            <a:br>
              <a:rPr lang="en-US" sz="2800" b="1" dirty="0"/>
            </a:br>
            <a:r>
              <a:rPr lang="en-US" sz="2800" b="1" dirty="0"/>
              <a:t>(effective from 1 April 2026)</a:t>
            </a:r>
            <a:br>
              <a:rPr lang="en-US" sz="2800" b="1" dirty="0"/>
            </a:br>
            <a:endParaRPr lang="en-HK" sz="2800" b="1" dirty="0"/>
          </a:p>
        </p:txBody>
      </p:sp>
      <p:sp>
        <p:nvSpPr>
          <p:cNvPr id="3" name="Content Placeholder 2">
            <a:extLst>
              <a:ext uri="{FF2B5EF4-FFF2-40B4-BE49-F238E27FC236}">
                <a16:creationId xmlns:a16="http://schemas.microsoft.com/office/drawing/2014/main" id="{3A210AF7-DBB7-98F3-CC86-1787F9C7C865}"/>
              </a:ext>
            </a:extLst>
          </p:cNvPr>
          <p:cNvSpPr>
            <a:spLocks noGrp="1"/>
          </p:cNvSpPr>
          <p:nvPr>
            <p:ph idx="1"/>
          </p:nvPr>
        </p:nvSpPr>
        <p:spPr>
          <a:xfrm>
            <a:off x="1691235" y="2133600"/>
            <a:ext cx="9813377" cy="3777622"/>
          </a:xfrm>
        </p:spPr>
        <p:txBody>
          <a:bodyPr/>
          <a:lstStyle/>
          <a:p>
            <a:endParaRPr lang="en-US" dirty="0"/>
          </a:p>
          <a:p>
            <a:r>
              <a:rPr lang="en-US" sz="2000" dirty="0"/>
              <a:t>4 acute hospitals: QMH, PYNEH, Ruttonjee Hospital, and St John Hospital - along with 10 rehabilitation, convalescent and extended care hospitals and 18 Family Medicine Clinics, primarily serving around 1.2 million residents on Hong Kong Island. </a:t>
            </a:r>
          </a:p>
          <a:p>
            <a:r>
              <a:rPr lang="en-US" sz="2000" dirty="0"/>
              <a:t>"</a:t>
            </a:r>
            <a:r>
              <a:rPr lang="en-US" sz="2000" dirty="0" err="1"/>
              <a:t>localising</a:t>
            </a:r>
            <a:r>
              <a:rPr lang="en-US" sz="2000" dirty="0"/>
              <a:t> where possible, </a:t>
            </a:r>
            <a:r>
              <a:rPr lang="en-US" sz="2000" dirty="0" err="1"/>
              <a:t>centralising</a:t>
            </a:r>
            <a:r>
              <a:rPr lang="en-US" sz="2000" dirty="0"/>
              <a:t> where necessary" </a:t>
            </a:r>
          </a:p>
          <a:p>
            <a:endParaRPr lang="en-US" dirty="0"/>
          </a:p>
          <a:p>
            <a:endParaRPr lang="en-US" dirty="0"/>
          </a:p>
          <a:p>
            <a:endParaRPr lang="en-US" dirty="0"/>
          </a:p>
          <a:p>
            <a:pPr marL="0" indent="0">
              <a:buNone/>
            </a:pPr>
            <a:r>
              <a:rPr lang="en-HK" dirty="0">
                <a:hlinkClick r:id="rId2"/>
              </a:rPr>
              <a:t>https://www.ha.org.hk/HAConnect/en/WhatIsNew/Details/1706?fontsize=medium</a:t>
            </a:r>
          </a:p>
          <a:p>
            <a:endParaRPr lang="en-HK" dirty="0"/>
          </a:p>
        </p:txBody>
      </p:sp>
    </p:spTree>
    <p:extLst>
      <p:ext uri="{BB962C8B-B14F-4D97-AF65-F5344CB8AC3E}">
        <p14:creationId xmlns:p14="http://schemas.microsoft.com/office/powerpoint/2010/main" val="79392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C68E-D0CD-4B9B-A615-82C2FF5EDA93}"/>
              </a:ext>
            </a:extLst>
          </p:cNvPr>
          <p:cNvSpPr>
            <a:spLocks noGrp="1"/>
          </p:cNvSpPr>
          <p:nvPr>
            <p:ph type="title"/>
          </p:nvPr>
        </p:nvSpPr>
        <p:spPr/>
        <p:txBody>
          <a:bodyPr/>
          <a:lstStyle/>
          <a:p>
            <a:r>
              <a:rPr lang="en-US" b="1" dirty="0">
                <a:solidFill>
                  <a:srgbClr val="FF0000"/>
                </a:solidFill>
              </a:rPr>
              <a:t>SWD, HA, Why matters? </a:t>
            </a:r>
            <a:endParaRPr lang="en-HK" dirty="0"/>
          </a:p>
        </p:txBody>
      </p:sp>
      <p:sp>
        <p:nvSpPr>
          <p:cNvPr id="3" name="Content Placeholder 2">
            <a:extLst>
              <a:ext uri="{FF2B5EF4-FFF2-40B4-BE49-F238E27FC236}">
                <a16:creationId xmlns:a16="http://schemas.microsoft.com/office/drawing/2014/main" id="{056B8AEA-EA3C-454B-E429-2B8CB086061A}"/>
              </a:ext>
            </a:extLst>
          </p:cNvPr>
          <p:cNvSpPr>
            <a:spLocks noGrp="1"/>
          </p:cNvSpPr>
          <p:nvPr>
            <p:ph idx="1"/>
          </p:nvPr>
        </p:nvSpPr>
        <p:spPr>
          <a:xfrm>
            <a:off x="1602223" y="1812616"/>
            <a:ext cx="9902389" cy="4098606"/>
          </a:xfrm>
        </p:spPr>
        <p:txBody>
          <a:bodyPr/>
          <a:lstStyle/>
          <a:p>
            <a:pPr marL="0" indent="0">
              <a:buNone/>
            </a:pPr>
            <a:r>
              <a:rPr lang="en-US" dirty="0"/>
              <a:t>Discussion: 5 mins</a:t>
            </a:r>
          </a:p>
          <a:p>
            <a:pPr marL="0" indent="0">
              <a:buNone/>
            </a:pPr>
            <a:r>
              <a:rPr lang="en-US" dirty="0"/>
              <a:t>Social workers’ employment</a:t>
            </a:r>
          </a:p>
          <a:p>
            <a:pPr marL="0" indent="0">
              <a:buNone/>
            </a:pPr>
            <a:r>
              <a:rPr lang="en-US" dirty="0"/>
              <a:t>Target group</a:t>
            </a:r>
          </a:p>
          <a:p>
            <a:pPr marL="0" indent="0">
              <a:buNone/>
            </a:pPr>
            <a:r>
              <a:rPr lang="en-US" dirty="0"/>
              <a:t>Services provision</a:t>
            </a:r>
          </a:p>
          <a:p>
            <a:pPr marL="0" indent="0">
              <a:buNone/>
            </a:pPr>
            <a:r>
              <a:rPr lang="en-US" dirty="0"/>
              <a:t>Relationship with the inter-disciplinary team</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076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F1C2-250D-22F5-1734-DA8005610717}"/>
              </a:ext>
            </a:extLst>
          </p:cNvPr>
          <p:cNvSpPr>
            <a:spLocks noGrp="1"/>
          </p:cNvSpPr>
          <p:nvPr>
            <p:ph type="title"/>
          </p:nvPr>
        </p:nvSpPr>
        <p:spPr/>
        <p:txBody>
          <a:bodyPr/>
          <a:lstStyle/>
          <a:p>
            <a:r>
              <a:rPr lang="en-US" b="1" dirty="0">
                <a:solidFill>
                  <a:srgbClr val="FF0000"/>
                </a:solidFill>
              </a:rPr>
              <a:t>SWD, HA, Why matters?</a:t>
            </a:r>
            <a:endParaRPr lang="en-HK" b="1" dirty="0">
              <a:solidFill>
                <a:srgbClr val="FF0000"/>
              </a:solidFill>
            </a:endParaRPr>
          </a:p>
        </p:txBody>
      </p:sp>
      <p:sp>
        <p:nvSpPr>
          <p:cNvPr id="3" name="Content Placeholder 2">
            <a:extLst>
              <a:ext uri="{FF2B5EF4-FFF2-40B4-BE49-F238E27FC236}">
                <a16:creationId xmlns:a16="http://schemas.microsoft.com/office/drawing/2014/main" id="{8681F999-A48A-7269-DC85-6EB4AC396B1E}"/>
              </a:ext>
            </a:extLst>
          </p:cNvPr>
          <p:cNvSpPr>
            <a:spLocks noGrp="1"/>
          </p:cNvSpPr>
          <p:nvPr>
            <p:ph idx="1"/>
          </p:nvPr>
        </p:nvSpPr>
        <p:spPr>
          <a:xfrm>
            <a:off x="1723604" y="1715512"/>
            <a:ext cx="9781008" cy="4195710"/>
          </a:xfrm>
        </p:spPr>
        <p:txBody>
          <a:bodyPr/>
          <a:lstStyle/>
          <a:p>
            <a:r>
              <a:rPr lang="en-US" dirty="0"/>
              <a:t>All PRC, CPRC, HRC and specialized project like AMC are under HA</a:t>
            </a:r>
          </a:p>
          <a:p>
            <a:r>
              <a:rPr lang="en-US" dirty="0"/>
              <a:t>All MSSU (</a:t>
            </a:r>
            <a:r>
              <a:rPr lang="en-US" dirty="0" err="1"/>
              <a:t>Psy.D</a:t>
            </a:r>
            <a:r>
              <a:rPr lang="en-US" dirty="0"/>
              <a:t>) are under SWD</a:t>
            </a:r>
          </a:p>
          <a:p>
            <a:r>
              <a:rPr lang="en-US" dirty="0"/>
              <a:t>Post rotation of SWD</a:t>
            </a:r>
          </a:p>
          <a:p>
            <a:r>
              <a:rPr lang="en-US" dirty="0"/>
              <a:t>Ward rounds/ case conferences</a:t>
            </a:r>
          </a:p>
          <a:p>
            <a:r>
              <a:rPr lang="en-US" dirty="0"/>
              <a:t>Primarily focus on casework of MSSU under SWD </a:t>
            </a:r>
          </a:p>
          <a:p>
            <a:r>
              <a:rPr lang="en-US" dirty="0"/>
              <a:t>Statutory functions of SWD workers</a:t>
            </a:r>
          </a:p>
          <a:p>
            <a:r>
              <a:rPr lang="en-US" dirty="0"/>
              <a:t>Medical assistance and waiving   </a:t>
            </a:r>
          </a:p>
          <a:p>
            <a:pPr marL="0" indent="0">
              <a:buNone/>
            </a:pPr>
            <a:endParaRPr lang="en-US" dirty="0"/>
          </a:p>
          <a:p>
            <a:endParaRPr lang="en-US" dirty="0"/>
          </a:p>
          <a:p>
            <a:endParaRPr lang="en-HK" dirty="0"/>
          </a:p>
          <a:p>
            <a:endParaRPr lang="en-HK" dirty="0"/>
          </a:p>
          <a:p>
            <a:endParaRPr lang="en-HK" dirty="0"/>
          </a:p>
        </p:txBody>
      </p:sp>
    </p:spTree>
    <p:extLst>
      <p:ext uri="{BB962C8B-B14F-4D97-AF65-F5344CB8AC3E}">
        <p14:creationId xmlns:p14="http://schemas.microsoft.com/office/powerpoint/2010/main" val="299955575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887</TotalTime>
  <Words>3777</Words>
  <Application>Microsoft Office PowerPoint</Application>
  <PresentationFormat>Widescreen</PresentationFormat>
  <Paragraphs>342</Paragraphs>
  <Slides>56</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56</vt:i4>
      </vt:variant>
    </vt:vector>
  </HeadingPairs>
  <TitlesOfParts>
    <vt:vector size="68" baseType="lpstr">
      <vt:lpstr>MS PGothic</vt:lpstr>
      <vt:lpstr>Aptos</vt:lpstr>
      <vt:lpstr>Arial</vt:lpstr>
      <vt:lpstr>Bernard MT Condensed</vt:lpstr>
      <vt:lpstr>Calibri</vt:lpstr>
      <vt:lpstr>Century Gothic</vt:lpstr>
      <vt:lpstr>Comic Sans MS</vt:lpstr>
      <vt:lpstr>Corbel</vt:lpstr>
      <vt:lpstr>Wingdings 3</vt:lpstr>
      <vt:lpstr>Wisp</vt:lpstr>
      <vt:lpstr>Basis</vt:lpstr>
      <vt:lpstr>預設簡報設計</vt:lpstr>
      <vt:lpstr>Social Work in Medical Setting</vt:lpstr>
      <vt:lpstr>Rundown</vt:lpstr>
      <vt:lpstr>Summer Block 2026</vt:lpstr>
      <vt:lpstr>Summer Block 2026</vt:lpstr>
      <vt:lpstr>Where are you posted? </vt:lpstr>
      <vt:lpstr>HA Clustering   </vt:lpstr>
      <vt:lpstr>Hong Kong Island Cluster  (effective from 1 April 2026) </vt:lpstr>
      <vt:lpstr>SWD, HA, Why matters? </vt:lpstr>
      <vt:lpstr>SWD, HA, Why matters?</vt:lpstr>
      <vt:lpstr>Infection prevention measures: Protect yourself and others</vt:lpstr>
      <vt:lpstr>Infection prevention measures: Protect yourself and others</vt:lpstr>
      <vt:lpstr>HA Strategic Plan 2022-2027</vt:lpstr>
      <vt:lpstr> </vt:lpstr>
      <vt:lpstr>HAGO </vt:lpstr>
      <vt:lpstr>Public health care fees and charges reform</vt:lpstr>
      <vt:lpstr>PowerPoint Presentation</vt:lpstr>
      <vt:lpstr>New Acute Hospital</vt:lpstr>
      <vt:lpstr>PowerPoint Presentation</vt:lpstr>
      <vt:lpstr>Expectations of others towards social workers in the medical setting</vt:lpstr>
      <vt:lpstr>Role and Functions of MSWs</vt:lpstr>
      <vt:lpstr>In-patient vs out-patient services support</vt:lpstr>
      <vt:lpstr>Scope of Services of PRC</vt:lpstr>
      <vt:lpstr>Scope of Services of PRC</vt:lpstr>
      <vt:lpstr>Scope of Services of PRC</vt:lpstr>
      <vt:lpstr>Cancer Patient Resources Centre</vt:lpstr>
      <vt:lpstr>Palliative care services</vt:lpstr>
      <vt:lpstr>Primary Care</vt:lpstr>
      <vt:lpstr>Scope of Services of DHC</vt:lpstr>
      <vt:lpstr>Exercise</vt:lpstr>
      <vt:lpstr>C.R.1</vt:lpstr>
      <vt:lpstr>PowerPoint Presentation</vt:lpstr>
      <vt:lpstr>PowerPoint Presentation</vt:lpstr>
      <vt:lpstr>How to prepare yourself for this placement? </vt:lpstr>
      <vt:lpstr>Attitude </vt:lpstr>
      <vt:lpstr>Relationship </vt:lpstr>
      <vt:lpstr>Communication</vt:lpstr>
      <vt:lpstr>Handling cases</vt:lpstr>
      <vt:lpstr>Preparation for group and program </vt:lpstr>
      <vt:lpstr>PowerPoint Presentation</vt:lpstr>
      <vt:lpstr>Some examples of groups </vt:lpstr>
      <vt:lpstr>Administrative </vt:lpstr>
      <vt:lpstr>Final reminder</vt:lpstr>
      <vt:lpstr>Final reminder: ethical principle (Privacy and Confidentiality)</vt:lpstr>
      <vt:lpstr>PowerPoint Presentation</vt:lpstr>
      <vt:lpstr>PowerPoint Presentation</vt:lpstr>
      <vt:lpstr>Importance on Data Protection</vt:lpstr>
      <vt:lpstr>Guidelines on Data Protection</vt:lpstr>
      <vt:lpstr>Guidelines on Data Protection</vt:lpstr>
      <vt:lpstr>Guidelines of Data Protection</vt:lpstr>
      <vt:lpstr>Guidelines of Data Protection</vt:lpstr>
      <vt:lpstr>Guidelines on the Use of Social Media</vt:lpstr>
      <vt:lpstr>PowerPoint Presentation</vt:lpstr>
      <vt:lpstr>Orientation Program/Training</vt:lpstr>
      <vt:lpstr>Mid-phase Sharing (Compulsory)</vt:lpstr>
      <vt:lpstr>Helpful Resource  ( full list in placement website resource corner, MSS 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Yau Ko</dc:creator>
  <cp:lastModifiedBy>Debby Li</cp:lastModifiedBy>
  <cp:revision>8</cp:revision>
  <dcterms:created xsi:type="dcterms:W3CDTF">2025-05-07T03:14:55Z</dcterms:created>
  <dcterms:modified xsi:type="dcterms:W3CDTF">2026-05-01T15:52:25Z</dcterms:modified>
</cp:coreProperties>
</file>