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44"/>
  </p:notesMasterIdLst>
  <p:handoutMasterIdLst>
    <p:handoutMasterId r:id="rId45"/>
  </p:handoutMasterIdLst>
  <p:sldIdLst>
    <p:sldId id="256" r:id="rId5"/>
    <p:sldId id="285" r:id="rId6"/>
    <p:sldId id="298" r:id="rId7"/>
    <p:sldId id="258" r:id="rId8"/>
    <p:sldId id="259" r:id="rId9"/>
    <p:sldId id="275" r:id="rId10"/>
    <p:sldId id="276" r:id="rId11"/>
    <p:sldId id="260" r:id="rId12"/>
    <p:sldId id="277" r:id="rId13"/>
    <p:sldId id="262" r:id="rId14"/>
    <p:sldId id="264" r:id="rId15"/>
    <p:sldId id="265" r:id="rId16"/>
    <p:sldId id="266" r:id="rId17"/>
    <p:sldId id="278" r:id="rId18"/>
    <p:sldId id="267" r:id="rId19"/>
    <p:sldId id="315" r:id="rId20"/>
    <p:sldId id="282" r:id="rId21"/>
    <p:sldId id="281" r:id="rId22"/>
    <p:sldId id="286" r:id="rId23"/>
    <p:sldId id="321" r:id="rId24"/>
    <p:sldId id="306" r:id="rId25"/>
    <p:sldId id="308" r:id="rId26"/>
    <p:sldId id="307" r:id="rId27"/>
    <p:sldId id="279" r:id="rId28"/>
    <p:sldId id="316" r:id="rId29"/>
    <p:sldId id="271" r:id="rId30"/>
    <p:sldId id="272" r:id="rId31"/>
    <p:sldId id="274" r:id="rId32"/>
    <p:sldId id="283" r:id="rId33"/>
    <p:sldId id="312" r:id="rId34"/>
    <p:sldId id="317" r:id="rId35"/>
    <p:sldId id="314" r:id="rId36"/>
    <p:sldId id="309" r:id="rId37"/>
    <p:sldId id="310" r:id="rId38"/>
    <p:sldId id="311" r:id="rId39"/>
    <p:sldId id="318" r:id="rId40"/>
    <p:sldId id="320" r:id="rId41"/>
    <p:sldId id="319" r:id="rId42"/>
    <p:sldId id="305" r:id="rId4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50D18B2-93CC-421C-9470-61CDD494E6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5A7B966-A099-4D37-81CD-BE3202E9B2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CD8EA468-AF88-415F-B4FC-BD64740E41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A95B099C-13B7-4F52-A82F-5E80D87D5B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EACC9E-4D41-40BB-95D9-DDA293AD14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39B3A2-99A4-4BFA-B2EF-ECE71F8020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6FE56AD-AC61-4758-B333-0BC4E01D0F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55A9F9B-ED86-43BE-AAFC-7AED83E44F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D418B49-AE0B-4B6F-8302-660EC566AD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925474A-9251-489E-A3F2-337772C2C7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DACCDE7-5F3B-48C5-9096-5D98F280F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529D3F-0E5D-4C98-82C9-847FCC9735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4533FB6-4190-4FF5-8639-61211B3C8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87A15FA-E112-43B1-A67E-ACC124847A60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92EB20C-5718-496F-9BB5-962CECE6C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E8FE51C-ED85-419F-979B-B702354CD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>
            <a:extLst>
              <a:ext uri="{FF2B5EF4-FFF2-40B4-BE49-F238E27FC236}">
                <a16:creationId xmlns:a16="http://schemas.microsoft.com/office/drawing/2014/main" id="{167BE230-2B1D-4957-B47C-9C5E2AD7B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095687-7DDC-49D5-B0B6-1E8100353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C3BA855-6179-48A6-B03A-11AC966A8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F94DBF-2462-421C-8019-AE56E325C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17B62-0F3F-443C-BB2A-36EFD6776D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234950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0E08601-8526-4E0F-9992-A5D5AE1A1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39A4CDA-CB17-423D-AB71-6D9A531DC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B200FD6-82DE-457C-A5C0-4FD365F07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CD45-EB26-4D14-8BDC-31AF5F1AE0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48711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F326A94-AC9B-4684-88E5-60FCEA371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381959D-528B-425F-AAED-3A1A72D10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9B85C5B-BA65-475A-8B80-87D02E82E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D316-50F1-4D02-9316-2E2A3F09CD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06227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C0E6191-CFA5-4A21-887A-1A109F27D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7AA2F7C-7FB6-429E-93D1-26C4881EA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BEAB76D-5CE2-48D8-BCA8-E97BB8503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69B1-29DB-43AE-9603-C39BED7601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46349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8F99191-9524-4F5E-8831-7B8D3E5CA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70C7BA7-16A2-4614-BA7C-5B9B23F70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ABB774A-0F30-4AB3-9AFC-A50D787F9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6E267-D65C-4BCC-9763-7600B3F001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51375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C153EBA-2C7F-44D8-9643-5ED3B6E64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E4780B0-A21C-4BE6-AA52-4AD50595D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675607A-D7A3-4F40-B650-DB15D7021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CBBE0-A9CE-4BB9-A9A9-A2DC374F5F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206600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4D19263-6D75-4A42-890D-7DA622FC7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EA1D241-1C5E-42C5-9FB6-1FC4D328C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17F4CCF-B90A-45A2-9BAD-B5754C335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3154-4D2E-4667-AEE8-C5C257B8C9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94191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EA87634-C8EE-49E3-9958-A78F5361E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F0CC5DB-4E03-49E1-B5CE-3797C8FD7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6F23AB2-3569-447C-891E-9F3635528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4173-FA12-4A68-8748-8CC5C88865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184191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EB8A61F-053D-4F32-A8AB-ED2625280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145EDA4-A259-4AF0-A083-4712ABD80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584E0D6-087A-464C-ACEF-6F68B311C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EC457-51AA-44B7-A833-5B39E1806A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002877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0BB3EC-AD1A-420C-8EE3-E5B75C3CA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24C4F58-C03E-4B8E-9D75-0FAC2178A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7A27EE8-AD29-418C-A81B-DFE14C5E1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F65B-7742-4E64-BFD0-9BD958F78B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13907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2E1F695-9B58-4C74-87C4-200595955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4B6D033-E6BC-495D-A40A-1C8825827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96B60A9-FDC9-4DDF-B4AA-8DDF1C4E5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8ABC7-6834-430C-89D5-3D78586B19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689712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C0F0AC8-211E-4ACE-98B0-78FEC2354B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4275" name="Rectangle 3">
              <a:extLst>
                <a:ext uri="{FF2B5EF4-FFF2-40B4-BE49-F238E27FC236}">
                  <a16:creationId xmlns:a16="http://schemas.microsoft.com/office/drawing/2014/main" id="{BCAF1A52-9098-4C08-965B-93283BAFF1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0" lang="zh-HK" altLang="zh-HK">
                <a:latin typeface="Arial" charset="0"/>
                <a:ea typeface="新細明體" charset="-120"/>
              </a:endParaRPr>
            </a:p>
          </p:txBody>
        </p:sp>
        <p:pic>
          <p:nvPicPr>
            <p:cNvPr id="1033" name="Picture 4" descr="slidemaster_med3">
              <a:extLst>
                <a:ext uri="{FF2B5EF4-FFF2-40B4-BE49-F238E27FC236}">
                  <a16:creationId xmlns:a16="http://schemas.microsoft.com/office/drawing/2014/main" id="{2B54E202-2517-4C29-811A-2EC3E1D89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E1DD4C9-17A1-4938-8A0C-05183BA33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EDA01C52-01A7-4101-839B-3B4B02B5D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EC9C591C-A1CA-45FD-8711-373D1C9436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6D19A54A-477E-40B6-B4E6-D6E24AA751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81" name="Rectangle 9">
            <a:extLst>
              <a:ext uri="{FF2B5EF4-FFF2-40B4-BE49-F238E27FC236}">
                <a16:creationId xmlns:a16="http://schemas.microsoft.com/office/drawing/2014/main" id="{7EAF9CA4-89AC-47AF-B4D8-6A3F1143C6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6367F60-6B68-4ACF-9A76-D780DC46F1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4SYR4EcHlc" TargetMode="External"/><Relationship Id="rId2" Type="http://schemas.openxmlformats.org/officeDocument/2006/relationships/hyperlink" Target="https://www.google.com.hk/url?sa=t&amp;rct=j&amp;q=&amp;esrc=s&amp;source=video&amp;cd=7&amp;cad=rja&amp;uact=8&amp;ved=0ahUKEwjmrMmV57rXAhVInpQKHRf4BlQQtwIIQDAG&amp;url=https://www.youtube.com/watch?v%3Df4SYR4EcHlc&amp;usg=AOvVaw0-_V-SU0hOVL_9JDgysLY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kodebby@hku.h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093D4D-D868-40D2-B9E2-AB58D3FF75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-243408"/>
            <a:ext cx="7772400" cy="40324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zh-TW" sz="4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Social Work Services in Medical Setting and Community Health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4FD508A-164A-40BD-A8E3-AF367C2571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2852738"/>
            <a:ext cx="6400800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zh-TW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D32365E-0310-41D8-ABF0-05F1E7E10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Discharge / Rehab. plan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3B89728-8280-4D28-ADF1-084DFEC30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Assess the care capacity of patients and their families if patients will be discharged.</a:t>
            </a:r>
          </a:p>
          <a:p>
            <a:pPr eaLnBrk="1" hangingPunct="1">
              <a:defRPr/>
            </a:pPr>
            <a:r>
              <a:rPr lang="en-US" altLang="zh-TW" sz="2800" dirty="0"/>
              <a:t>Discuss the psychosocial aspects with the interdisciplinary team to plan for smooth discharge</a:t>
            </a:r>
          </a:p>
          <a:p>
            <a:pPr eaLnBrk="1" hangingPunct="1">
              <a:defRPr/>
            </a:pPr>
            <a:r>
              <a:rPr lang="en-US" altLang="zh-TW" sz="2800" dirty="0"/>
              <a:t>Connect community resources or residential services for patients to sustain safe and well care.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95EFCF1-46EA-4353-973B-93CF4B620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70C0"/>
                </a:solidFill>
              </a:rPr>
              <a:t>Outreach service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026C2E9-7A6B-4ACD-ADE8-132B85E3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Outreaching teams for elderly and psychiatric patients</a:t>
            </a:r>
          </a:p>
          <a:p>
            <a:pPr eaLnBrk="1" hangingPunct="1">
              <a:defRPr/>
            </a:pPr>
            <a:r>
              <a:rPr lang="en-US" altLang="zh-TW" sz="2800" dirty="0"/>
              <a:t>Early Assessment Services for Young People with Psychosis (EASY) team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0E3F0D8-FFE6-4786-946A-2395E11EB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70C0"/>
                </a:solidFill>
              </a:rPr>
              <a:t>Statutory service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A912CC7-0398-4369-8170-7A860C041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>
                <a:solidFill>
                  <a:srgbClr val="7030A0"/>
                </a:solidFill>
              </a:rPr>
              <a:t>Mental Health Ordinance</a:t>
            </a:r>
          </a:p>
          <a:p>
            <a:pPr eaLnBrk="1" hangingPunct="1">
              <a:defRPr/>
            </a:pPr>
            <a:r>
              <a:rPr lang="en-US" altLang="zh-TW" sz="2800" dirty="0">
                <a:solidFill>
                  <a:srgbClr val="7030A0"/>
                </a:solidFill>
              </a:rPr>
              <a:t>Court report</a:t>
            </a:r>
          </a:p>
          <a:p>
            <a:pPr eaLnBrk="1" hangingPunct="1">
              <a:defRPr/>
            </a:pPr>
            <a:r>
              <a:rPr lang="en-US" altLang="zh-TW" sz="2800" dirty="0">
                <a:solidFill>
                  <a:srgbClr val="7030A0"/>
                </a:solidFill>
              </a:rPr>
              <a:t>Care and protection of children</a:t>
            </a:r>
          </a:p>
          <a:p>
            <a:pPr eaLnBrk="1" hangingPunct="1">
              <a:defRPr/>
            </a:pPr>
            <a:r>
              <a:rPr lang="en-US" altLang="zh-TW" sz="2800" dirty="0">
                <a:solidFill>
                  <a:srgbClr val="7030A0"/>
                </a:solidFill>
              </a:rPr>
              <a:t>Guardianship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3605AB4-7A64-4F46-A783-743145BB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altLang="zh-TW" dirty="0"/>
            </a:br>
            <a:r>
              <a:rPr lang="en-US" altLang="zh-TW" dirty="0"/>
              <a:t>Groups / Programs Services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6BF1262-5778-450C-90CC-2B8E22C80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Therapeutic group, supportive group, mutual help group for patient and caregivers</a:t>
            </a:r>
          </a:p>
          <a:p>
            <a:pPr eaLnBrk="1" hangingPunct="1">
              <a:defRPr/>
            </a:pPr>
            <a:r>
              <a:rPr lang="en-US" altLang="zh-TW" sz="2800" dirty="0"/>
              <a:t>Psychoeducational and psychosocial programs for patients or families</a:t>
            </a:r>
          </a:p>
          <a:p>
            <a:pPr eaLnBrk="1" hangingPunct="1">
              <a:defRPr/>
            </a:pPr>
            <a:r>
              <a:rPr lang="en-US" altLang="zh-TW" sz="2800" dirty="0"/>
              <a:t>Community educational programs</a:t>
            </a:r>
          </a:p>
          <a:p>
            <a:pPr marL="0" indent="0" eaLnBrk="1" hangingPunct="1">
              <a:buNone/>
              <a:defRPr/>
            </a:pPr>
            <a:endParaRPr lang="en-US" altLang="zh-TW" dirty="0"/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4A8E-FE6C-4455-987A-36941812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HK" dirty="0"/>
              <a:t>Special features for placements in MSSU (Gen/</a:t>
            </a:r>
            <a:r>
              <a:rPr lang="en-US" altLang="zh-HK" dirty="0" err="1"/>
              <a:t>Psy</a:t>
            </a:r>
            <a:r>
              <a:rPr lang="en-US" altLang="zh-HK" dirty="0"/>
              <a:t>) 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72C9-4B4A-49A5-A261-A81D714B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00200"/>
            <a:ext cx="6526088" cy="492514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HK" sz="2400" dirty="0">
                <a:solidFill>
                  <a:schemeClr val="accent2">
                    <a:lumMod val="75000"/>
                  </a:schemeClr>
                </a:solidFill>
              </a:rPr>
              <a:t>Working methods: predominantly caseworks, only some units can have groups/programs</a:t>
            </a:r>
          </a:p>
          <a:p>
            <a:pPr eaLnBrk="1" hangingPunct="1">
              <a:defRPr/>
            </a:pPr>
            <a:r>
              <a:rPr lang="en-US" altLang="zh-HK" sz="2400" dirty="0">
                <a:solidFill>
                  <a:schemeClr val="accent2">
                    <a:lumMod val="75000"/>
                  </a:schemeClr>
                </a:solidFill>
              </a:rPr>
              <a:t>Working hours: Weekdays, daytime (8:45 am to 5:33 pm)</a:t>
            </a:r>
          </a:p>
          <a:p>
            <a:pPr eaLnBrk="1" hangingPunct="1">
              <a:defRPr/>
            </a:pPr>
            <a:r>
              <a:rPr lang="en-US" altLang="zh-HK" sz="2400" dirty="0">
                <a:solidFill>
                  <a:schemeClr val="accent2">
                    <a:lumMod val="75000"/>
                  </a:schemeClr>
                </a:solidFill>
              </a:rPr>
              <a:t>Placement students’ types: </a:t>
            </a:r>
          </a:p>
          <a:p>
            <a:pPr marL="0" indent="0" eaLnBrk="1" hangingPunct="1">
              <a:buNone/>
              <a:defRPr/>
            </a:pPr>
            <a:r>
              <a:rPr lang="en-US" altLang="zh-HK" sz="2400" dirty="0">
                <a:solidFill>
                  <a:schemeClr val="accent2">
                    <a:lumMod val="75000"/>
                  </a:schemeClr>
                </a:solidFill>
              </a:rPr>
              <a:t>MSSU (Gen): accept both BSW and MSW students</a:t>
            </a:r>
          </a:p>
          <a:p>
            <a:pPr marL="0" indent="0" eaLnBrk="1" hangingPunct="1">
              <a:buNone/>
              <a:defRPr/>
            </a:pPr>
            <a:r>
              <a:rPr lang="en-US" altLang="zh-HK" sz="2400" dirty="0">
                <a:solidFill>
                  <a:schemeClr val="accent2">
                    <a:lumMod val="75000"/>
                  </a:schemeClr>
                </a:solidFill>
              </a:rPr>
              <a:t>MSSU(Psy): prefer MSW students</a:t>
            </a:r>
          </a:p>
          <a:p>
            <a:pPr eaLnBrk="1" hangingPunct="1">
              <a:defRPr/>
            </a:pPr>
            <a:r>
              <a:rPr lang="en-US" altLang="zh-HK" sz="2400" dirty="0">
                <a:solidFill>
                  <a:schemeClr val="accent2">
                    <a:lumMod val="75000"/>
                  </a:schemeClr>
                </a:solidFill>
              </a:rPr>
              <a:t>Language: Cantonese fluency is expected</a:t>
            </a:r>
            <a:endParaRPr lang="zh-HK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041AB6E-E87E-43C0-836F-988EC18E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MSP- PRC/HRC, CPRC, HC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D86B461-B02C-4A5E-AF72-C52E26897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Target group</a:t>
            </a:r>
          </a:p>
          <a:p>
            <a:pPr marL="0" indent="0" eaLnBrk="1" hangingPunct="1">
              <a:buNone/>
              <a:defRPr/>
            </a:pPr>
            <a:r>
              <a:rPr lang="en-US" altLang="zh-TW" sz="2800" dirty="0"/>
              <a:t>May work with patients with various illnesses or conditions, </a:t>
            </a:r>
            <a:r>
              <a:rPr lang="en-US" altLang="zh-TW" sz="2800" dirty="0" err="1"/>
              <a:t>eg</a:t>
            </a:r>
            <a:r>
              <a:rPr lang="en-US" altLang="zh-TW" sz="2800" dirty="0"/>
              <a:t>:</a:t>
            </a:r>
          </a:p>
          <a:p>
            <a:pPr lvl="1" eaLnBrk="1" hangingPunct="1">
              <a:defRPr/>
            </a:pPr>
            <a:r>
              <a:rPr lang="en-US" altLang="zh-TW" sz="2000" dirty="0"/>
              <a:t>Physical illness: Cancer, cardiac disease, renal failure, diabetes, stroke, hip fracture etc.</a:t>
            </a:r>
          </a:p>
          <a:p>
            <a:pPr lvl="1" eaLnBrk="1" hangingPunct="1">
              <a:defRPr/>
            </a:pPr>
            <a:r>
              <a:rPr lang="en-US" altLang="zh-TW" sz="2000" dirty="0"/>
              <a:t>Mental health problems: mood disorders, psychosis, dementia</a:t>
            </a:r>
          </a:p>
          <a:p>
            <a:pPr lvl="1" eaLnBrk="1" hangingPunct="1">
              <a:defRPr/>
            </a:pPr>
            <a:r>
              <a:rPr lang="en-US" altLang="zh-TW" sz="2000" dirty="0"/>
              <a:t>Developmental issues in children &amp; adolescents: SEN, biological or organic maldevelopment; mental health issue</a:t>
            </a:r>
          </a:p>
          <a:p>
            <a:pPr lvl="1" eaLnBrk="1" hangingPunct="1">
              <a:defRPr/>
            </a:pPr>
            <a:r>
              <a:rPr lang="en-US" altLang="zh-HK" sz="2000" dirty="0"/>
              <a:t>Rare diseases type</a:t>
            </a:r>
            <a:endParaRPr lang="en-US" altLang="zh-TW" sz="2800" dirty="0"/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9EC6-0215-F402-647F-E1E667B3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MSP- PRC/HRC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F2D1-CE24-11BF-11B6-29BF38BB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Empowerment and support for patients and carers</a:t>
            </a:r>
          </a:p>
          <a:p>
            <a:r>
              <a:rPr lang="en-US" sz="2400" dirty="0"/>
              <a:t>Development of Mutual support network</a:t>
            </a:r>
          </a:p>
          <a:p>
            <a:r>
              <a:rPr lang="en-US" sz="2400" dirty="0"/>
              <a:t>Volunteer service and development</a:t>
            </a:r>
          </a:p>
          <a:p>
            <a:r>
              <a:rPr lang="en-US" sz="2400" dirty="0"/>
              <a:t>Community engagement and partnership</a:t>
            </a:r>
          </a:p>
          <a:p>
            <a:r>
              <a:rPr lang="en-US" sz="2400" dirty="0"/>
              <a:t>Rehab resources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1248733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5405-7FFB-46A0-8169-4AE95202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MSP- PRC/HRC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C626-1D04-4201-A3F5-B0C75665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985" y="1447800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/>
              <a:t>Medical social collaboration: collaborate with medical teams, health care professionals and community partners in health promotion. </a:t>
            </a:r>
          </a:p>
          <a:p>
            <a:pPr eaLnBrk="1" hangingPunct="1">
              <a:defRPr/>
            </a:pPr>
            <a:endParaRPr lang="zh-HK" altLang="en-US" sz="2000" dirty="0"/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D3E33D8-AB31-46EC-BD56-A8E546EFF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784" y="260350"/>
            <a:ext cx="7560840" cy="100841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MSP- CPRC, HC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FB64190-F93D-4297-884C-8FAC3A90C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196752"/>
            <a:ext cx="6400800" cy="48992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To provide information and support to patients and relatives in the diagnosis, treatment, rehabilitation, or palliative care phases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To empower patients in health management and decision making.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To enhance mutual support and build up self-help network of patient’s groups.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To connect patients and caregivers with community resources.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To advocate patients for dignified end-of-life care and decision making.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CCE1-DAAA-4184-B174-974D1631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9617"/>
            <a:ext cx="6400800" cy="752383"/>
          </a:xfrm>
        </p:spPr>
        <p:txBody>
          <a:bodyPr/>
          <a:lstStyle/>
          <a:p>
            <a:pPr>
              <a:defRPr/>
            </a:pPr>
            <a:r>
              <a:rPr lang="en-US" altLang="zh-HK" dirty="0"/>
              <a:t>Groupwork and approaches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DA0F-2312-3C1F-B90D-FA6CA7CF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908720"/>
            <a:ext cx="6400800" cy="5187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Cancer Support Group </a:t>
            </a:r>
          </a:p>
          <a:p>
            <a:pPr marL="0" indent="0">
              <a:buNone/>
            </a:pPr>
            <a:r>
              <a:rPr lang="en-US" sz="2400" dirty="0"/>
              <a:t>(IBMS, Expressive Art, Photo-voice, Satir model, Narrative Approach, self-compassion, horticultural therapy, Acceptance Commitment Therapy)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Person in recovery </a:t>
            </a:r>
          </a:p>
          <a:p>
            <a:pPr marL="0" indent="0">
              <a:buNone/>
            </a:pPr>
            <a:r>
              <a:rPr lang="en-US" sz="2400" dirty="0"/>
              <a:t>(CBT, Mindfulness, Expressive Art, strength-based, acceptance-commitment therapy, positive psychology, Lego-play)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Support group for patients with chronic illness (</a:t>
            </a:r>
            <a:r>
              <a:rPr lang="en-US" sz="2400" dirty="0" err="1"/>
              <a:t>eg</a:t>
            </a:r>
            <a:r>
              <a:rPr lang="en-US" sz="2400" dirty="0"/>
              <a:t> stroke, diabetes, renal failure)</a:t>
            </a:r>
          </a:p>
          <a:p>
            <a:pPr marL="0" indent="0">
              <a:buNone/>
            </a:pPr>
            <a:r>
              <a:rPr lang="en-US" sz="2400" dirty="0"/>
              <a:t>(Narrative therapy, Expressive Art/Psycho-educational, expressive art)</a:t>
            </a:r>
          </a:p>
          <a:p>
            <a:endParaRPr lang="en-HK" dirty="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7FE4-AB7C-4017-997B-60939FD0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/>
              <a:t>See, hear, feel what they see, hear and feel…..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279C-60DF-40A2-AF8B-B6C65AA7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HK" u="sng" dirty="0">
                <a:effectLst/>
                <a:hlinkClick r:id="rId2"/>
              </a:rPr>
              <a:t>Empathy The Human Connection to Patient Care - YouTube</a:t>
            </a:r>
            <a:endParaRPr lang="en-US" altLang="zh-HK" dirty="0"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HK" dirty="0">
              <a:effectLst/>
              <a:hlinkClick r:id="rId3"/>
            </a:endParaRPr>
          </a:p>
          <a:p>
            <a:pPr eaLnBrk="1" hangingPunct="1">
              <a:defRPr/>
            </a:pPr>
            <a:r>
              <a:rPr lang="en-US" altLang="zh-HK" dirty="0">
                <a:effectLst/>
                <a:hlinkClick r:id="rId3"/>
              </a:rPr>
              <a:t>https://www.youtube.com/watch?v=f4SYR4EcHlc</a:t>
            </a:r>
            <a:endParaRPr lang="en-US" altLang="zh-HK" dirty="0">
              <a:effectLst/>
            </a:endParaRPr>
          </a:p>
          <a:p>
            <a:pPr eaLnBrk="1" hangingPunct="1">
              <a:defRPr/>
            </a:pPr>
            <a:endParaRPr lang="en-US" altLang="zh-HK" dirty="0">
              <a:effectLst/>
            </a:endParaRPr>
          </a:p>
          <a:p>
            <a:pPr eaLnBrk="1" hangingPunct="1">
              <a:defRPr/>
            </a:pPr>
            <a:endParaRPr lang="zh-HK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2629-9FD9-A2A8-489B-D389303B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HK" sz="3600" b="0" i="0" u="none" strike="noStrike" kern="0" cap="none" spc="0" normalizeH="0" baseline="0" noProof="0" dirty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j-cs"/>
              </a:rPr>
              <a:t>Groupwork and approaches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6886-B869-22FD-52F1-3D209628E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Dementia patients and caregivers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None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(Cognitive stimulation therapy, reminiscence therapy, psychoeducation)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新細明體"/>
              </a:rPr>
              <a:t>Volunteer training group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None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(experiential learning model)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05712659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0283-CE3A-48D5-867D-1061BC12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Nature and purpose of Services in Primary Care and Community Health Services</a:t>
            </a:r>
            <a:endParaRPr lang="en-HK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C29260-DE1C-4DC0-A7F0-8D5D0AA79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916832"/>
            <a:ext cx="64008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98631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6B72-0273-4D59-9C61-F0FA5267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MSP-District Health Centre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FAFC0-1D6D-4BFA-B160-8FC3A199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47800"/>
            <a:ext cx="6400800" cy="4933528"/>
          </a:xfrm>
        </p:spPr>
        <p:txBody>
          <a:bodyPr/>
          <a:lstStyle/>
          <a:p>
            <a:pPr marL="0" indent="0">
              <a:buNone/>
            </a:pPr>
            <a:r>
              <a:rPr lang="en-HK" dirty="0"/>
              <a:t>Involve in the following scope of services</a:t>
            </a:r>
          </a:p>
          <a:p>
            <a:r>
              <a:rPr lang="en-HK" sz="2800" dirty="0"/>
              <a:t>Health Promotion</a:t>
            </a:r>
          </a:p>
          <a:p>
            <a:r>
              <a:rPr lang="en-HK" sz="2800" dirty="0"/>
              <a:t>Health Assessment </a:t>
            </a:r>
          </a:p>
          <a:p>
            <a:r>
              <a:rPr lang="en-HK" sz="2800" dirty="0"/>
              <a:t>Chronic Disease Management </a:t>
            </a:r>
          </a:p>
          <a:p>
            <a:r>
              <a:rPr lang="en-HK" sz="2800" dirty="0"/>
              <a:t>Community Rehabilitation</a:t>
            </a:r>
          </a:p>
          <a:p>
            <a:r>
              <a:rPr lang="en-HK" sz="2800" dirty="0"/>
              <a:t>Can run group, educational talks, community education, booths, workshops and brief cases on disease management </a:t>
            </a:r>
          </a:p>
        </p:txBody>
      </p:sp>
    </p:spTree>
    <p:extLst>
      <p:ext uri="{BB962C8B-B14F-4D97-AF65-F5344CB8AC3E}">
        <p14:creationId xmlns:p14="http://schemas.microsoft.com/office/powerpoint/2010/main" val="1632164627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368E-4CFF-4DDF-83CE-AEBE9EB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598096" cy="1219200"/>
          </a:xfrm>
        </p:spPr>
        <p:txBody>
          <a:bodyPr/>
          <a:lstStyle/>
          <a:p>
            <a:r>
              <a:rPr lang="en-US" sz="3200" dirty="0"/>
              <a:t>MSP-</a:t>
            </a:r>
            <a:r>
              <a:rPr lang="en-US" sz="3200" dirty="0" err="1"/>
              <a:t>Apleichau</a:t>
            </a:r>
            <a:r>
              <a:rPr lang="en-US" sz="3200" dirty="0"/>
              <a:t> Family Medicine Clinic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D72D-2B15-489E-9021-68A383833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Apleichau</a:t>
            </a:r>
            <a:r>
              <a:rPr lang="en-US" sz="2800" dirty="0"/>
              <a:t> Family </a:t>
            </a:r>
            <a:r>
              <a:rPr lang="en-US" sz="2800"/>
              <a:t>Medicine </a:t>
            </a:r>
            <a:r>
              <a:rPr lang="en-US" sz="2800" dirty="0"/>
              <a:t>C</a:t>
            </a:r>
            <a:r>
              <a:rPr lang="en-US" sz="2800"/>
              <a:t>linic </a:t>
            </a:r>
            <a:r>
              <a:rPr lang="en-US" sz="2800" dirty="0"/>
              <a:t>under HKU Family Medicine</a:t>
            </a:r>
          </a:p>
          <a:p>
            <a:r>
              <a:rPr lang="en-US" sz="2800" dirty="0"/>
              <a:t>Cases referrals: mood problems, </a:t>
            </a:r>
            <a:r>
              <a:rPr lang="en-US" sz="2800" dirty="0" err="1"/>
              <a:t>carers’</a:t>
            </a:r>
            <a:r>
              <a:rPr lang="en-US" sz="2800" dirty="0"/>
              <a:t> stress, adjustment to illness and aging, family relationship problems, losses and bereavement, information for  community resources.</a:t>
            </a:r>
          </a:p>
          <a:p>
            <a:r>
              <a:rPr lang="en-US" sz="2800" dirty="0"/>
              <a:t>4-5 case conferences with doctors of clinic and professors of HKU Family Medicine. </a:t>
            </a:r>
          </a:p>
        </p:txBody>
      </p:sp>
    </p:spTree>
    <p:extLst>
      <p:ext uri="{BB962C8B-B14F-4D97-AF65-F5344CB8AC3E}">
        <p14:creationId xmlns:p14="http://schemas.microsoft.com/office/powerpoint/2010/main" val="3534271368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4134-266E-4B02-A517-1690801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HK" dirty="0"/>
              <a:t>Special features for placements in </a:t>
            </a:r>
            <a:r>
              <a:rPr lang="en-US" altLang="zh-TW" dirty="0"/>
              <a:t>MSP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1B6C1-1E45-48F1-B89D-5A3EC172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Working methods: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Mainly group, program and project. No cases in PRC/HRC/CPRC/HC.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Can have casework in Adolescent Medical Centre of QEH in addition to group, program and project.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May have brief cases in DHC in addition to group and program.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Only cases in </a:t>
            </a:r>
            <a:r>
              <a:rPr lang="en-US" altLang="zh-TW" sz="2400" dirty="0" err="1">
                <a:solidFill>
                  <a:schemeClr val="accent2">
                    <a:lumMod val="75000"/>
                  </a:schemeClr>
                </a:solidFill>
              </a:rPr>
              <a:t>Apleichau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 Family Clinic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endParaRPr lang="zh-HK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0E71-52F1-F439-5565-D9DE596C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Special features for placements in </a:t>
            </a:r>
            <a:r>
              <a:rPr lang="en-US" altLang="zh-TW" dirty="0"/>
              <a:t>MSP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AB4B-2B95-2A77-F8EC-D700D278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Working hours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Mainly Daytime and weekdays.</a:t>
            </a:r>
          </a:p>
          <a:p>
            <a:pPr eaLnBrk="1" hangingPunct="1">
              <a:defRPr/>
            </a:pP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Placement students’ types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PRC/HRC (both BSW and MSW students)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Cancer Care and Support Unit /CPRC (MSW students only)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TW" sz="2400" dirty="0" err="1">
                <a:solidFill>
                  <a:schemeClr val="accent2">
                    <a:lumMod val="75000"/>
                  </a:schemeClr>
                </a:solidFill>
              </a:rPr>
              <a:t>Apleichau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 Family Clinic (prefer MSW students) Hospice Centre/QEH (MSW students)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zh-HK" sz="2400" dirty="0">
                <a:solidFill>
                  <a:schemeClr val="accent2">
                    <a:lumMod val="75000"/>
                  </a:schemeClr>
                </a:solidFill>
              </a:rPr>
              <a:t>Adolescent and Medical Centre, QEH ( prefer MSW students)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886378928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049CDAE-93D2-48AE-A8C8-758B769AA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7744" y="404664"/>
            <a:ext cx="6571456" cy="104313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Learning and Challenges in Social Work Service in medical setting and community health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82AD3E9-0A90-40E7-9F2E-4967DC5F4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700808"/>
            <a:ext cx="6400800" cy="4392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/>
              <a:t>Working in collaboration with inter-disciplinary team in the secondary setting</a:t>
            </a:r>
          </a:p>
          <a:p>
            <a:pPr eaLnBrk="1" hangingPunct="1">
              <a:defRPr/>
            </a:pPr>
            <a:r>
              <a:rPr lang="en-US" altLang="zh-TW" sz="2400" dirty="0"/>
              <a:t>Competent verbal and written communication, able to</a:t>
            </a:r>
            <a:r>
              <a:rPr lang="en-US" altLang="zh-HK" sz="2400" dirty="0"/>
              <a:t> communicate effectively in Cantonese</a:t>
            </a:r>
            <a:endParaRPr lang="en-US" altLang="zh-TW" sz="2400" dirty="0"/>
          </a:p>
          <a:p>
            <a:pPr eaLnBrk="1" hangingPunct="1">
              <a:defRPr/>
            </a:pPr>
            <a:r>
              <a:rPr lang="en-US" altLang="zh-TW" sz="2400" dirty="0"/>
              <a:t>Active engagement with patients </a:t>
            </a:r>
          </a:p>
          <a:p>
            <a:pPr eaLnBrk="1" hangingPunct="1">
              <a:defRPr/>
            </a:pPr>
            <a:r>
              <a:rPr lang="en-US" altLang="zh-HK" sz="2400" dirty="0"/>
              <a:t>Efficient work pace and assessment skills </a:t>
            </a:r>
          </a:p>
          <a:p>
            <a:pPr eaLnBrk="1" hangingPunct="1">
              <a:defRPr/>
            </a:pPr>
            <a:r>
              <a:rPr lang="en-US" altLang="zh-TW" sz="2400" dirty="0"/>
              <a:t>Efficient referrals and accurate written work, u</a:t>
            </a:r>
            <a:r>
              <a:rPr lang="en-US" altLang="zh-HK" sz="2400" dirty="0"/>
              <a:t>pdate recordings according to SWD/HA format (precise, concise, accurate, clear follow-up plan)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1B9F7A7-13AB-48CD-8288-ACDA2A288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752" y="83096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b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j-cs"/>
              </a:rPr>
            </a:br>
            <a:b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j-cs"/>
              </a:rPr>
            </a:b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j-cs"/>
              </a:rPr>
              <a:t>Learning and Challenges in Social Work Service in medical setting and community health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1B9C4D7-A464-4F49-B456-70E4BA2AD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9752" y="1556792"/>
            <a:ext cx="64008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/>
              <a:t>Quick update of current policies and resources on tangible services </a:t>
            </a:r>
            <a:r>
              <a:rPr lang="en-US" altLang="zh-TW" sz="2400" dirty="0" err="1"/>
              <a:t>eg.</a:t>
            </a:r>
            <a:r>
              <a:rPr lang="en-US" altLang="zh-TW" sz="2400" dirty="0"/>
              <a:t> financial assistance, elderly and rehabilitation services, community resources and </a:t>
            </a:r>
            <a:r>
              <a:rPr lang="en-US" altLang="zh-TW" sz="2400" dirty="0" err="1"/>
              <a:t>carers’</a:t>
            </a:r>
            <a:r>
              <a:rPr lang="en-US" altLang="zh-TW" sz="2400" dirty="0"/>
              <a:t> support services.</a:t>
            </a:r>
          </a:p>
          <a:p>
            <a:pPr eaLnBrk="1" hangingPunct="1">
              <a:defRPr/>
            </a:pPr>
            <a:r>
              <a:rPr lang="en-US" altLang="zh-TW" sz="2400" dirty="0"/>
              <a:t>Knowledge on illness and treatment</a:t>
            </a:r>
          </a:p>
          <a:p>
            <a:pPr eaLnBrk="1" hangingPunct="1">
              <a:defRPr/>
            </a:pPr>
            <a:r>
              <a:rPr lang="en-US" altLang="zh-TW" sz="2400" dirty="0"/>
              <a:t>Practice creative planning and facilitation of groups </a:t>
            </a:r>
          </a:p>
          <a:p>
            <a:pPr eaLnBrk="1" hangingPunct="1">
              <a:defRPr/>
            </a:pPr>
            <a:r>
              <a:rPr lang="en-US" altLang="zh-TW" sz="2400" dirty="0"/>
              <a:t>Proactive recruitment strategies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/>
              <a:t>Understand the service needs of targets suffering from various illnesses or impairments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F6AA18C-C9F5-491E-85F4-9CA5810CD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j-cs"/>
              </a:rPr>
              <a:t>Learning and Challenges in Social Work Service in medical setting and community health</a:t>
            </a:r>
            <a:endParaRPr lang="en-US" altLang="zh-TW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0209859-8662-47FB-AC65-B587C07A7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400" dirty="0"/>
              <a:t>Understand the carers’ stress (the impact of illness on the families)</a:t>
            </a:r>
          </a:p>
          <a:p>
            <a:pPr eaLnBrk="1" hangingPunct="1">
              <a:defRPr/>
            </a:pPr>
            <a:r>
              <a:rPr lang="en-US" altLang="zh-TW" sz="2400" dirty="0"/>
              <a:t>Coordinating and collaboration with community partners</a:t>
            </a:r>
          </a:p>
          <a:p>
            <a:pPr eaLnBrk="1" hangingPunct="1">
              <a:defRPr/>
            </a:pPr>
            <a:r>
              <a:rPr lang="en-US" altLang="zh-TW" sz="2400" dirty="0"/>
              <a:t>Training and monitoring of volunteers</a:t>
            </a:r>
          </a:p>
          <a:p>
            <a:pPr eaLnBrk="1" hangingPunct="1">
              <a:defRPr/>
            </a:pPr>
            <a:r>
              <a:rPr lang="en-US" altLang="zh-TW" sz="2400" dirty="0"/>
              <a:t>Understand the current development of the medical reform including medical fee waiving and community pharmacy, strategic plans of HA and clusters, the development of primary care and community health care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/>
          </a:p>
        </p:txBody>
      </p: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9304-A896-4905-A149-B74C0530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18417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Preparation and mindset</a:t>
            </a:r>
            <a:br>
              <a:rPr lang="en-US" altLang="zh-TW" dirty="0"/>
            </a:b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8CDB-9677-4C37-87D2-2BF061CB3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282" y="1181100"/>
            <a:ext cx="6400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/>
              <a:t>Need to attend the core volunteer training/Infection control training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/>
              <a:t>Vaccinations or have immunity of chicken pox and measles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HK" sz="2400" dirty="0"/>
              <a:t>Update essential medical jargons, knowledge on chronic illnesses and  mental illness</a:t>
            </a:r>
          </a:p>
          <a:p>
            <a:pPr eaLnBrk="1" hangingPunct="1">
              <a:defRPr/>
            </a:pPr>
            <a:r>
              <a:rPr lang="en-US" altLang="zh-HK" sz="2400" dirty="0"/>
              <a:t>Be initiative</a:t>
            </a:r>
          </a:p>
          <a:p>
            <a:pPr eaLnBrk="1" hangingPunct="1">
              <a:defRPr/>
            </a:pPr>
            <a:r>
              <a:rPr lang="en-US" altLang="zh-HK" sz="2400" dirty="0"/>
              <a:t>Be independent</a:t>
            </a:r>
          </a:p>
          <a:p>
            <a:pPr eaLnBrk="1" hangingPunct="1">
              <a:defRPr/>
            </a:pPr>
            <a:r>
              <a:rPr lang="en-US" altLang="zh-HK" sz="2400" dirty="0"/>
              <a:t>Be open</a:t>
            </a:r>
          </a:p>
          <a:p>
            <a:pPr eaLnBrk="1" hangingPunct="1">
              <a:defRPr/>
            </a:pPr>
            <a:r>
              <a:rPr lang="en-US" altLang="zh-HK" sz="2400" dirty="0"/>
              <a:t>Time and stress management</a:t>
            </a:r>
          </a:p>
          <a:p>
            <a:pPr eaLnBrk="1" hangingPunct="1">
              <a:defRPr/>
            </a:pPr>
            <a:endParaRPr lang="en-US" altLang="zh-HK" sz="2400" dirty="0"/>
          </a:p>
          <a:p>
            <a:pPr eaLnBrk="1" hangingPunct="1">
              <a:defRPr/>
            </a:pPr>
            <a:endParaRPr lang="zh-HK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136E-C4E9-416B-8346-3037443C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219200"/>
          </a:xfrm>
        </p:spPr>
        <p:txBody>
          <a:bodyPr/>
          <a:lstStyle/>
          <a:p>
            <a:r>
              <a:rPr lang="en-US" dirty="0"/>
              <a:t>Social Work Services in Medical Setting and Community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A0FA-C27D-45F6-83F3-5BB6DEC7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47552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Placement opportunities</a:t>
            </a:r>
          </a:p>
          <a:p>
            <a:r>
              <a:rPr lang="en-US" sz="2400" dirty="0"/>
              <a:t>MSS </a:t>
            </a:r>
          </a:p>
          <a:p>
            <a:pPr marL="0" indent="0">
              <a:buNone/>
            </a:pPr>
            <a:r>
              <a:rPr lang="en-US" sz="2400" dirty="0"/>
              <a:t>Medical Social Services Unit  (general, psychiatric)</a:t>
            </a:r>
          </a:p>
          <a:p>
            <a:r>
              <a:rPr lang="en-US" sz="2400" dirty="0"/>
              <a:t>MSP</a:t>
            </a:r>
          </a:p>
          <a:p>
            <a:pPr marL="0" indent="0">
              <a:buNone/>
            </a:pPr>
            <a:r>
              <a:rPr lang="en-US" sz="2400" dirty="0"/>
              <a:t>Medical Special Projects  and Community Health (PRC, HRC, CCSU, AMC, </a:t>
            </a:r>
            <a:r>
              <a:rPr lang="en-US" sz="2400" dirty="0" err="1"/>
              <a:t>Apleichau</a:t>
            </a:r>
            <a:r>
              <a:rPr lang="en-US" sz="2400" dirty="0"/>
              <a:t> Family Clinic, DHC)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07144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13A-AB9D-4424-9679-A8BF373E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040160"/>
          </a:xfrm>
        </p:spPr>
        <p:txBody>
          <a:bodyPr/>
          <a:lstStyle/>
          <a:p>
            <a:r>
              <a:rPr lang="en-US" sz="3200" dirty="0"/>
              <a:t>Tips in choosing medical setting for your placement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93B9-A7D4-4506-9F2A-C65B6550B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68760"/>
            <a:ext cx="6400800" cy="482724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HK" sz="2400" dirty="0"/>
              <a:t>Competitive</a:t>
            </a:r>
          </a:p>
          <a:p>
            <a:pPr eaLnBrk="1" hangingPunct="1">
              <a:defRPr/>
            </a:pPr>
            <a:r>
              <a:rPr lang="en-US" altLang="zh-HK" sz="2400" dirty="0"/>
              <a:t>Fluctuating placement quotas (see below) </a:t>
            </a:r>
          </a:p>
          <a:p>
            <a:pPr eaLnBrk="1" hangingPunct="1">
              <a:defRPr/>
            </a:pPr>
            <a:r>
              <a:rPr lang="en-US" altLang="zh-HK" sz="2400" dirty="0"/>
              <a:t>BSW students (mostly PRC, can have MSSU in CMC and UCH)</a:t>
            </a:r>
          </a:p>
          <a:p>
            <a:pPr eaLnBrk="1" hangingPunct="1">
              <a:defRPr/>
            </a:pPr>
            <a:r>
              <a:rPr lang="en-US" altLang="zh-HK" sz="2400" dirty="0"/>
              <a:t>MSW students have more choices</a:t>
            </a:r>
          </a:p>
          <a:p>
            <a:pPr eaLnBrk="1" hangingPunct="1">
              <a:defRPr/>
            </a:pPr>
            <a:r>
              <a:rPr lang="en-US" altLang="zh-HK" sz="2400" dirty="0"/>
              <a:t>May need to travel long distance</a:t>
            </a:r>
          </a:p>
          <a:p>
            <a:pPr eaLnBrk="1" hangingPunct="1">
              <a:defRPr/>
            </a:pPr>
            <a:r>
              <a:rPr lang="en-US" altLang="zh-HK" sz="2400" dirty="0"/>
              <a:t>No location preference may have higher chance</a:t>
            </a:r>
          </a:p>
          <a:p>
            <a:pPr eaLnBrk="1" hangingPunct="1">
              <a:defRPr/>
            </a:pPr>
            <a:r>
              <a:rPr lang="en-US" altLang="zh-HK" sz="2400" dirty="0"/>
              <a:t>Availability to attend placement at daytime of Weekdays is essential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91531698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C055-AE5F-729D-9BDC-69A06BED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Tips in choosing medical setting for your placement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CAAC-2815-D317-703B-C6CF706CA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zh-H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If choose MSS, should expect to do casework,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zh-H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If choose MSP, should expect to do groupwork, program and/or project and may not have chances to do casework.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zh-H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If medical as first choice, second choice should consider a less competitive choice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77351452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4F8E-CDB3-4CBD-8D1E-354E7279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0"/>
            <a:ext cx="6400800" cy="1288363"/>
          </a:xfrm>
        </p:spPr>
        <p:txBody>
          <a:bodyPr/>
          <a:lstStyle/>
          <a:p>
            <a:r>
              <a:rPr lang="en-US" sz="3200" dirty="0"/>
              <a:t>Tips in choosing medical setting for your placement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DECB-379E-435D-B54E-96D3970F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88363"/>
            <a:ext cx="6400800" cy="4807637"/>
          </a:xfrm>
        </p:spPr>
        <p:txBody>
          <a:bodyPr/>
          <a:lstStyle/>
          <a:p>
            <a:r>
              <a:rPr lang="en-US" sz="2800" dirty="0"/>
              <a:t>Placement may be affected or suspended under pandemics </a:t>
            </a:r>
          </a:p>
          <a:p>
            <a:endParaRPr lang="en-HK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FA752-5A6E-427A-AE56-A185A468A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44" y="2276872"/>
            <a:ext cx="4176464" cy="1948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80C4B8-FAC8-4A74-AEF8-847C309DE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44" y="4225702"/>
            <a:ext cx="4176464" cy="2632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9FD16-432B-4A59-9716-D86BC6586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620" y="2276872"/>
            <a:ext cx="499538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7993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2D22-CEA4-4CCA-AE73-C8FB4EE4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Units in Summer 2024 (28)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33856-1F67-4D43-8AA6-0FC9ECD9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47800"/>
            <a:ext cx="6400800" cy="4648200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&amp; HRC, Caritas Medical Centre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Tseung Kwan O Hospital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United Christian Hospital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Tin Shui Wai Hospital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Kwai Chung Hospital (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Psy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MSSU, North District Hospital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Queen Elizabeth Hospital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United Christian Hospital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Yung Fung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Shee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Psy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Tuen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Mum Hospital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Wong Tai Sin Hospital (palliative)</a:t>
            </a:r>
          </a:p>
          <a:p>
            <a:endParaRPr lang="en-HK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5159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785D-C31F-4D55-9BF4-C1FEBFE0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Cont’d Summer 2024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FFC0-C524-4B79-86B5-923A9CB43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Adolescent Medical Centre, QEH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PRC Kowloon Hospital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PRC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Tuen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Mun Hospital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PRC Tin Shui Wai Hospital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PRC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Pok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Oi Hospital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PRC Queen Mary Hospital</a:t>
            </a:r>
            <a:endParaRPr lang="en-HK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077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98D6-9963-4865-ACBA-11765E68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Units in Concurrent 2024-25 (22)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6BA4-49D5-4645-A6D3-480E9930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4755232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UCH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Pamela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Youde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Eastern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Nethersole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Hospital (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psy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Tai Po Hospital (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psy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MSSU Yung Fung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Shee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psy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AMC, QEH</a:t>
            </a:r>
          </a:p>
          <a:p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Apleichau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clinic HKU Family Medicine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PRC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Tuen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Mun Hospital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Cancer PRC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Tuen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Mun Hospital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Cancer Care &amp; Support Unit QMH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PRC QMH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DHC Express, Shatin, CRN</a:t>
            </a:r>
          </a:p>
        </p:txBody>
      </p:sp>
    </p:spTree>
    <p:extLst>
      <p:ext uri="{BB962C8B-B14F-4D97-AF65-F5344CB8AC3E}">
        <p14:creationId xmlns:p14="http://schemas.microsoft.com/office/powerpoint/2010/main" val="1929150044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5480-1D39-1E86-EBC3-5CA45D17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Units in Summer 2025 (31)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82FE-429B-80BE-BA12-9124F5E9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&amp; HRC, Caritas Medical Centre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Tseung Kwan O Hospital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United Christian Hospital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Prince Margaret Hospital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MSSU, North District Hospital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United Christian Hospital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Yung Fung </a:t>
            </a:r>
            <a:r>
              <a:rPr kumimoji="1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Shee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 (Psy)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Haven of Hope Hospital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Taipo Hospital (Psy)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sz="2400" dirty="0">
                <a:solidFill>
                  <a:srgbClr val="660066">
                    <a:lumMod val="60000"/>
                    <a:lumOff val="40000"/>
                  </a:srgbClr>
                </a:solidFill>
                <a:latin typeface="Arial"/>
                <a:ea typeface="新細明體"/>
              </a:rPr>
              <a:t>MSSU Tung Wah Hospital</a:t>
            </a: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rgbClr val="6600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0431970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F4C1-6AE7-AA53-87ED-4EE4C45D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j-cs"/>
              </a:rPr>
              <a:t>Cont’d Summer 2025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9382-8B9B-EFED-5C57-60C39BD90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PYNEH (</a:t>
            </a:r>
            <a:r>
              <a:rPr kumimoji="1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psy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PYNEH (gen)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Adolescent Medical Centre, QEH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PRC Kowloon Hospital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PRC Tin Shui Wai Hospital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PRC Pok Oi Hospital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PRC Queen Mary Hospital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sz="2400" dirty="0">
                <a:solidFill>
                  <a:srgbClr val="660066">
                    <a:lumMod val="60000"/>
                    <a:lumOff val="40000"/>
                  </a:srgbClr>
                </a:solidFill>
                <a:latin typeface="Arial"/>
                <a:ea typeface="新細明體"/>
              </a:rPr>
              <a:t>Kowloon City DHCE</a:t>
            </a:r>
            <a:endParaRPr kumimoji="1" lang="en-HK" sz="2400" b="0" i="0" u="none" strike="noStrike" kern="0" cap="none" spc="0" normalizeH="0" baseline="0" noProof="0" dirty="0">
              <a:ln>
                <a:noFill/>
              </a:ln>
              <a:solidFill>
                <a:srgbClr val="6600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37565507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214E-DAF5-C4F5-2AA7-9714BFDC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16632"/>
            <a:ext cx="6400800" cy="1331168"/>
          </a:xfrm>
        </p:spPr>
        <p:txBody>
          <a:bodyPr/>
          <a:lstStyle/>
          <a:p>
            <a:r>
              <a:rPr lang="en-US" dirty="0"/>
              <a:t>Placement Units in Concurrent 2025-26 (21)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609CE-67F2-E849-2A04-9CE5212E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4755232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EKPC (</a:t>
            </a:r>
            <a:r>
              <a:rPr kumimoji="1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psy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Tai Po Hospital (</a:t>
            </a:r>
            <a:r>
              <a:rPr kumimoji="1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psy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MSSU Yung Fung </a:t>
            </a:r>
            <a:r>
              <a:rPr kumimoji="1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Shee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 (</a:t>
            </a:r>
            <a:r>
              <a:rPr kumimoji="1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psy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sz="2400" dirty="0">
                <a:solidFill>
                  <a:srgbClr val="660066">
                    <a:lumMod val="60000"/>
                    <a:lumOff val="40000"/>
                  </a:srgbClr>
                </a:solidFill>
                <a:latin typeface="Arial"/>
                <a:ea typeface="新細明體"/>
              </a:rPr>
              <a:t>MSSU Wong Tai Sin Hospital (palliative)</a:t>
            </a: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rgbClr val="6600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AMC, QEH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Apleichau</a:t>
            </a: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 clinic HKU Family Medicine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PRC PYNEH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PRC Tin Shui Wan Hospital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sz="2400" dirty="0">
                <a:solidFill>
                  <a:srgbClr val="660066">
                    <a:lumMod val="60000"/>
                    <a:lumOff val="40000"/>
                  </a:srgbClr>
                </a:solidFill>
                <a:latin typeface="Arial"/>
                <a:ea typeface="新細明體"/>
              </a:rPr>
              <a:t>PRC Pok Oi Hospital</a:t>
            </a: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rgbClr val="6600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Cancer Care &amp; Support Unit QMH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PRC QMH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t>DHC Express, Shatin, CRN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65408976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D8C0-63C6-B036-BD75-C31AE06D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6D757-B355-B48B-6F5B-B7E75DFBB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Further Enquiries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kodebby@hku.hk</a:t>
            </a:r>
            <a:endParaRPr lang="en-US" dirty="0"/>
          </a:p>
          <a:p>
            <a:pPr marL="0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9289106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9E3CC6-3BA3-4CF5-A670-EACBFC14F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MSS-Medical Social Services Unit (SWD/HA)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56F8413-BDFA-4BB3-B3CB-59BE95BA9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400800" cy="4637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Psychosocial assessment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Case management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Care Plan and discharge planning in collaboration with interdisciplinary team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Supportive and therapeutic counselling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Referrals of tangible services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Statuary services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Outreach services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TW" sz="2400" dirty="0"/>
              <a:t>Crisis and disaster support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altLang="zh-TW" sz="2000" dirty="0"/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48EF9A8-8929-4188-9BE6-19C72C6ED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Counselling services may include: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A1FF7DD-3F54-4C1E-8EA5-7CC1B4842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Adjustment/acceptance to illnesses, aging and disabilities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/>
              <a:t>Losses: organs, body parts, bodily functioning, roles, dignity, abilities, self-esteem, hope.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/>
              <a:t>Threats and changes: daily functioning, interpersonal relationship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43E-EBF9-4EFE-9E54-58A069C8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Counselling may include: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A7C6-50C1-477A-84D7-F79428A0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196752"/>
            <a:ext cx="6400800" cy="489924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Family problems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/>
              <a:t>communication problems, conflictual relationships, caregivers’ stress, financial hardship, diminished roles and discrepancies in expectations</a:t>
            </a:r>
          </a:p>
          <a:p>
            <a:pPr eaLnBrk="1" hangingPunct="1">
              <a:defRPr/>
            </a:pPr>
            <a:r>
              <a:rPr lang="en-US" altLang="zh-TW" sz="2800" dirty="0"/>
              <a:t>Family violence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/>
              <a:t>Physical, psychological, emotional, sexual, identification, screening and referral</a:t>
            </a:r>
          </a:p>
          <a:p>
            <a:pPr eaLnBrk="1" hangingPunct="1">
              <a:defRPr/>
            </a:pPr>
            <a:endParaRPr lang="zh-HK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B5C0-AAC2-45C4-A078-5A8FABAB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Counselling may include: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AA22-BA3C-4A58-BC21-29381AA2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Bereavement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/>
              <a:t>Anticipatory grief and preparation for impending death of life-threatening illnesses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/>
              <a:t>Follow-up the bereaved families after death in bereavement counselling and support</a:t>
            </a:r>
          </a:p>
          <a:p>
            <a:pPr eaLnBrk="1" hangingPunct="1">
              <a:defRPr/>
            </a:pPr>
            <a:endParaRPr lang="zh-HK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99689B-8D53-42BC-BC45-5DBBC21EA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404813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Tangible service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B56622D-3C50-41D7-B30B-A7ABD442B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dirty="0"/>
              <a:t>Help giving information, screening and referrals of tangible services, such as: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dirty="0"/>
              <a:t>Financial (CSSA/DA/HAD,OAA, OALA, trust fund, special grant, medical waivers </a:t>
            </a:r>
            <a:r>
              <a:rPr lang="en-US" altLang="zh-TW" sz="2800" dirty="0" err="1"/>
              <a:t>etc</a:t>
            </a:r>
            <a:r>
              <a:rPr lang="en-US" altLang="zh-TW" sz="28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dirty="0"/>
              <a:t>Information on placement (Home transfer, Spilt tenancy, CR, Emergency shelter, respite care of old aged home)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2C5D-5372-48E2-8809-3608CFD2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Tangible service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AFC5-183D-436D-837E-F4F2F8935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196752"/>
            <a:ext cx="6400800" cy="489924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Assisting in the assessment of Elderly long term care plan and follow-up </a:t>
            </a:r>
          </a:p>
          <a:p>
            <a:pPr eaLnBrk="1" hangingPunct="1">
              <a:defRPr/>
            </a:pPr>
            <a:r>
              <a:rPr lang="en-US" altLang="zh-TW" sz="2800" dirty="0"/>
              <a:t>Referral or giving information on Employment and training </a:t>
            </a:r>
          </a:p>
          <a:p>
            <a:pPr eaLnBrk="1" hangingPunct="1">
              <a:defRPr/>
            </a:pPr>
            <a:r>
              <a:rPr lang="en-US" altLang="zh-TW" sz="2800" dirty="0"/>
              <a:t>Referral or giving information on other community support services</a:t>
            </a:r>
            <a:endParaRPr lang="zh-HK" altLang="en-US" sz="2800" dirty="0"/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c7d048-da64-4566-860c-57f1d1c3a1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84AD3078AA1438C6D54622F879D54" ma:contentTypeVersion="15" ma:contentTypeDescription="Create a new document." ma:contentTypeScope="" ma:versionID="e02d48fe1400ba9ae95d2b30405dcb2e">
  <xsd:schema xmlns:xsd="http://www.w3.org/2001/XMLSchema" xmlns:xs="http://www.w3.org/2001/XMLSchema" xmlns:p="http://schemas.microsoft.com/office/2006/metadata/properties" xmlns:ns3="45c7d048-da64-4566-860c-57f1d1c3a1f9" xmlns:ns4="0a9575ec-b821-48e5-8661-cab060fbf742" targetNamespace="http://schemas.microsoft.com/office/2006/metadata/properties" ma:root="true" ma:fieldsID="d10731353a430ee5cedd4f5901b64ced" ns3:_="" ns4:_="">
    <xsd:import namespace="45c7d048-da64-4566-860c-57f1d1c3a1f9"/>
    <xsd:import namespace="0a9575ec-b821-48e5-8661-cab060fbf7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7d048-da64-4566-860c-57f1d1c3a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575ec-b821-48e5-8661-cab060fbf7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5EE701-BDD4-4462-9EFA-72DB24C5CB23}">
  <ds:schemaRefs>
    <ds:schemaRef ds:uri="45c7d048-da64-4566-860c-57f1d1c3a1f9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0a9575ec-b821-48e5-8661-cab060fbf742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14D8B5-9F78-45DC-AC0E-B33337857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c7d048-da64-4566-860c-57f1d1c3a1f9"/>
    <ds:schemaRef ds:uri="0a9575ec-b821-48e5-8661-cab060fbf7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AF1A8F-FBDA-4BE8-B171-14838C4C38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1499</TotalTime>
  <Words>1755</Words>
  <Application>Microsoft Office PowerPoint</Application>
  <PresentationFormat>On-screen Show (4:3)</PresentationFormat>
  <Paragraphs>233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Algerian</vt:lpstr>
      <vt:lpstr>Arial</vt:lpstr>
      <vt:lpstr>Wingdings</vt:lpstr>
      <vt:lpstr>Proposal</vt:lpstr>
      <vt:lpstr>Social Work Services in Medical Setting and Community Health</vt:lpstr>
      <vt:lpstr>See, hear, feel what they see, hear and feel…..</vt:lpstr>
      <vt:lpstr>Social Work Services in Medical Setting and Community Health</vt:lpstr>
      <vt:lpstr>MSS-Medical Social Services Unit (SWD/HA)</vt:lpstr>
      <vt:lpstr>Counselling services may include:</vt:lpstr>
      <vt:lpstr>Counselling may include:</vt:lpstr>
      <vt:lpstr>Counselling may include:</vt:lpstr>
      <vt:lpstr>Tangible service</vt:lpstr>
      <vt:lpstr>Tangible service</vt:lpstr>
      <vt:lpstr>Discharge / Rehab. plan</vt:lpstr>
      <vt:lpstr>Outreach service</vt:lpstr>
      <vt:lpstr>Statutory service</vt:lpstr>
      <vt:lpstr> Groups / Programs Services </vt:lpstr>
      <vt:lpstr>Special features for placements in MSSU (Gen/Psy) </vt:lpstr>
      <vt:lpstr>MSP- PRC/HRC, CPRC, HC</vt:lpstr>
      <vt:lpstr>MSP- PRC/HRC</vt:lpstr>
      <vt:lpstr>MSP- PRC/HRC</vt:lpstr>
      <vt:lpstr>MSP- CPRC, HC</vt:lpstr>
      <vt:lpstr>Groupwork and approaches</vt:lpstr>
      <vt:lpstr>Groupwork and approaches</vt:lpstr>
      <vt:lpstr>Nature and purpose of Services in Primary Care and Community Health Services</vt:lpstr>
      <vt:lpstr>MSP-District Health Centre</vt:lpstr>
      <vt:lpstr>MSP-Apleichau Family Medicine Clinic</vt:lpstr>
      <vt:lpstr>Special features for placements in MSP</vt:lpstr>
      <vt:lpstr>Special features for placements in MSP</vt:lpstr>
      <vt:lpstr>Learning and Challenges in Social Work Service in medical setting and community health</vt:lpstr>
      <vt:lpstr>  Learning and Challenges in Social Work Service in medical setting and community health </vt:lpstr>
      <vt:lpstr>Learning and Challenges in Social Work Service in medical setting and community health</vt:lpstr>
      <vt:lpstr>Preparation and mindset </vt:lpstr>
      <vt:lpstr>Tips in choosing medical setting for your placement</vt:lpstr>
      <vt:lpstr>Tips in choosing medical setting for your placement</vt:lpstr>
      <vt:lpstr>Tips in choosing medical setting for your placement</vt:lpstr>
      <vt:lpstr>Placement Units in Summer 2024 (28)</vt:lpstr>
      <vt:lpstr>Cont’d Summer 2024</vt:lpstr>
      <vt:lpstr>Placement Units in Concurrent 2024-25 (22)</vt:lpstr>
      <vt:lpstr>Placement Units in Summer 2025 (31)</vt:lpstr>
      <vt:lpstr>Cont’d Summer 2025</vt:lpstr>
      <vt:lpstr>Placement Units in Concurrent 2025-26 (21)</vt:lpstr>
      <vt:lpstr>PowerPoint Presentation</vt:lpstr>
    </vt:vector>
  </TitlesOfParts>
  <Company>social 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MSS &amp; MSP</dc:title>
  <dc:creator>socwork0509A</dc:creator>
  <cp:lastModifiedBy>Ross Lam</cp:lastModifiedBy>
  <cp:revision>70</cp:revision>
  <dcterms:created xsi:type="dcterms:W3CDTF">2007-11-30T06:38:52Z</dcterms:created>
  <dcterms:modified xsi:type="dcterms:W3CDTF">2025-11-24T06:36:22Z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0x010100EEE84AD3078AA1438C6D54622F879D54</vt:lpwstr>
  </property>
</Properties>
</file>