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59"/>
  </p:notesMasterIdLst>
  <p:sldIdLst>
    <p:sldId id="320" r:id="rId5"/>
    <p:sldId id="257" r:id="rId6"/>
    <p:sldId id="301" r:id="rId7"/>
    <p:sldId id="274" r:id="rId8"/>
    <p:sldId id="376" r:id="rId9"/>
    <p:sldId id="258" r:id="rId10"/>
    <p:sldId id="294" r:id="rId11"/>
    <p:sldId id="379" r:id="rId12"/>
    <p:sldId id="308" r:id="rId13"/>
    <p:sldId id="313" r:id="rId14"/>
    <p:sldId id="307" r:id="rId15"/>
    <p:sldId id="276" r:id="rId16"/>
    <p:sldId id="277" r:id="rId17"/>
    <p:sldId id="279" r:id="rId18"/>
    <p:sldId id="374" r:id="rId19"/>
    <p:sldId id="436" r:id="rId20"/>
    <p:sldId id="375" r:id="rId21"/>
    <p:sldId id="295" r:id="rId22"/>
    <p:sldId id="359" r:id="rId23"/>
    <p:sldId id="299" r:id="rId24"/>
    <p:sldId id="296" r:id="rId25"/>
    <p:sldId id="337" r:id="rId26"/>
    <p:sldId id="314" r:id="rId27"/>
    <p:sldId id="315" r:id="rId28"/>
    <p:sldId id="312" r:id="rId29"/>
    <p:sldId id="310" r:id="rId30"/>
    <p:sldId id="311" r:id="rId31"/>
    <p:sldId id="351" r:id="rId32"/>
    <p:sldId id="319" r:id="rId33"/>
    <p:sldId id="342" r:id="rId34"/>
    <p:sldId id="316" r:id="rId35"/>
    <p:sldId id="360" r:id="rId36"/>
    <p:sldId id="361" r:id="rId37"/>
    <p:sldId id="437" r:id="rId38"/>
    <p:sldId id="378" r:id="rId39"/>
    <p:sldId id="363" r:id="rId40"/>
    <p:sldId id="364" r:id="rId41"/>
    <p:sldId id="365" r:id="rId42"/>
    <p:sldId id="366" r:id="rId43"/>
    <p:sldId id="367" r:id="rId44"/>
    <p:sldId id="368" r:id="rId45"/>
    <p:sldId id="370" r:id="rId46"/>
    <p:sldId id="371" r:id="rId47"/>
    <p:sldId id="372" r:id="rId48"/>
    <p:sldId id="438" r:id="rId49"/>
    <p:sldId id="317" r:id="rId50"/>
    <p:sldId id="352" r:id="rId51"/>
    <p:sldId id="304" r:id="rId52"/>
    <p:sldId id="439" r:id="rId53"/>
    <p:sldId id="440" r:id="rId54"/>
    <p:sldId id="442" r:id="rId55"/>
    <p:sldId id="441" r:id="rId56"/>
    <p:sldId id="443" r:id="rId57"/>
    <p:sldId id="287" r:id="rId5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8D230F3-CF80-4859-8CE7-A43EE81993B5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5" autoAdjust="0"/>
    <p:restoredTop sz="95953"/>
  </p:normalViewPr>
  <p:slideViewPr>
    <p:cSldViewPr snapToGrid="0">
      <p:cViewPr varScale="1">
        <p:scale>
          <a:sx n="106" d="100"/>
          <a:sy n="106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4DE25-C064-42AC-8353-786EF3E6B20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3F84637-9ED3-44AF-8DD7-EF4E6C2C8E76}">
      <dgm:prSet custT="1"/>
      <dgm:spPr/>
      <dgm:t>
        <a:bodyPr/>
        <a:lstStyle/>
        <a:p>
          <a:r>
            <a:rPr lang="en-US" sz="1800" b="1" i="0"/>
            <a:t>An integral part of social work education with the emphasis on “ Learning through doing”;</a:t>
          </a:r>
          <a:endParaRPr lang="en-US" sz="1800"/>
        </a:p>
      </dgm:t>
    </dgm:pt>
    <dgm:pt modelId="{5FFD9201-E055-414E-A5E7-1AA15C874F8C}" type="parTrans" cxnId="{D00F02A9-9E99-4329-8308-639E987F090D}">
      <dgm:prSet/>
      <dgm:spPr/>
      <dgm:t>
        <a:bodyPr/>
        <a:lstStyle/>
        <a:p>
          <a:endParaRPr lang="en-US" sz="2400"/>
        </a:p>
      </dgm:t>
    </dgm:pt>
    <dgm:pt modelId="{55A8A570-ABFF-4AB5-BA25-EFFF443DE2ED}" type="sibTrans" cxnId="{D00F02A9-9E99-4329-8308-639E987F090D}">
      <dgm:prSet/>
      <dgm:spPr/>
      <dgm:t>
        <a:bodyPr/>
        <a:lstStyle/>
        <a:p>
          <a:endParaRPr lang="en-US" sz="2400"/>
        </a:p>
      </dgm:t>
    </dgm:pt>
    <dgm:pt modelId="{A84DB333-07D3-421C-A3B9-97C458B15BF3}">
      <dgm:prSet custT="1"/>
      <dgm:spPr/>
      <dgm:t>
        <a:bodyPr/>
        <a:lstStyle/>
        <a:p>
          <a:r>
            <a:rPr lang="en-US" sz="1800" b="1" i="0"/>
            <a:t>Student works in a social work agency under the guidance of fieldwork supervisor as to incorporate theoretical knowledge into social work practice;</a:t>
          </a:r>
          <a:endParaRPr lang="en-US" sz="1800"/>
        </a:p>
      </dgm:t>
    </dgm:pt>
    <dgm:pt modelId="{2774ED0B-8EF1-4BF6-90F5-A97BDAEFA3CD}" type="parTrans" cxnId="{995097D7-089A-442A-BFC3-5E9DFFD9E22B}">
      <dgm:prSet/>
      <dgm:spPr/>
      <dgm:t>
        <a:bodyPr/>
        <a:lstStyle/>
        <a:p>
          <a:endParaRPr lang="en-US" sz="2400"/>
        </a:p>
      </dgm:t>
    </dgm:pt>
    <dgm:pt modelId="{0CD6CF1A-8C85-4904-BC18-09B9E9B20858}" type="sibTrans" cxnId="{995097D7-089A-442A-BFC3-5E9DFFD9E22B}">
      <dgm:prSet/>
      <dgm:spPr/>
      <dgm:t>
        <a:bodyPr/>
        <a:lstStyle/>
        <a:p>
          <a:endParaRPr lang="en-US" sz="2400"/>
        </a:p>
      </dgm:t>
    </dgm:pt>
    <dgm:pt modelId="{670B2E7D-C01F-4741-93B3-84E92E759D8D}">
      <dgm:prSet custT="1"/>
      <dgm:spPr/>
      <dgm:t>
        <a:bodyPr/>
        <a:lstStyle/>
        <a:p>
          <a:r>
            <a:rPr lang="en-US" sz="1800" b="1" i="0"/>
            <a:t>Student is expected to experience the real work setting, understand agency culture and requirement, to gain the practice wisdom from supervisor and agency staffs ; </a:t>
          </a:r>
          <a:endParaRPr lang="en-US" sz="1800"/>
        </a:p>
      </dgm:t>
    </dgm:pt>
    <dgm:pt modelId="{F32CB79D-AFFA-49DA-8A82-AD9C83F6116B}" type="parTrans" cxnId="{5D44DD96-E561-4D5C-BAB0-B273B9FE1414}">
      <dgm:prSet/>
      <dgm:spPr/>
      <dgm:t>
        <a:bodyPr/>
        <a:lstStyle/>
        <a:p>
          <a:endParaRPr lang="en-US" sz="2400"/>
        </a:p>
      </dgm:t>
    </dgm:pt>
    <dgm:pt modelId="{ACB0C913-BD45-4DDC-B983-9EF9B22B7332}" type="sibTrans" cxnId="{5D44DD96-E561-4D5C-BAB0-B273B9FE1414}">
      <dgm:prSet/>
      <dgm:spPr/>
      <dgm:t>
        <a:bodyPr/>
        <a:lstStyle/>
        <a:p>
          <a:endParaRPr lang="en-US" sz="2400"/>
        </a:p>
      </dgm:t>
    </dgm:pt>
    <dgm:pt modelId="{AA5C318B-2ECF-4456-9E3D-24ADBE24F511}">
      <dgm:prSet custT="1"/>
      <dgm:spPr/>
      <dgm:t>
        <a:bodyPr/>
        <a:lstStyle/>
        <a:p>
          <a:r>
            <a:rPr lang="en-US" sz="1800" b="1" i="0"/>
            <a:t>An important process to train up a competent and independent social worker.</a:t>
          </a:r>
          <a:endParaRPr lang="en-US" sz="1800"/>
        </a:p>
      </dgm:t>
    </dgm:pt>
    <dgm:pt modelId="{D704CF38-D82D-4414-8E91-1E72BD6B3B12}" type="parTrans" cxnId="{93F0FCB9-5314-4993-8EF6-92952DE5D47F}">
      <dgm:prSet/>
      <dgm:spPr/>
      <dgm:t>
        <a:bodyPr/>
        <a:lstStyle/>
        <a:p>
          <a:endParaRPr lang="en-US" sz="2400"/>
        </a:p>
      </dgm:t>
    </dgm:pt>
    <dgm:pt modelId="{8B4208C6-7C17-4F7C-9091-868F6C54BAD0}" type="sibTrans" cxnId="{93F0FCB9-5314-4993-8EF6-92952DE5D47F}">
      <dgm:prSet/>
      <dgm:spPr/>
      <dgm:t>
        <a:bodyPr/>
        <a:lstStyle/>
        <a:p>
          <a:endParaRPr lang="en-US" sz="2400"/>
        </a:p>
      </dgm:t>
    </dgm:pt>
    <dgm:pt modelId="{34BE2827-E69D-42C0-9BB4-D301C996AB7A}" type="pres">
      <dgm:prSet presAssocID="{7C44DE25-C064-42AC-8353-786EF3E6B204}" presName="linear" presStyleCnt="0">
        <dgm:presLayoutVars>
          <dgm:animLvl val="lvl"/>
          <dgm:resizeHandles val="exact"/>
        </dgm:presLayoutVars>
      </dgm:prSet>
      <dgm:spPr/>
    </dgm:pt>
    <dgm:pt modelId="{D8C13534-B817-4E24-B304-10EFB3F8451A}" type="pres">
      <dgm:prSet presAssocID="{93F84637-9ED3-44AF-8DD7-EF4E6C2C8E76}" presName="parentText" presStyleLbl="node1" presStyleIdx="0" presStyleCnt="4" custLinFactNeighborX="285" custLinFactNeighborY="-6855">
        <dgm:presLayoutVars>
          <dgm:chMax val="0"/>
          <dgm:bulletEnabled val="1"/>
        </dgm:presLayoutVars>
      </dgm:prSet>
      <dgm:spPr/>
    </dgm:pt>
    <dgm:pt modelId="{AED4587D-C4A1-46BE-A676-06B91C2076D6}" type="pres">
      <dgm:prSet presAssocID="{55A8A570-ABFF-4AB5-BA25-EFFF443DE2ED}" presName="spacer" presStyleCnt="0"/>
      <dgm:spPr/>
    </dgm:pt>
    <dgm:pt modelId="{C4F7A0C2-5FBE-415F-AEA7-B7A35406BAC2}" type="pres">
      <dgm:prSet presAssocID="{A84DB333-07D3-421C-A3B9-97C458B15B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2FE53C-52D0-4AB2-A894-EB9BADC9A722}" type="pres">
      <dgm:prSet presAssocID="{0CD6CF1A-8C85-4904-BC18-09B9E9B20858}" presName="spacer" presStyleCnt="0"/>
      <dgm:spPr/>
    </dgm:pt>
    <dgm:pt modelId="{4142B14B-60B7-42FA-92EF-00E19E3E2E2E}" type="pres">
      <dgm:prSet presAssocID="{670B2E7D-C01F-4741-93B3-84E92E759D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5AF943-FC2E-4EF6-B849-3B5574A029A0}" type="pres">
      <dgm:prSet presAssocID="{ACB0C913-BD45-4DDC-B983-9EF9B22B7332}" presName="spacer" presStyleCnt="0"/>
      <dgm:spPr/>
    </dgm:pt>
    <dgm:pt modelId="{FFE35C19-6574-4285-9CB4-0D8531F4211D}" type="pres">
      <dgm:prSet presAssocID="{AA5C318B-2ECF-4456-9E3D-24ADBE24F5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29F910-123F-45F6-9D8B-0AB092405069}" type="presOf" srcId="{AA5C318B-2ECF-4456-9E3D-24ADBE24F511}" destId="{FFE35C19-6574-4285-9CB4-0D8531F4211D}" srcOrd="0" destOrd="0" presId="urn:microsoft.com/office/officeart/2005/8/layout/vList2"/>
    <dgm:cxn modelId="{54B9514C-EACC-4926-BA1A-1047E01AB499}" type="presOf" srcId="{670B2E7D-C01F-4741-93B3-84E92E759D8D}" destId="{4142B14B-60B7-42FA-92EF-00E19E3E2E2E}" srcOrd="0" destOrd="0" presId="urn:microsoft.com/office/officeart/2005/8/layout/vList2"/>
    <dgm:cxn modelId="{5D44DD96-E561-4D5C-BAB0-B273B9FE1414}" srcId="{7C44DE25-C064-42AC-8353-786EF3E6B204}" destId="{670B2E7D-C01F-4741-93B3-84E92E759D8D}" srcOrd="2" destOrd="0" parTransId="{F32CB79D-AFFA-49DA-8A82-AD9C83F6116B}" sibTransId="{ACB0C913-BD45-4DDC-B983-9EF9B22B7332}"/>
    <dgm:cxn modelId="{37B49497-F030-4235-8F0D-8A3380A242CD}" type="presOf" srcId="{93F84637-9ED3-44AF-8DD7-EF4E6C2C8E76}" destId="{D8C13534-B817-4E24-B304-10EFB3F8451A}" srcOrd="0" destOrd="0" presId="urn:microsoft.com/office/officeart/2005/8/layout/vList2"/>
    <dgm:cxn modelId="{D00F02A9-9E99-4329-8308-639E987F090D}" srcId="{7C44DE25-C064-42AC-8353-786EF3E6B204}" destId="{93F84637-9ED3-44AF-8DD7-EF4E6C2C8E76}" srcOrd="0" destOrd="0" parTransId="{5FFD9201-E055-414E-A5E7-1AA15C874F8C}" sibTransId="{55A8A570-ABFF-4AB5-BA25-EFFF443DE2ED}"/>
    <dgm:cxn modelId="{93F0FCB9-5314-4993-8EF6-92952DE5D47F}" srcId="{7C44DE25-C064-42AC-8353-786EF3E6B204}" destId="{AA5C318B-2ECF-4456-9E3D-24ADBE24F511}" srcOrd="3" destOrd="0" parTransId="{D704CF38-D82D-4414-8E91-1E72BD6B3B12}" sibTransId="{8B4208C6-7C17-4F7C-9091-868F6C54BAD0}"/>
    <dgm:cxn modelId="{995097D7-089A-442A-BFC3-5E9DFFD9E22B}" srcId="{7C44DE25-C064-42AC-8353-786EF3E6B204}" destId="{A84DB333-07D3-421C-A3B9-97C458B15BF3}" srcOrd="1" destOrd="0" parTransId="{2774ED0B-8EF1-4BF6-90F5-A97BDAEFA3CD}" sibTransId="{0CD6CF1A-8C85-4904-BC18-09B9E9B20858}"/>
    <dgm:cxn modelId="{D2D954E6-19BA-4EE8-B488-2AFB386183EF}" type="presOf" srcId="{A84DB333-07D3-421C-A3B9-97C458B15BF3}" destId="{C4F7A0C2-5FBE-415F-AEA7-B7A35406BAC2}" srcOrd="0" destOrd="0" presId="urn:microsoft.com/office/officeart/2005/8/layout/vList2"/>
    <dgm:cxn modelId="{8F01CEED-99AA-44AE-9471-307C49BA3D7C}" type="presOf" srcId="{7C44DE25-C064-42AC-8353-786EF3E6B204}" destId="{34BE2827-E69D-42C0-9BB4-D301C996AB7A}" srcOrd="0" destOrd="0" presId="urn:microsoft.com/office/officeart/2005/8/layout/vList2"/>
    <dgm:cxn modelId="{8FEEED00-8C85-4406-A089-CAE380179833}" type="presParOf" srcId="{34BE2827-E69D-42C0-9BB4-D301C996AB7A}" destId="{D8C13534-B817-4E24-B304-10EFB3F8451A}" srcOrd="0" destOrd="0" presId="urn:microsoft.com/office/officeart/2005/8/layout/vList2"/>
    <dgm:cxn modelId="{E2FC1891-7AB2-4497-AC69-7052D8EFE80E}" type="presParOf" srcId="{34BE2827-E69D-42C0-9BB4-D301C996AB7A}" destId="{AED4587D-C4A1-46BE-A676-06B91C2076D6}" srcOrd="1" destOrd="0" presId="urn:microsoft.com/office/officeart/2005/8/layout/vList2"/>
    <dgm:cxn modelId="{6C95072E-6311-40E7-B492-7046E894DB8D}" type="presParOf" srcId="{34BE2827-E69D-42C0-9BB4-D301C996AB7A}" destId="{C4F7A0C2-5FBE-415F-AEA7-B7A35406BAC2}" srcOrd="2" destOrd="0" presId="urn:microsoft.com/office/officeart/2005/8/layout/vList2"/>
    <dgm:cxn modelId="{01A32E26-B18D-4A07-AF37-D1EF3F9325E2}" type="presParOf" srcId="{34BE2827-E69D-42C0-9BB4-D301C996AB7A}" destId="{D52FE53C-52D0-4AB2-A894-EB9BADC9A722}" srcOrd="3" destOrd="0" presId="urn:microsoft.com/office/officeart/2005/8/layout/vList2"/>
    <dgm:cxn modelId="{FECFA9E0-D945-462E-8F7A-39B0CA92BEC8}" type="presParOf" srcId="{34BE2827-E69D-42C0-9BB4-D301C996AB7A}" destId="{4142B14B-60B7-42FA-92EF-00E19E3E2E2E}" srcOrd="4" destOrd="0" presId="urn:microsoft.com/office/officeart/2005/8/layout/vList2"/>
    <dgm:cxn modelId="{79464BF7-5012-4995-9A54-882497985EB6}" type="presParOf" srcId="{34BE2827-E69D-42C0-9BB4-D301C996AB7A}" destId="{305AF943-FC2E-4EF6-B849-3B5574A029A0}" srcOrd="5" destOrd="0" presId="urn:microsoft.com/office/officeart/2005/8/layout/vList2"/>
    <dgm:cxn modelId="{300EFF42-4984-4AC1-9DCC-CD27EE473982}" type="presParOf" srcId="{34BE2827-E69D-42C0-9BB4-D301C996AB7A}" destId="{FFE35C19-6574-4285-9CB4-0D8531F421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BA3BFD-C06B-409D-BF9C-6A04CEAE89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F2A12-5D1B-404F-86BE-6D7A3757B136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Community Development Services (AG/CC/NLCDP/PHA)</a:t>
          </a:r>
          <a:endParaRPr lang="en-US" sz="1600">
            <a:solidFill>
              <a:schemeClr val="bg1"/>
            </a:solidFill>
          </a:endParaRPr>
        </a:p>
      </dgm:t>
    </dgm:pt>
    <dgm:pt modelId="{8B7D6190-7CB0-4254-8709-5D4DB490331C}" type="parTrans" cxnId="{F380EE0C-05C2-4ECC-BAA8-1774D06A1C9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087DCB9-C2DC-4D84-91F1-AD03A30ADF98}" type="sibTrans" cxnId="{F380EE0C-05C2-4ECC-BAA8-1774D06A1C9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AD9174D-B4CF-4EA7-8BEB-F998EBA77214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Services for the Elderly (CSE/RSE)</a:t>
          </a:r>
          <a:endParaRPr lang="en-US" sz="1600">
            <a:solidFill>
              <a:schemeClr val="bg1"/>
            </a:solidFill>
          </a:endParaRPr>
        </a:p>
      </dgm:t>
    </dgm:pt>
    <dgm:pt modelId="{5E6CE0E9-10B5-42D9-AA22-902401BAB2AF}" type="parTrans" cxnId="{8BB12973-081D-438A-AE51-EAD9FF0EF4B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681AD43-571D-47AF-BBE5-4F4EBFB0853D}" type="sibTrans" cxnId="{8BB12973-081D-438A-AE51-EAD9FF0EF4B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C835467-268E-44A3-AD6C-7369C4CCB66A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Family Services (FSC/CISC)</a:t>
          </a:r>
          <a:endParaRPr lang="en-US" sz="1600">
            <a:solidFill>
              <a:schemeClr val="bg1"/>
            </a:solidFill>
          </a:endParaRPr>
        </a:p>
      </dgm:t>
    </dgm:pt>
    <dgm:pt modelId="{F6B97723-C933-4FBC-BA20-56A6A92716F5}" type="parTrans" cxnId="{A05B1505-CF9C-4C22-8BF7-AFC5CCAF4F4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7F88C3A-8ED4-41E8-8E0A-9AF9DB32B800}" type="sibTrans" cxnId="{A05B1505-CF9C-4C22-8BF7-AFC5CCAF4F4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92E25AF-AB62-4F30-AA8B-C0B72BBBE3AF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Medical Social Services (MSS/MSP)</a:t>
          </a:r>
          <a:endParaRPr lang="en-US" sz="1600">
            <a:solidFill>
              <a:schemeClr val="bg1"/>
            </a:solidFill>
          </a:endParaRPr>
        </a:p>
      </dgm:t>
    </dgm:pt>
    <dgm:pt modelId="{2EC2F1F1-9093-4676-8569-6934E6903718}" type="parTrans" cxnId="{605949D1-95AB-47E6-ADF5-AAF2AD30C9E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B725F11-9416-41A3-A21B-068B580B31FE}" type="sibTrans" cxnId="{605949D1-95AB-47E6-ADF5-AAF2AD30C9E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C369794-729B-48D0-B84E-5A146FA548BF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Multicultural Social Work (EDR/ASR/FDW)</a:t>
          </a:r>
          <a:endParaRPr lang="en-US" sz="1600">
            <a:solidFill>
              <a:schemeClr val="bg1"/>
            </a:solidFill>
          </a:endParaRPr>
        </a:p>
      </dgm:t>
    </dgm:pt>
    <dgm:pt modelId="{F9897B4D-9ED4-4E5F-8AFD-1A9609B95D64}" type="parTrans" cxnId="{9D0C3D55-97FA-4AA2-AACC-5D2BA5EC919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A61C851-2177-4941-AD23-F5B4BA6D68B8}" type="sibTrans" cxnId="{9D0C3D55-97FA-4AA2-AACC-5D2BA5EC919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FF36DB4-C8B9-447B-BAC7-DE86E54A432F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Rehabilitation Services (RSD/RSR/PRS/CRN/SSS-only open for concurrent placement)</a:t>
          </a:r>
          <a:endParaRPr lang="en-US" sz="1600">
            <a:solidFill>
              <a:schemeClr val="bg1"/>
            </a:solidFill>
          </a:endParaRPr>
        </a:p>
      </dgm:t>
    </dgm:pt>
    <dgm:pt modelId="{10FD3C51-25F0-478B-A141-DCEC7B75BD51}" type="parTrans" cxnId="{D83865AE-8B01-42F3-91B5-D8AB7FC4621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429010F-6758-4BCB-BF74-B0C252006F72}" type="sibTrans" cxnId="{D83865AE-8B01-42F3-91B5-D8AB7FC4621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8114132-4C7B-405A-82ED-39A897A84E0D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School Social Work Services (SSWP/SSWS/SSWO) – only open for concurrent placement</a:t>
          </a:r>
          <a:endParaRPr lang="en-US" sz="1600">
            <a:solidFill>
              <a:schemeClr val="bg1"/>
            </a:solidFill>
          </a:endParaRPr>
        </a:p>
      </dgm:t>
    </dgm:pt>
    <dgm:pt modelId="{E6382913-3F5E-41B9-BC0A-520174AE6A5D}" type="parTrans" cxnId="{74F68759-26E9-4021-A834-6B9B6CD7557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9C42BD6-0E64-4D37-BB26-C261DCF0B127}" type="sibTrans" cxnId="{74F68759-26E9-4021-A834-6B9B6CD7557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868079C-63F0-4D76-846B-6854AFBE106A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Services for Children &amp; Youth (ICYSC/YR/RS)</a:t>
          </a:r>
          <a:endParaRPr lang="en-US" sz="1600">
            <a:solidFill>
              <a:schemeClr val="bg1"/>
            </a:solidFill>
          </a:endParaRPr>
        </a:p>
      </dgm:t>
    </dgm:pt>
    <dgm:pt modelId="{BD59FD08-94A9-498A-A64F-CFCECA786383}" type="parTrans" cxnId="{177AAAB4-794D-4559-9949-DC87986ADEF2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9ED030C-3B81-4551-9341-2D6E6F736383}" type="sibTrans" cxnId="{177AAAB4-794D-4559-9949-DC87986ADEF2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85FD7EC-9ABE-4E00-A8ED-0CB470AE852A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Overseas/Mainland Fieldwork Placements (OFP) – only open for summer block placement</a:t>
          </a:r>
          <a:endParaRPr lang="en-US" sz="1600">
            <a:solidFill>
              <a:schemeClr val="bg1"/>
            </a:solidFill>
          </a:endParaRPr>
        </a:p>
      </dgm:t>
    </dgm:pt>
    <dgm:pt modelId="{7E8121C9-CD78-419C-8D0A-BC96D922A5D7}" type="parTrans" cxnId="{0C0FD55C-3483-4485-8977-761F31DCACA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CD106F4-05DA-4CA3-94E1-AF3C15E84FF8}" type="sibTrans" cxnId="{0C0FD55C-3483-4485-8977-761F31DCACA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F7B0B91-68B4-4E97-8B4A-47ADFAD0689F}" type="pres">
      <dgm:prSet presAssocID="{82BA3BFD-C06B-409D-BF9C-6A04CEAE895A}" presName="vert0" presStyleCnt="0">
        <dgm:presLayoutVars>
          <dgm:dir/>
          <dgm:animOne val="branch"/>
          <dgm:animLvl val="lvl"/>
        </dgm:presLayoutVars>
      </dgm:prSet>
      <dgm:spPr/>
    </dgm:pt>
    <dgm:pt modelId="{06E7D355-4C7D-454F-8DE6-C3BFACA4112C}" type="pres">
      <dgm:prSet presAssocID="{C5BF2A12-5D1B-404F-86BE-6D7A3757B136}" presName="thickLine" presStyleLbl="alignNode1" presStyleIdx="0" presStyleCnt="9"/>
      <dgm:spPr/>
    </dgm:pt>
    <dgm:pt modelId="{C67160A5-800A-493E-AFAA-A35AE01EAC5D}" type="pres">
      <dgm:prSet presAssocID="{C5BF2A12-5D1B-404F-86BE-6D7A3757B136}" presName="horz1" presStyleCnt="0"/>
      <dgm:spPr/>
    </dgm:pt>
    <dgm:pt modelId="{AB7BDBEB-2C2B-4A00-9746-37D0C21FC31C}" type="pres">
      <dgm:prSet presAssocID="{C5BF2A12-5D1B-404F-86BE-6D7A3757B136}" presName="tx1" presStyleLbl="revTx" presStyleIdx="0" presStyleCnt="9"/>
      <dgm:spPr/>
    </dgm:pt>
    <dgm:pt modelId="{856716CF-4C45-4289-ADD8-6957F920F2EC}" type="pres">
      <dgm:prSet presAssocID="{C5BF2A12-5D1B-404F-86BE-6D7A3757B136}" presName="vert1" presStyleCnt="0"/>
      <dgm:spPr/>
    </dgm:pt>
    <dgm:pt modelId="{1F8D36A9-2701-42C4-9191-1E04404E63C9}" type="pres">
      <dgm:prSet presAssocID="{BAD9174D-B4CF-4EA7-8BEB-F998EBA77214}" presName="thickLine" presStyleLbl="alignNode1" presStyleIdx="1" presStyleCnt="9"/>
      <dgm:spPr/>
    </dgm:pt>
    <dgm:pt modelId="{B360B91D-8317-49C5-B46E-405F76667015}" type="pres">
      <dgm:prSet presAssocID="{BAD9174D-B4CF-4EA7-8BEB-F998EBA77214}" presName="horz1" presStyleCnt="0"/>
      <dgm:spPr/>
    </dgm:pt>
    <dgm:pt modelId="{CCA0607A-086B-499C-B51D-C796C534B5B6}" type="pres">
      <dgm:prSet presAssocID="{BAD9174D-B4CF-4EA7-8BEB-F998EBA77214}" presName="tx1" presStyleLbl="revTx" presStyleIdx="1" presStyleCnt="9"/>
      <dgm:spPr/>
    </dgm:pt>
    <dgm:pt modelId="{C2DEFE44-01D8-48B0-9007-46BD28060965}" type="pres">
      <dgm:prSet presAssocID="{BAD9174D-B4CF-4EA7-8BEB-F998EBA77214}" presName="vert1" presStyleCnt="0"/>
      <dgm:spPr/>
    </dgm:pt>
    <dgm:pt modelId="{49FC4D8C-372C-4D11-A5F0-E3DD5CE21069}" type="pres">
      <dgm:prSet presAssocID="{EC835467-268E-44A3-AD6C-7369C4CCB66A}" presName="thickLine" presStyleLbl="alignNode1" presStyleIdx="2" presStyleCnt="9"/>
      <dgm:spPr/>
    </dgm:pt>
    <dgm:pt modelId="{09DADDF7-FEBE-46C0-AED2-31447C508243}" type="pres">
      <dgm:prSet presAssocID="{EC835467-268E-44A3-AD6C-7369C4CCB66A}" presName="horz1" presStyleCnt="0"/>
      <dgm:spPr/>
    </dgm:pt>
    <dgm:pt modelId="{3C7B1921-345A-4FB4-90F5-F78A826BE180}" type="pres">
      <dgm:prSet presAssocID="{EC835467-268E-44A3-AD6C-7369C4CCB66A}" presName="tx1" presStyleLbl="revTx" presStyleIdx="2" presStyleCnt="9"/>
      <dgm:spPr/>
    </dgm:pt>
    <dgm:pt modelId="{7A4802BF-47B5-40A2-A596-5C289957A671}" type="pres">
      <dgm:prSet presAssocID="{EC835467-268E-44A3-AD6C-7369C4CCB66A}" presName="vert1" presStyleCnt="0"/>
      <dgm:spPr/>
    </dgm:pt>
    <dgm:pt modelId="{00A2ACF6-80FA-4236-AFF9-C41C408A7C06}" type="pres">
      <dgm:prSet presAssocID="{D92E25AF-AB62-4F30-AA8B-C0B72BBBE3AF}" presName="thickLine" presStyleLbl="alignNode1" presStyleIdx="3" presStyleCnt="9"/>
      <dgm:spPr/>
    </dgm:pt>
    <dgm:pt modelId="{3DBF3D69-96D2-4D20-A411-DA17C927A5C1}" type="pres">
      <dgm:prSet presAssocID="{D92E25AF-AB62-4F30-AA8B-C0B72BBBE3AF}" presName="horz1" presStyleCnt="0"/>
      <dgm:spPr/>
    </dgm:pt>
    <dgm:pt modelId="{7F03C9D4-AA18-4CBA-97E5-D1420ED34CF9}" type="pres">
      <dgm:prSet presAssocID="{D92E25AF-AB62-4F30-AA8B-C0B72BBBE3AF}" presName="tx1" presStyleLbl="revTx" presStyleIdx="3" presStyleCnt="9"/>
      <dgm:spPr/>
    </dgm:pt>
    <dgm:pt modelId="{5D032813-F7A1-46CE-854B-788B812E8212}" type="pres">
      <dgm:prSet presAssocID="{D92E25AF-AB62-4F30-AA8B-C0B72BBBE3AF}" presName="vert1" presStyleCnt="0"/>
      <dgm:spPr/>
    </dgm:pt>
    <dgm:pt modelId="{E706DCAB-9DD4-4F2E-B095-648866E72E5C}" type="pres">
      <dgm:prSet presAssocID="{5C369794-729B-48D0-B84E-5A146FA548BF}" presName="thickLine" presStyleLbl="alignNode1" presStyleIdx="4" presStyleCnt="9"/>
      <dgm:spPr/>
    </dgm:pt>
    <dgm:pt modelId="{61E66F5A-E008-4DD9-AC06-56C5FFB2B92E}" type="pres">
      <dgm:prSet presAssocID="{5C369794-729B-48D0-B84E-5A146FA548BF}" presName="horz1" presStyleCnt="0"/>
      <dgm:spPr/>
    </dgm:pt>
    <dgm:pt modelId="{70FE88E7-A4EB-44B7-B81C-0AB85B5E0948}" type="pres">
      <dgm:prSet presAssocID="{5C369794-729B-48D0-B84E-5A146FA548BF}" presName="tx1" presStyleLbl="revTx" presStyleIdx="4" presStyleCnt="9"/>
      <dgm:spPr/>
    </dgm:pt>
    <dgm:pt modelId="{4734CC3A-21E7-44BE-8BA5-D8A888289541}" type="pres">
      <dgm:prSet presAssocID="{5C369794-729B-48D0-B84E-5A146FA548BF}" presName="vert1" presStyleCnt="0"/>
      <dgm:spPr/>
    </dgm:pt>
    <dgm:pt modelId="{D1D1BCFE-C9F0-4370-ACEF-D583107FEFA2}" type="pres">
      <dgm:prSet presAssocID="{9FF36DB4-C8B9-447B-BAC7-DE86E54A432F}" presName="thickLine" presStyleLbl="alignNode1" presStyleIdx="5" presStyleCnt="9"/>
      <dgm:spPr/>
    </dgm:pt>
    <dgm:pt modelId="{D2429468-9E26-47F0-9690-37095D89A87D}" type="pres">
      <dgm:prSet presAssocID="{9FF36DB4-C8B9-447B-BAC7-DE86E54A432F}" presName="horz1" presStyleCnt="0"/>
      <dgm:spPr/>
    </dgm:pt>
    <dgm:pt modelId="{FBF1E33B-A11D-4B29-B0E8-711F562613EE}" type="pres">
      <dgm:prSet presAssocID="{9FF36DB4-C8B9-447B-BAC7-DE86E54A432F}" presName="tx1" presStyleLbl="revTx" presStyleIdx="5" presStyleCnt="9"/>
      <dgm:spPr/>
    </dgm:pt>
    <dgm:pt modelId="{EEAA6350-EBA2-4292-8468-9A4A716B35CA}" type="pres">
      <dgm:prSet presAssocID="{9FF36DB4-C8B9-447B-BAC7-DE86E54A432F}" presName="vert1" presStyleCnt="0"/>
      <dgm:spPr/>
    </dgm:pt>
    <dgm:pt modelId="{0E206F03-9CDA-481F-8EE2-BDDA5AA232B7}" type="pres">
      <dgm:prSet presAssocID="{A8114132-4C7B-405A-82ED-39A897A84E0D}" presName="thickLine" presStyleLbl="alignNode1" presStyleIdx="6" presStyleCnt="9"/>
      <dgm:spPr/>
    </dgm:pt>
    <dgm:pt modelId="{0014F943-7FDE-49A6-B300-70B6DF52820B}" type="pres">
      <dgm:prSet presAssocID="{A8114132-4C7B-405A-82ED-39A897A84E0D}" presName="horz1" presStyleCnt="0"/>
      <dgm:spPr/>
    </dgm:pt>
    <dgm:pt modelId="{4142F6BD-493D-4D17-9ECA-89E772245625}" type="pres">
      <dgm:prSet presAssocID="{A8114132-4C7B-405A-82ED-39A897A84E0D}" presName="tx1" presStyleLbl="revTx" presStyleIdx="6" presStyleCnt="9"/>
      <dgm:spPr/>
    </dgm:pt>
    <dgm:pt modelId="{D356558E-BE77-4D70-A7E0-FDE69EC71FB6}" type="pres">
      <dgm:prSet presAssocID="{A8114132-4C7B-405A-82ED-39A897A84E0D}" presName="vert1" presStyleCnt="0"/>
      <dgm:spPr/>
    </dgm:pt>
    <dgm:pt modelId="{54FD1B7D-437C-48D6-8D8C-BF0258BB2ACE}" type="pres">
      <dgm:prSet presAssocID="{C868079C-63F0-4D76-846B-6854AFBE106A}" presName="thickLine" presStyleLbl="alignNode1" presStyleIdx="7" presStyleCnt="9"/>
      <dgm:spPr/>
    </dgm:pt>
    <dgm:pt modelId="{67F70B06-BAD9-495C-92A6-3C8DA8DE0813}" type="pres">
      <dgm:prSet presAssocID="{C868079C-63F0-4D76-846B-6854AFBE106A}" presName="horz1" presStyleCnt="0"/>
      <dgm:spPr/>
    </dgm:pt>
    <dgm:pt modelId="{E062A4B1-5179-4DE1-9CC6-A0EDE0BEFB55}" type="pres">
      <dgm:prSet presAssocID="{C868079C-63F0-4D76-846B-6854AFBE106A}" presName="tx1" presStyleLbl="revTx" presStyleIdx="7" presStyleCnt="9"/>
      <dgm:spPr/>
    </dgm:pt>
    <dgm:pt modelId="{59606B6F-A760-4FE0-9721-8BAEB596918A}" type="pres">
      <dgm:prSet presAssocID="{C868079C-63F0-4D76-846B-6854AFBE106A}" presName="vert1" presStyleCnt="0"/>
      <dgm:spPr/>
    </dgm:pt>
    <dgm:pt modelId="{D58BC99E-D850-4572-901D-9865278B2FD1}" type="pres">
      <dgm:prSet presAssocID="{285FD7EC-9ABE-4E00-A8ED-0CB470AE852A}" presName="thickLine" presStyleLbl="alignNode1" presStyleIdx="8" presStyleCnt="9"/>
      <dgm:spPr/>
    </dgm:pt>
    <dgm:pt modelId="{2A52A264-C056-4735-8C1B-A81D2896C953}" type="pres">
      <dgm:prSet presAssocID="{285FD7EC-9ABE-4E00-A8ED-0CB470AE852A}" presName="horz1" presStyleCnt="0"/>
      <dgm:spPr/>
    </dgm:pt>
    <dgm:pt modelId="{992FA79C-A1B0-4513-BCCA-136026D499C4}" type="pres">
      <dgm:prSet presAssocID="{285FD7EC-9ABE-4E00-A8ED-0CB470AE852A}" presName="tx1" presStyleLbl="revTx" presStyleIdx="8" presStyleCnt="9"/>
      <dgm:spPr/>
    </dgm:pt>
    <dgm:pt modelId="{BC594597-D29F-427F-935B-A782FF17830E}" type="pres">
      <dgm:prSet presAssocID="{285FD7EC-9ABE-4E00-A8ED-0CB470AE852A}" presName="vert1" presStyleCnt="0"/>
      <dgm:spPr/>
    </dgm:pt>
  </dgm:ptLst>
  <dgm:cxnLst>
    <dgm:cxn modelId="{A05B1505-CF9C-4C22-8BF7-AFC5CCAF4F4C}" srcId="{82BA3BFD-C06B-409D-BF9C-6A04CEAE895A}" destId="{EC835467-268E-44A3-AD6C-7369C4CCB66A}" srcOrd="2" destOrd="0" parTransId="{F6B97723-C933-4FBC-BA20-56A6A92716F5}" sibTransId="{C7F88C3A-8ED4-41E8-8E0A-9AF9DB32B800}"/>
    <dgm:cxn modelId="{F380EE0C-05C2-4ECC-BAA8-1774D06A1C9F}" srcId="{82BA3BFD-C06B-409D-BF9C-6A04CEAE895A}" destId="{C5BF2A12-5D1B-404F-86BE-6D7A3757B136}" srcOrd="0" destOrd="0" parTransId="{8B7D6190-7CB0-4254-8709-5D4DB490331C}" sibTransId="{7087DCB9-C2DC-4D84-91F1-AD03A30ADF98}"/>
    <dgm:cxn modelId="{FE519F16-A5A5-4459-80D1-CC7BEA024F85}" type="presOf" srcId="{C5BF2A12-5D1B-404F-86BE-6D7A3757B136}" destId="{AB7BDBEB-2C2B-4A00-9746-37D0C21FC31C}" srcOrd="0" destOrd="0" presId="urn:microsoft.com/office/officeart/2008/layout/LinedList"/>
    <dgm:cxn modelId="{67ABD01A-80D4-4C8C-9CDA-2C77E34B7FC5}" type="presOf" srcId="{D92E25AF-AB62-4F30-AA8B-C0B72BBBE3AF}" destId="{7F03C9D4-AA18-4CBA-97E5-D1420ED34CF9}" srcOrd="0" destOrd="0" presId="urn:microsoft.com/office/officeart/2008/layout/LinedList"/>
    <dgm:cxn modelId="{55398F1E-EDC5-42B9-91FB-2ACB3F78A074}" type="presOf" srcId="{82BA3BFD-C06B-409D-BF9C-6A04CEAE895A}" destId="{1F7B0B91-68B4-4E97-8B4A-47ADFAD0689F}" srcOrd="0" destOrd="0" presId="urn:microsoft.com/office/officeart/2008/layout/LinedList"/>
    <dgm:cxn modelId="{3CE8312D-9924-4D69-A460-ADAB0ECFADC9}" type="presOf" srcId="{9FF36DB4-C8B9-447B-BAC7-DE86E54A432F}" destId="{FBF1E33B-A11D-4B29-B0E8-711F562613EE}" srcOrd="0" destOrd="0" presId="urn:microsoft.com/office/officeart/2008/layout/LinedList"/>
    <dgm:cxn modelId="{0C0FD55C-3483-4485-8977-761F31DCACAC}" srcId="{82BA3BFD-C06B-409D-BF9C-6A04CEAE895A}" destId="{285FD7EC-9ABE-4E00-A8ED-0CB470AE852A}" srcOrd="8" destOrd="0" parTransId="{7E8121C9-CD78-419C-8D0A-BC96D922A5D7}" sibTransId="{3CD106F4-05DA-4CA3-94E1-AF3C15E84FF8}"/>
    <dgm:cxn modelId="{8BB12973-081D-438A-AE51-EAD9FF0EF4BE}" srcId="{82BA3BFD-C06B-409D-BF9C-6A04CEAE895A}" destId="{BAD9174D-B4CF-4EA7-8BEB-F998EBA77214}" srcOrd="1" destOrd="0" parTransId="{5E6CE0E9-10B5-42D9-AA22-902401BAB2AF}" sibTransId="{D681AD43-571D-47AF-BBE5-4F4EBFB0853D}"/>
    <dgm:cxn modelId="{9D0C3D55-97FA-4AA2-AACC-5D2BA5EC9193}" srcId="{82BA3BFD-C06B-409D-BF9C-6A04CEAE895A}" destId="{5C369794-729B-48D0-B84E-5A146FA548BF}" srcOrd="4" destOrd="0" parTransId="{F9897B4D-9ED4-4E5F-8AFD-1A9609B95D64}" sibTransId="{BA61C851-2177-4941-AD23-F5B4BA6D68B8}"/>
    <dgm:cxn modelId="{74F68759-26E9-4021-A834-6B9B6CD75573}" srcId="{82BA3BFD-C06B-409D-BF9C-6A04CEAE895A}" destId="{A8114132-4C7B-405A-82ED-39A897A84E0D}" srcOrd="6" destOrd="0" parTransId="{E6382913-3F5E-41B9-BC0A-520174AE6A5D}" sibTransId="{79C42BD6-0E64-4D37-BB26-C261DCF0B127}"/>
    <dgm:cxn modelId="{254DDE7D-DEB7-4728-8B33-81EFB8F920C8}" type="presOf" srcId="{BAD9174D-B4CF-4EA7-8BEB-F998EBA77214}" destId="{CCA0607A-086B-499C-B51D-C796C534B5B6}" srcOrd="0" destOrd="0" presId="urn:microsoft.com/office/officeart/2008/layout/LinedList"/>
    <dgm:cxn modelId="{4967428E-11B2-4649-AAD7-B9272633BCFA}" type="presOf" srcId="{285FD7EC-9ABE-4E00-A8ED-0CB470AE852A}" destId="{992FA79C-A1B0-4513-BCCA-136026D499C4}" srcOrd="0" destOrd="0" presId="urn:microsoft.com/office/officeart/2008/layout/LinedList"/>
    <dgm:cxn modelId="{D83865AE-8B01-42F3-91B5-D8AB7FC46214}" srcId="{82BA3BFD-C06B-409D-BF9C-6A04CEAE895A}" destId="{9FF36DB4-C8B9-447B-BAC7-DE86E54A432F}" srcOrd="5" destOrd="0" parTransId="{10FD3C51-25F0-478B-A141-DCEC7B75BD51}" sibTransId="{A429010F-6758-4BCB-BF74-B0C252006F72}"/>
    <dgm:cxn modelId="{177AAAB4-794D-4559-9949-DC87986ADEF2}" srcId="{82BA3BFD-C06B-409D-BF9C-6A04CEAE895A}" destId="{C868079C-63F0-4D76-846B-6854AFBE106A}" srcOrd="7" destOrd="0" parTransId="{BD59FD08-94A9-498A-A64F-CFCECA786383}" sibTransId="{C9ED030C-3B81-4551-9341-2D6E6F736383}"/>
    <dgm:cxn modelId="{B46AAEC7-719F-4E5D-9A68-644F2C39D013}" type="presOf" srcId="{C868079C-63F0-4D76-846B-6854AFBE106A}" destId="{E062A4B1-5179-4DE1-9CC6-A0EDE0BEFB55}" srcOrd="0" destOrd="0" presId="urn:microsoft.com/office/officeart/2008/layout/LinedList"/>
    <dgm:cxn modelId="{DC98ADC8-3569-4F33-907A-91595315F59F}" type="presOf" srcId="{5C369794-729B-48D0-B84E-5A146FA548BF}" destId="{70FE88E7-A4EB-44B7-B81C-0AB85B5E0948}" srcOrd="0" destOrd="0" presId="urn:microsoft.com/office/officeart/2008/layout/LinedList"/>
    <dgm:cxn modelId="{605949D1-95AB-47E6-ADF5-AAF2AD30C9EE}" srcId="{82BA3BFD-C06B-409D-BF9C-6A04CEAE895A}" destId="{D92E25AF-AB62-4F30-AA8B-C0B72BBBE3AF}" srcOrd="3" destOrd="0" parTransId="{2EC2F1F1-9093-4676-8569-6934E6903718}" sibTransId="{EB725F11-9416-41A3-A21B-068B580B31FE}"/>
    <dgm:cxn modelId="{4E482CDC-90CF-4CF1-9C42-AD5ADBDE838C}" type="presOf" srcId="{A8114132-4C7B-405A-82ED-39A897A84E0D}" destId="{4142F6BD-493D-4D17-9ECA-89E772245625}" srcOrd="0" destOrd="0" presId="urn:microsoft.com/office/officeart/2008/layout/LinedList"/>
    <dgm:cxn modelId="{096EEDF9-9F1F-4768-9BD4-C7B153054580}" type="presOf" srcId="{EC835467-268E-44A3-AD6C-7369C4CCB66A}" destId="{3C7B1921-345A-4FB4-90F5-F78A826BE180}" srcOrd="0" destOrd="0" presId="urn:microsoft.com/office/officeart/2008/layout/LinedList"/>
    <dgm:cxn modelId="{EF79EBAA-81F1-4675-A30A-322654370C08}" type="presParOf" srcId="{1F7B0B91-68B4-4E97-8B4A-47ADFAD0689F}" destId="{06E7D355-4C7D-454F-8DE6-C3BFACA4112C}" srcOrd="0" destOrd="0" presId="urn:microsoft.com/office/officeart/2008/layout/LinedList"/>
    <dgm:cxn modelId="{31AD489D-83AE-40ED-9516-AFA8C057EFE5}" type="presParOf" srcId="{1F7B0B91-68B4-4E97-8B4A-47ADFAD0689F}" destId="{C67160A5-800A-493E-AFAA-A35AE01EAC5D}" srcOrd="1" destOrd="0" presId="urn:microsoft.com/office/officeart/2008/layout/LinedList"/>
    <dgm:cxn modelId="{1820AEE4-30CD-4082-9C95-1BE9CCE1142D}" type="presParOf" srcId="{C67160A5-800A-493E-AFAA-A35AE01EAC5D}" destId="{AB7BDBEB-2C2B-4A00-9746-37D0C21FC31C}" srcOrd="0" destOrd="0" presId="urn:microsoft.com/office/officeart/2008/layout/LinedList"/>
    <dgm:cxn modelId="{8F9BD838-A8B3-43A9-BF38-8D65FEA37DDA}" type="presParOf" srcId="{C67160A5-800A-493E-AFAA-A35AE01EAC5D}" destId="{856716CF-4C45-4289-ADD8-6957F920F2EC}" srcOrd="1" destOrd="0" presId="urn:microsoft.com/office/officeart/2008/layout/LinedList"/>
    <dgm:cxn modelId="{F5DDD3C1-80B9-4483-AAAC-36E0C51F6E77}" type="presParOf" srcId="{1F7B0B91-68B4-4E97-8B4A-47ADFAD0689F}" destId="{1F8D36A9-2701-42C4-9191-1E04404E63C9}" srcOrd="2" destOrd="0" presId="urn:microsoft.com/office/officeart/2008/layout/LinedList"/>
    <dgm:cxn modelId="{0F87926A-576D-45BE-A67D-661369014768}" type="presParOf" srcId="{1F7B0B91-68B4-4E97-8B4A-47ADFAD0689F}" destId="{B360B91D-8317-49C5-B46E-405F76667015}" srcOrd="3" destOrd="0" presId="urn:microsoft.com/office/officeart/2008/layout/LinedList"/>
    <dgm:cxn modelId="{71630F89-FC99-4E99-8253-F1E009121321}" type="presParOf" srcId="{B360B91D-8317-49C5-B46E-405F76667015}" destId="{CCA0607A-086B-499C-B51D-C796C534B5B6}" srcOrd="0" destOrd="0" presId="urn:microsoft.com/office/officeart/2008/layout/LinedList"/>
    <dgm:cxn modelId="{EE230404-66A7-4D3D-8CD4-A231ED1A1145}" type="presParOf" srcId="{B360B91D-8317-49C5-B46E-405F76667015}" destId="{C2DEFE44-01D8-48B0-9007-46BD28060965}" srcOrd="1" destOrd="0" presId="urn:microsoft.com/office/officeart/2008/layout/LinedList"/>
    <dgm:cxn modelId="{C44BB61B-306D-4856-9EDF-54D052E8E344}" type="presParOf" srcId="{1F7B0B91-68B4-4E97-8B4A-47ADFAD0689F}" destId="{49FC4D8C-372C-4D11-A5F0-E3DD5CE21069}" srcOrd="4" destOrd="0" presId="urn:microsoft.com/office/officeart/2008/layout/LinedList"/>
    <dgm:cxn modelId="{68B21910-FE10-49C7-9D62-5E9066E65CAE}" type="presParOf" srcId="{1F7B0B91-68B4-4E97-8B4A-47ADFAD0689F}" destId="{09DADDF7-FEBE-46C0-AED2-31447C508243}" srcOrd="5" destOrd="0" presId="urn:microsoft.com/office/officeart/2008/layout/LinedList"/>
    <dgm:cxn modelId="{46B39D36-A09D-4310-814F-837638ADB644}" type="presParOf" srcId="{09DADDF7-FEBE-46C0-AED2-31447C508243}" destId="{3C7B1921-345A-4FB4-90F5-F78A826BE180}" srcOrd="0" destOrd="0" presId="urn:microsoft.com/office/officeart/2008/layout/LinedList"/>
    <dgm:cxn modelId="{AD0BC57E-07DF-4573-8E9E-58726F91C129}" type="presParOf" srcId="{09DADDF7-FEBE-46C0-AED2-31447C508243}" destId="{7A4802BF-47B5-40A2-A596-5C289957A671}" srcOrd="1" destOrd="0" presId="urn:microsoft.com/office/officeart/2008/layout/LinedList"/>
    <dgm:cxn modelId="{4FD8AAFF-C524-4AA8-8718-F521CB81F8DB}" type="presParOf" srcId="{1F7B0B91-68B4-4E97-8B4A-47ADFAD0689F}" destId="{00A2ACF6-80FA-4236-AFF9-C41C408A7C06}" srcOrd="6" destOrd="0" presId="urn:microsoft.com/office/officeart/2008/layout/LinedList"/>
    <dgm:cxn modelId="{77922E2F-6762-420B-8387-A8113688B374}" type="presParOf" srcId="{1F7B0B91-68B4-4E97-8B4A-47ADFAD0689F}" destId="{3DBF3D69-96D2-4D20-A411-DA17C927A5C1}" srcOrd="7" destOrd="0" presId="urn:microsoft.com/office/officeart/2008/layout/LinedList"/>
    <dgm:cxn modelId="{1CB75394-CD32-45FC-87C1-132E259B3DCF}" type="presParOf" srcId="{3DBF3D69-96D2-4D20-A411-DA17C927A5C1}" destId="{7F03C9D4-AA18-4CBA-97E5-D1420ED34CF9}" srcOrd="0" destOrd="0" presId="urn:microsoft.com/office/officeart/2008/layout/LinedList"/>
    <dgm:cxn modelId="{9A68A6E4-72EF-444C-8E36-AE6F0C562659}" type="presParOf" srcId="{3DBF3D69-96D2-4D20-A411-DA17C927A5C1}" destId="{5D032813-F7A1-46CE-854B-788B812E8212}" srcOrd="1" destOrd="0" presId="urn:microsoft.com/office/officeart/2008/layout/LinedList"/>
    <dgm:cxn modelId="{2A940116-BF80-4C7F-BD05-1548C03B9626}" type="presParOf" srcId="{1F7B0B91-68B4-4E97-8B4A-47ADFAD0689F}" destId="{E706DCAB-9DD4-4F2E-B095-648866E72E5C}" srcOrd="8" destOrd="0" presId="urn:microsoft.com/office/officeart/2008/layout/LinedList"/>
    <dgm:cxn modelId="{E268C882-4C81-4B38-BA38-EE1924E1840A}" type="presParOf" srcId="{1F7B0B91-68B4-4E97-8B4A-47ADFAD0689F}" destId="{61E66F5A-E008-4DD9-AC06-56C5FFB2B92E}" srcOrd="9" destOrd="0" presId="urn:microsoft.com/office/officeart/2008/layout/LinedList"/>
    <dgm:cxn modelId="{D4D97142-882C-4D63-B7B0-95B1E1CE46F7}" type="presParOf" srcId="{61E66F5A-E008-4DD9-AC06-56C5FFB2B92E}" destId="{70FE88E7-A4EB-44B7-B81C-0AB85B5E0948}" srcOrd="0" destOrd="0" presId="urn:microsoft.com/office/officeart/2008/layout/LinedList"/>
    <dgm:cxn modelId="{04F98667-212D-402D-8EAA-D2A7627F555D}" type="presParOf" srcId="{61E66F5A-E008-4DD9-AC06-56C5FFB2B92E}" destId="{4734CC3A-21E7-44BE-8BA5-D8A888289541}" srcOrd="1" destOrd="0" presId="urn:microsoft.com/office/officeart/2008/layout/LinedList"/>
    <dgm:cxn modelId="{D2E50F83-2A29-4EDD-B77E-DDAC6658E39C}" type="presParOf" srcId="{1F7B0B91-68B4-4E97-8B4A-47ADFAD0689F}" destId="{D1D1BCFE-C9F0-4370-ACEF-D583107FEFA2}" srcOrd="10" destOrd="0" presId="urn:microsoft.com/office/officeart/2008/layout/LinedList"/>
    <dgm:cxn modelId="{2DDE33F6-3DE6-47E3-8457-46515241D3D7}" type="presParOf" srcId="{1F7B0B91-68B4-4E97-8B4A-47ADFAD0689F}" destId="{D2429468-9E26-47F0-9690-37095D89A87D}" srcOrd="11" destOrd="0" presId="urn:microsoft.com/office/officeart/2008/layout/LinedList"/>
    <dgm:cxn modelId="{87D2025E-D51E-473D-A707-C4EEB6EE62E7}" type="presParOf" srcId="{D2429468-9E26-47F0-9690-37095D89A87D}" destId="{FBF1E33B-A11D-4B29-B0E8-711F562613EE}" srcOrd="0" destOrd="0" presId="urn:microsoft.com/office/officeart/2008/layout/LinedList"/>
    <dgm:cxn modelId="{06144AD8-E4A8-4962-BE21-D2B404722BCA}" type="presParOf" srcId="{D2429468-9E26-47F0-9690-37095D89A87D}" destId="{EEAA6350-EBA2-4292-8468-9A4A716B35CA}" srcOrd="1" destOrd="0" presId="urn:microsoft.com/office/officeart/2008/layout/LinedList"/>
    <dgm:cxn modelId="{7E0C053D-8100-430F-A224-2D721BAD39FE}" type="presParOf" srcId="{1F7B0B91-68B4-4E97-8B4A-47ADFAD0689F}" destId="{0E206F03-9CDA-481F-8EE2-BDDA5AA232B7}" srcOrd="12" destOrd="0" presId="urn:microsoft.com/office/officeart/2008/layout/LinedList"/>
    <dgm:cxn modelId="{71886457-EDE3-4497-B31C-5E695BE567A4}" type="presParOf" srcId="{1F7B0B91-68B4-4E97-8B4A-47ADFAD0689F}" destId="{0014F943-7FDE-49A6-B300-70B6DF52820B}" srcOrd="13" destOrd="0" presId="urn:microsoft.com/office/officeart/2008/layout/LinedList"/>
    <dgm:cxn modelId="{30C80A50-E7D2-49E6-AF22-580792069A91}" type="presParOf" srcId="{0014F943-7FDE-49A6-B300-70B6DF52820B}" destId="{4142F6BD-493D-4D17-9ECA-89E772245625}" srcOrd="0" destOrd="0" presId="urn:microsoft.com/office/officeart/2008/layout/LinedList"/>
    <dgm:cxn modelId="{1D779E94-B596-43CB-BFF0-45D37E56E1AD}" type="presParOf" srcId="{0014F943-7FDE-49A6-B300-70B6DF52820B}" destId="{D356558E-BE77-4D70-A7E0-FDE69EC71FB6}" srcOrd="1" destOrd="0" presId="urn:microsoft.com/office/officeart/2008/layout/LinedList"/>
    <dgm:cxn modelId="{E6DFB274-2140-434A-A05B-72091DDC2499}" type="presParOf" srcId="{1F7B0B91-68B4-4E97-8B4A-47ADFAD0689F}" destId="{54FD1B7D-437C-48D6-8D8C-BF0258BB2ACE}" srcOrd="14" destOrd="0" presId="urn:microsoft.com/office/officeart/2008/layout/LinedList"/>
    <dgm:cxn modelId="{A2E91766-6579-44C0-9B05-2C4BD91EDC25}" type="presParOf" srcId="{1F7B0B91-68B4-4E97-8B4A-47ADFAD0689F}" destId="{67F70B06-BAD9-495C-92A6-3C8DA8DE0813}" srcOrd="15" destOrd="0" presId="urn:microsoft.com/office/officeart/2008/layout/LinedList"/>
    <dgm:cxn modelId="{61491C0C-E7AB-4A7E-9AC8-A7EA1E093238}" type="presParOf" srcId="{67F70B06-BAD9-495C-92A6-3C8DA8DE0813}" destId="{E062A4B1-5179-4DE1-9CC6-A0EDE0BEFB55}" srcOrd="0" destOrd="0" presId="urn:microsoft.com/office/officeart/2008/layout/LinedList"/>
    <dgm:cxn modelId="{D4409A6F-1E4C-44C5-B1C3-B3153BEC90A6}" type="presParOf" srcId="{67F70B06-BAD9-495C-92A6-3C8DA8DE0813}" destId="{59606B6F-A760-4FE0-9721-8BAEB596918A}" srcOrd="1" destOrd="0" presId="urn:microsoft.com/office/officeart/2008/layout/LinedList"/>
    <dgm:cxn modelId="{0F999249-8704-472F-BFAE-7122F24B7016}" type="presParOf" srcId="{1F7B0B91-68B4-4E97-8B4A-47ADFAD0689F}" destId="{D58BC99E-D850-4572-901D-9865278B2FD1}" srcOrd="16" destOrd="0" presId="urn:microsoft.com/office/officeart/2008/layout/LinedList"/>
    <dgm:cxn modelId="{6E895BF8-F9E2-4F9E-8E75-D4C7A558C1BF}" type="presParOf" srcId="{1F7B0B91-68B4-4E97-8B4A-47ADFAD0689F}" destId="{2A52A264-C056-4735-8C1B-A81D2896C953}" srcOrd="17" destOrd="0" presId="urn:microsoft.com/office/officeart/2008/layout/LinedList"/>
    <dgm:cxn modelId="{06DA9B76-59C8-4D26-B409-56AE53ACEEC3}" type="presParOf" srcId="{2A52A264-C056-4735-8C1B-A81D2896C953}" destId="{992FA79C-A1B0-4513-BCCA-136026D499C4}" srcOrd="0" destOrd="0" presId="urn:microsoft.com/office/officeart/2008/layout/LinedList"/>
    <dgm:cxn modelId="{2C8533D9-168D-43FD-B025-D448CC79CEA1}" type="presParOf" srcId="{2A52A264-C056-4735-8C1B-A81D2896C953}" destId="{BC594597-D29F-427F-935B-A782FF1783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1CC4E3-3EA4-47E7-B8DE-3C6AAAF63F83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9733F5B-5A61-4621-8FDF-D6EF19EF0A92}">
      <dgm:prSet custT="1"/>
      <dgm:spPr/>
      <dgm:t>
        <a:bodyPr/>
        <a:lstStyle/>
        <a:p>
          <a:r>
            <a:rPr lang="en-US" sz="2400" b="1" i="1"/>
            <a:t>Personal interest/ passion</a:t>
          </a:r>
          <a:endParaRPr lang="en-US" sz="2400"/>
        </a:p>
      </dgm:t>
    </dgm:pt>
    <dgm:pt modelId="{13EB008E-DA87-415E-A235-CE1E506FF77E}" type="parTrans" cxnId="{4FF4D13B-5F71-42B9-B7BC-B2D88AEC3BD8}">
      <dgm:prSet/>
      <dgm:spPr/>
      <dgm:t>
        <a:bodyPr/>
        <a:lstStyle/>
        <a:p>
          <a:endParaRPr lang="en-US" sz="2000"/>
        </a:p>
      </dgm:t>
    </dgm:pt>
    <dgm:pt modelId="{41B2A3F3-AE56-47AE-A9D2-093D185FCD83}" type="sibTrans" cxnId="{4FF4D13B-5F71-42B9-B7BC-B2D88AEC3BD8}">
      <dgm:prSet/>
      <dgm:spPr/>
      <dgm:t>
        <a:bodyPr/>
        <a:lstStyle/>
        <a:p>
          <a:endParaRPr lang="en-US" sz="2000"/>
        </a:p>
      </dgm:t>
    </dgm:pt>
    <dgm:pt modelId="{03435608-9925-4A72-A5DC-EF075A6C678C}">
      <dgm:prSet custT="1"/>
      <dgm:spPr/>
      <dgm:t>
        <a:bodyPr/>
        <a:lstStyle/>
        <a:p>
          <a:r>
            <a:rPr lang="en-US" sz="2400" b="1" i="1"/>
            <a:t>Personal potential/ limitation</a:t>
          </a:r>
          <a:endParaRPr lang="en-US" sz="2400"/>
        </a:p>
      </dgm:t>
    </dgm:pt>
    <dgm:pt modelId="{1BA6EF1B-39D0-4E60-A7B9-65DEEA1A1FDF}" type="parTrans" cxnId="{FB078584-2176-4D60-B13F-2D5EB8E6FBF7}">
      <dgm:prSet/>
      <dgm:spPr/>
      <dgm:t>
        <a:bodyPr/>
        <a:lstStyle/>
        <a:p>
          <a:endParaRPr lang="en-US" sz="2000"/>
        </a:p>
      </dgm:t>
    </dgm:pt>
    <dgm:pt modelId="{2889CE8E-237D-4DD1-A68A-E51A8CA5ADEC}" type="sibTrans" cxnId="{FB078584-2176-4D60-B13F-2D5EB8E6FBF7}">
      <dgm:prSet/>
      <dgm:spPr/>
      <dgm:t>
        <a:bodyPr/>
        <a:lstStyle/>
        <a:p>
          <a:endParaRPr lang="en-US" sz="2000"/>
        </a:p>
      </dgm:t>
    </dgm:pt>
    <dgm:pt modelId="{EEC3A53F-100C-447F-9F7D-858332A426F1}">
      <dgm:prSet custT="1"/>
      <dgm:spPr/>
      <dgm:t>
        <a:bodyPr/>
        <a:lstStyle/>
        <a:p>
          <a:r>
            <a:rPr lang="en-US" sz="2400" b="1" i="1"/>
            <a:t>Learning expectation/ opportunities</a:t>
          </a:r>
          <a:endParaRPr lang="en-US" sz="2400"/>
        </a:p>
      </dgm:t>
    </dgm:pt>
    <dgm:pt modelId="{92C417D8-C38E-49A9-BEE2-2C95CB661FD3}" type="parTrans" cxnId="{CE29834C-8A39-4F85-971A-42DE562CF11D}">
      <dgm:prSet/>
      <dgm:spPr/>
      <dgm:t>
        <a:bodyPr/>
        <a:lstStyle/>
        <a:p>
          <a:endParaRPr lang="en-US" sz="2000"/>
        </a:p>
      </dgm:t>
    </dgm:pt>
    <dgm:pt modelId="{ECCAD24F-2A13-42AD-9157-4B0D37F6E5E0}" type="sibTrans" cxnId="{CE29834C-8A39-4F85-971A-42DE562CF11D}">
      <dgm:prSet/>
      <dgm:spPr/>
      <dgm:t>
        <a:bodyPr/>
        <a:lstStyle/>
        <a:p>
          <a:endParaRPr lang="en-US" sz="2000"/>
        </a:p>
      </dgm:t>
    </dgm:pt>
    <dgm:pt modelId="{F0C11B53-519E-4982-B67C-C9D5A13A635B}">
      <dgm:prSet custT="1"/>
      <dgm:spPr/>
      <dgm:t>
        <a:bodyPr/>
        <a:lstStyle/>
        <a:p>
          <a:r>
            <a:rPr lang="en-US" sz="2400" b="1" i="1"/>
            <a:t>Future Career plan</a:t>
          </a:r>
          <a:endParaRPr lang="en-US" sz="2400"/>
        </a:p>
      </dgm:t>
    </dgm:pt>
    <dgm:pt modelId="{A1E861A9-AA9B-433B-BAA0-0758D645EB14}" type="parTrans" cxnId="{594F5EA7-4B08-400C-A48F-021FB00BEB4E}">
      <dgm:prSet/>
      <dgm:spPr/>
      <dgm:t>
        <a:bodyPr/>
        <a:lstStyle/>
        <a:p>
          <a:endParaRPr lang="en-US" sz="2000"/>
        </a:p>
      </dgm:t>
    </dgm:pt>
    <dgm:pt modelId="{59E49DEB-474E-4FA5-A322-5FA381F8358F}" type="sibTrans" cxnId="{594F5EA7-4B08-400C-A48F-021FB00BEB4E}">
      <dgm:prSet/>
      <dgm:spPr/>
      <dgm:t>
        <a:bodyPr/>
        <a:lstStyle/>
        <a:p>
          <a:endParaRPr lang="en-US" sz="2000"/>
        </a:p>
      </dgm:t>
    </dgm:pt>
    <dgm:pt modelId="{EE0E5633-147B-4F7B-ABBB-53D2D2426F9C}">
      <dgm:prSet custT="1"/>
      <dgm:spPr/>
      <dgm:t>
        <a:bodyPr/>
        <a:lstStyle/>
        <a:p>
          <a:r>
            <a:rPr lang="en-US" sz="2400" b="1" i="1"/>
            <a:t>Location (near to work / home / dorm)</a:t>
          </a:r>
          <a:endParaRPr lang="en-US" sz="2400"/>
        </a:p>
      </dgm:t>
    </dgm:pt>
    <dgm:pt modelId="{77500AC0-22F1-4B25-883A-E6BB7709CC50}" type="parTrans" cxnId="{82F25724-26AE-4207-9819-177F3AA61D32}">
      <dgm:prSet/>
      <dgm:spPr/>
      <dgm:t>
        <a:bodyPr/>
        <a:lstStyle/>
        <a:p>
          <a:endParaRPr lang="en-US" sz="2000"/>
        </a:p>
      </dgm:t>
    </dgm:pt>
    <dgm:pt modelId="{9793DA27-3D7B-408E-8A38-C7BA720BE4B6}" type="sibTrans" cxnId="{82F25724-26AE-4207-9819-177F3AA61D32}">
      <dgm:prSet/>
      <dgm:spPr/>
      <dgm:t>
        <a:bodyPr/>
        <a:lstStyle/>
        <a:p>
          <a:endParaRPr lang="en-US" sz="2000"/>
        </a:p>
      </dgm:t>
    </dgm:pt>
    <dgm:pt modelId="{7FE9EE2E-EE42-4952-9F30-FA27F7B629F7}">
      <dgm:prSet custT="1"/>
      <dgm:spPr/>
      <dgm:t>
        <a:bodyPr/>
        <a:lstStyle/>
        <a:p>
          <a:r>
            <a:rPr lang="en-US" sz="2400" b="1" i="1"/>
            <a:t>Placement setting’s working hours </a:t>
          </a:r>
          <a:endParaRPr lang="en-US" sz="2400"/>
        </a:p>
      </dgm:t>
    </dgm:pt>
    <dgm:pt modelId="{11C9A36C-6B66-4102-A2EA-1F0985C0B600}" type="parTrans" cxnId="{46FB6F65-73BC-4377-9981-6E939E6F905B}">
      <dgm:prSet/>
      <dgm:spPr/>
      <dgm:t>
        <a:bodyPr/>
        <a:lstStyle/>
        <a:p>
          <a:endParaRPr lang="en-US" sz="2000"/>
        </a:p>
      </dgm:t>
    </dgm:pt>
    <dgm:pt modelId="{1D279D84-F36C-4895-B63B-022E4EA677FE}" type="sibTrans" cxnId="{46FB6F65-73BC-4377-9981-6E939E6F905B}">
      <dgm:prSet/>
      <dgm:spPr/>
      <dgm:t>
        <a:bodyPr/>
        <a:lstStyle/>
        <a:p>
          <a:endParaRPr lang="en-US" sz="2000"/>
        </a:p>
      </dgm:t>
    </dgm:pt>
    <dgm:pt modelId="{E869046C-2B03-45AB-87D0-230F6881B20D}">
      <dgm:prSet custT="1"/>
      <dgm:spPr/>
      <dgm:t>
        <a:bodyPr/>
        <a:lstStyle/>
        <a:p>
          <a:r>
            <a:rPr lang="en-US" sz="2400" b="1" i="1"/>
            <a:t>Personal work schedule</a:t>
          </a:r>
          <a:endParaRPr lang="en-US" sz="2400"/>
        </a:p>
      </dgm:t>
    </dgm:pt>
    <dgm:pt modelId="{730E622F-CF14-4FA2-877E-2D4EB7BF5833}" type="parTrans" cxnId="{5615F24F-51C3-4220-9488-92C5C96C2A83}">
      <dgm:prSet/>
      <dgm:spPr/>
      <dgm:t>
        <a:bodyPr/>
        <a:lstStyle/>
        <a:p>
          <a:endParaRPr lang="en-US" sz="2000"/>
        </a:p>
      </dgm:t>
    </dgm:pt>
    <dgm:pt modelId="{C813FC98-02EF-402F-9213-F842D9F58802}" type="sibTrans" cxnId="{5615F24F-51C3-4220-9488-92C5C96C2A83}">
      <dgm:prSet/>
      <dgm:spPr/>
      <dgm:t>
        <a:bodyPr/>
        <a:lstStyle/>
        <a:p>
          <a:endParaRPr lang="en-US" sz="2000"/>
        </a:p>
      </dgm:t>
    </dgm:pt>
    <dgm:pt modelId="{157EB539-828C-4E66-B04C-91C3E2167236}" type="pres">
      <dgm:prSet presAssocID="{EC1CC4E3-3EA4-47E7-B8DE-3C6AAAF63F83}" presName="diagram" presStyleCnt="0">
        <dgm:presLayoutVars>
          <dgm:dir/>
          <dgm:resizeHandles val="exact"/>
        </dgm:presLayoutVars>
      </dgm:prSet>
      <dgm:spPr/>
    </dgm:pt>
    <dgm:pt modelId="{C3788997-3FA2-4E71-AE28-5FAFA2F06C98}" type="pres">
      <dgm:prSet presAssocID="{F9733F5B-5A61-4621-8FDF-D6EF19EF0A92}" presName="node" presStyleLbl="node1" presStyleIdx="0" presStyleCnt="7">
        <dgm:presLayoutVars>
          <dgm:bulletEnabled val="1"/>
        </dgm:presLayoutVars>
      </dgm:prSet>
      <dgm:spPr/>
    </dgm:pt>
    <dgm:pt modelId="{91B8E0FE-7BB5-4BDB-98FF-139A89B7A0F7}" type="pres">
      <dgm:prSet presAssocID="{41B2A3F3-AE56-47AE-A9D2-093D185FCD83}" presName="sibTrans" presStyleCnt="0"/>
      <dgm:spPr/>
    </dgm:pt>
    <dgm:pt modelId="{2D311176-8BA7-4EA9-B519-1F8BC8B00977}" type="pres">
      <dgm:prSet presAssocID="{03435608-9925-4A72-A5DC-EF075A6C678C}" presName="node" presStyleLbl="node1" presStyleIdx="1" presStyleCnt="7">
        <dgm:presLayoutVars>
          <dgm:bulletEnabled val="1"/>
        </dgm:presLayoutVars>
      </dgm:prSet>
      <dgm:spPr/>
    </dgm:pt>
    <dgm:pt modelId="{8EA9EA28-DA93-4EA3-9518-F6EE68445C24}" type="pres">
      <dgm:prSet presAssocID="{2889CE8E-237D-4DD1-A68A-E51A8CA5ADEC}" presName="sibTrans" presStyleCnt="0"/>
      <dgm:spPr/>
    </dgm:pt>
    <dgm:pt modelId="{C2C0D36B-8511-4BF4-A608-49AC2313908C}" type="pres">
      <dgm:prSet presAssocID="{EEC3A53F-100C-447F-9F7D-858332A426F1}" presName="node" presStyleLbl="node1" presStyleIdx="2" presStyleCnt="7">
        <dgm:presLayoutVars>
          <dgm:bulletEnabled val="1"/>
        </dgm:presLayoutVars>
      </dgm:prSet>
      <dgm:spPr/>
    </dgm:pt>
    <dgm:pt modelId="{3E78320A-9509-4AC8-8665-EA760376616F}" type="pres">
      <dgm:prSet presAssocID="{ECCAD24F-2A13-42AD-9157-4B0D37F6E5E0}" presName="sibTrans" presStyleCnt="0"/>
      <dgm:spPr/>
    </dgm:pt>
    <dgm:pt modelId="{990072F2-41DB-416A-A238-AB0C20242E7D}" type="pres">
      <dgm:prSet presAssocID="{F0C11B53-519E-4982-B67C-C9D5A13A635B}" presName="node" presStyleLbl="node1" presStyleIdx="3" presStyleCnt="7">
        <dgm:presLayoutVars>
          <dgm:bulletEnabled val="1"/>
        </dgm:presLayoutVars>
      </dgm:prSet>
      <dgm:spPr/>
    </dgm:pt>
    <dgm:pt modelId="{39CD6834-D5F1-4317-8DBE-74DAACA963B6}" type="pres">
      <dgm:prSet presAssocID="{59E49DEB-474E-4FA5-A322-5FA381F8358F}" presName="sibTrans" presStyleCnt="0"/>
      <dgm:spPr/>
    </dgm:pt>
    <dgm:pt modelId="{A25E6963-A5BB-4315-81DF-7C25938F2C22}" type="pres">
      <dgm:prSet presAssocID="{EE0E5633-147B-4F7B-ABBB-53D2D2426F9C}" presName="node" presStyleLbl="node1" presStyleIdx="4" presStyleCnt="7">
        <dgm:presLayoutVars>
          <dgm:bulletEnabled val="1"/>
        </dgm:presLayoutVars>
      </dgm:prSet>
      <dgm:spPr/>
    </dgm:pt>
    <dgm:pt modelId="{61DD8BE4-B40B-4BFD-9585-A8FC358D6EB7}" type="pres">
      <dgm:prSet presAssocID="{9793DA27-3D7B-408E-8A38-C7BA720BE4B6}" presName="sibTrans" presStyleCnt="0"/>
      <dgm:spPr/>
    </dgm:pt>
    <dgm:pt modelId="{D3488D3D-D789-4202-84B1-A6EA34F94D1E}" type="pres">
      <dgm:prSet presAssocID="{7FE9EE2E-EE42-4952-9F30-FA27F7B629F7}" presName="node" presStyleLbl="node1" presStyleIdx="5" presStyleCnt="7">
        <dgm:presLayoutVars>
          <dgm:bulletEnabled val="1"/>
        </dgm:presLayoutVars>
      </dgm:prSet>
      <dgm:spPr/>
    </dgm:pt>
    <dgm:pt modelId="{8B701FF3-FD6F-4568-BEE6-06CB428571E0}" type="pres">
      <dgm:prSet presAssocID="{1D279D84-F36C-4895-B63B-022E4EA677FE}" presName="sibTrans" presStyleCnt="0"/>
      <dgm:spPr/>
    </dgm:pt>
    <dgm:pt modelId="{4AF736ED-CBED-440A-8CB6-C99781EC5B13}" type="pres">
      <dgm:prSet presAssocID="{E869046C-2B03-45AB-87D0-230F6881B20D}" presName="node" presStyleLbl="node1" presStyleIdx="6" presStyleCnt="7">
        <dgm:presLayoutVars>
          <dgm:bulletEnabled val="1"/>
        </dgm:presLayoutVars>
      </dgm:prSet>
      <dgm:spPr/>
    </dgm:pt>
  </dgm:ptLst>
  <dgm:cxnLst>
    <dgm:cxn modelId="{82F25724-26AE-4207-9819-177F3AA61D32}" srcId="{EC1CC4E3-3EA4-47E7-B8DE-3C6AAAF63F83}" destId="{EE0E5633-147B-4F7B-ABBB-53D2D2426F9C}" srcOrd="4" destOrd="0" parTransId="{77500AC0-22F1-4B25-883A-E6BB7709CC50}" sibTransId="{9793DA27-3D7B-408E-8A38-C7BA720BE4B6}"/>
    <dgm:cxn modelId="{4FF4D13B-5F71-42B9-B7BC-B2D88AEC3BD8}" srcId="{EC1CC4E3-3EA4-47E7-B8DE-3C6AAAF63F83}" destId="{F9733F5B-5A61-4621-8FDF-D6EF19EF0A92}" srcOrd="0" destOrd="0" parTransId="{13EB008E-DA87-415E-A235-CE1E506FF77E}" sibTransId="{41B2A3F3-AE56-47AE-A9D2-093D185FCD83}"/>
    <dgm:cxn modelId="{46FB6F65-73BC-4377-9981-6E939E6F905B}" srcId="{EC1CC4E3-3EA4-47E7-B8DE-3C6AAAF63F83}" destId="{7FE9EE2E-EE42-4952-9F30-FA27F7B629F7}" srcOrd="5" destOrd="0" parTransId="{11C9A36C-6B66-4102-A2EA-1F0985C0B600}" sibTransId="{1D279D84-F36C-4895-B63B-022E4EA677FE}"/>
    <dgm:cxn modelId="{23D76E69-4B58-413B-8F4F-27B5F7E4361F}" type="presOf" srcId="{EC1CC4E3-3EA4-47E7-B8DE-3C6AAAF63F83}" destId="{157EB539-828C-4E66-B04C-91C3E2167236}" srcOrd="0" destOrd="0" presId="urn:microsoft.com/office/officeart/2005/8/layout/default"/>
    <dgm:cxn modelId="{CE29834C-8A39-4F85-971A-42DE562CF11D}" srcId="{EC1CC4E3-3EA4-47E7-B8DE-3C6AAAF63F83}" destId="{EEC3A53F-100C-447F-9F7D-858332A426F1}" srcOrd="2" destOrd="0" parTransId="{92C417D8-C38E-49A9-BEE2-2C95CB661FD3}" sibTransId="{ECCAD24F-2A13-42AD-9157-4B0D37F6E5E0}"/>
    <dgm:cxn modelId="{5615F24F-51C3-4220-9488-92C5C96C2A83}" srcId="{EC1CC4E3-3EA4-47E7-B8DE-3C6AAAF63F83}" destId="{E869046C-2B03-45AB-87D0-230F6881B20D}" srcOrd="6" destOrd="0" parTransId="{730E622F-CF14-4FA2-877E-2D4EB7BF5833}" sibTransId="{C813FC98-02EF-402F-9213-F842D9F58802}"/>
    <dgm:cxn modelId="{AD182E56-4EF0-4B7D-9284-3361B86E8573}" type="presOf" srcId="{03435608-9925-4A72-A5DC-EF075A6C678C}" destId="{2D311176-8BA7-4EA9-B519-1F8BC8B00977}" srcOrd="0" destOrd="0" presId="urn:microsoft.com/office/officeart/2005/8/layout/default"/>
    <dgm:cxn modelId="{FB078584-2176-4D60-B13F-2D5EB8E6FBF7}" srcId="{EC1CC4E3-3EA4-47E7-B8DE-3C6AAAF63F83}" destId="{03435608-9925-4A72-A5DC-EF075A6C678C}" srcOrd="1" destOrd="0" parTransId="{1BA6EF1B-39D0-4E60-A7B9-65DEEA1A1FDF}" sibTransId="{2889CE8E-237D-4DD1-A68A-E51A8CA5ADEC}"/>
    <dgm:cxn modelId="{594F5EA7-4B08-400C-A48F-021FB00BEB4E}" srcId="{EC1CC4E3-3EA4-47E7-B8DE-3C6AAAF63F83}" destId="{F0C11B53-519E-4982-B67C-C9D5A13A635B}" srcOrd="3" destOrd="0" parTransId="{A1E861A9-AA9B-433B-BAA0-0758D645EB14}" sibTransId="{59E49DEB-474E-4FA5-A322-5FA381F8358F}"/>
    <dgm:cxn modelId="{89DBC3A8-F100-40D8-A7B0-C880E689680B}" type="presOf" srcId="{F0C11B53-519E-4982-B67C-C9D5A13A635B}" destId="{990072F2-41DB-416A-A238-AB0C20242E7D}" srcOrd="0" destOrd="0" presId="urn:microsoft.com/office/officeart/2005/8/layout/default"/>
    <dgm:cxn modelId="{C9FE62A9-64C2-4337-8496-86DCA960037C}" type="presOf" srcId="{EEC3A53F-100C-447F-9F7D-858332A426F1}" destId="{C2C0D36B-8511-4BF4-A608-49AC2313908C}" srcOrd="0" destOrd="0" presId="urn:microsoft.com/office/officeart/2005/8/layout/default"/>
    <dgm:cxn modelId="{7757ADAD-018E-48F5-AA3A-7D21FA9D1EB1}" type="presOf" srcId="{F9733F5B-5A61-4621-8FDF-D6EF19EF0A92}" destId="{C3788997-3FA2-4E71-AE28-5FAFA2F06C98}" srcOrd="0" destOrd="0" presId="urn:microsoft.com/office/officeart/2005/8/layout/default"/>
    <dgm:cxn modelId="{BB4022D7-5382-467C-B1B5-2A2961F7EFBC}" type="presOf" srcId="{7FE9EE2E-EE42-4952-9F30-FA27F7B629F7}" destId="{D3488D3D-D789-4202-84B1-A6EA34F94D1E}" srcOrd="0" destOrd="0" presId="urn:microsoft.com/office/officeart/2005/8/layout/default"/>
    <dgm:cxn modelId="{235653DB-F9E7-4E29-A0A3-349C702EB324}" type="presOf" srcId="{EE0E5633-147B-4F7B-ABBB-53D2D2426F9C}" destId="{A25E6963-A5BB-4315-81DF-7C25938F2C22}" srcOrd="0" destOrd="0" presId="urn:microsoft.com/office/officeart/2005/8/layout/default"/>
    <dgm:cxn modelId="{1EB814E0-332E-4885-8FEF-C661D599537F}" type="presOf" srcId="{E869046C-2B03-45AB-87D0-230F6881B20D}" destId="{4AF736ED-CBED-440A-8CB6-C99781EC5B13}" srcOrd="0" destOrd="0" presId="urn:microsoft.com/office/officeart/2005/8/layout/default"/>
    <dgm:cxn modelId="{EC163774-1BED-4273-915A-BCFC0810BFFD}" type="presParOf" srcId="{157EB539-828C-4E66-B04C-91C3E2167236}" destId="{C3788997-3FA2-4E71-AE28-5FAFA2F06C98}" srcOrd="0" destOrd="0" presId="urn:microsoft.com/office/officeart/2005/8/layout/default"/>
    <dgm:cxn modelId="{1ACA314E-2FD6-47D1-A09C-9F992E6169A6}" type="presParOf" srcId="{157EB539-828C-4E66-B04C-91C3E2167236}" destId="{91B8E0FE-7BB5-4BDB-98FF-139A89B7A0F7}" srcOrd="1" destOrd="0" presId="urn:microsoft.com/office/officeart/2005/8/layout/default"/>
    <dgm:cxn modelId="{C6C849C1-8C86-4C6A-8AFF-1C96C5DAB2F5}" type="presParOf" srcId="{157EB539-828C-4E66-B04C-91C3E2167236}" destId="{2D311176-8BA7-4EA9-B519-1F8BC8B00977}" srcOrd="2" destOrd="0" presId="urn:microsoft.com/office/officeart/2005/8/layout/default"/>
    <dgm:cxn modelId="{3CAC528E-C915-4130-B8D1-D91A85AB1093}" type="presParOf" srcId="{157EB539-828C-4E66-B04C-91C3E2167236}" destId="{8EA9EA28-DA93-4EA3-9518-F6EE68445C24}" srcOrd="3" destOrd="0" presId="urn:microsoft.com/office/officeart/2005/8/layout/default"/>
    <dgm:cxn modelId="{F765CCB8-A79B-4F8E-8CA2-2FA8FDE7CCB5}" type="presParOf" srcId="{157EB539-828C-4E66-B04C-91C3E2167236}" destId="{C2C0D36B-8511-4BF4-A608-49AC2313908C}" srcOrd="4" destOrd="0" presId="urn:microsoft.com/office/officeart/2005/8/layout/default"/>
    <dgm:cxn modelId="{0B127B26-0B46-4D0E-84C3-6AF494529DD5}" type="presParOf" srcId="{157EB539-828C-4E66-B04C-91C3E2167236}" destId="{3E78320A-9509-4AC8-8665-EA760376616F}" srcOrd="5" destOrd="0" presId="urn:microsoft.com/office/officeart/2005/8/layout/default"/>
    <dgm:cxn modelId="{CABECDAE-029C-40C0-9A02-F09AE7F6EE51}" type="presParOf" srcId="{157EB539-828C-4E66-B04C-91C3E2167236}" destId="{990072F2-41DB-416A-A238-AB0C20242E7D}" srcOrd="6" destOrd="0" presId="urn:microsoft.com/office/officeart/2005/8/layout/default"/>
    <dgm:cxn modelId="{EA26E65B-4C5E-4A18-9769-285DD21E3245}" type="presParOf" srcId="{157EB539-828C-4E66-B04C-91C3E2167236}" destId="{39CD6834-D5F1-4317-8DBE-74DAACA963B6}" srcOrd="7" destOrd="0" presId="urn:microsoft.com/office/officeart/2005/8/layout/default"/>
    <dgm:cxn modelId="{E6575104-9815-4ABB-86A9-708944AF6D06}" type="presParOf" srcId="{157EB539-828C-4E66-B04C-91C3E2167236}" destId="{A25E6963-A5BB-4315-81DF-7C25938F2C22}" srcOrd="8" destOrd="0" presId="urn:microsoft.com/office/officeart/2005/8/layout/default"/>
    <dgm:cxn modelId="{92E71E3D-A8F7-4C06-AF1C-2D67D5FB099A}" type="presParOf" srcId="{157EB539-828C-4E66-B04C-91C3E2167236}" destId="{61DD8BE4-B40B-4BFD-9585-A8FC358D6EB7}" srcOrd="9" destOrd="0" presId="urn:microsoft.com/office/officeart/2005/8/layout/default"/>
    <dgm:cxn modelId="{E720AFAF-3D81-4DFC-8DB1-9FDFF3804E64}" type="presParOf" srcId="{157EB539-828C-4E66-B04C-91C3E2167236}" destId="{D3488D3D-D789-4202-84B1-A6EA34F94D1E}" srcOrd="10" destOrd="0" presId="urn:microsoft.com/office/officeart/2005/8/layout/default"/>
    <dgm:cxn modelId="{203458C5-DC5F-4EAF-803A-CDB021F17DE8}" type="presParOf" srcId="{157EB539-828C-4E66-B04C-91C3E2167236}" destId="{8B701FF3-FD6F-4568-BEE6-06CB428571E0}" srcOrd="11" destOrd="0" presId="urn:microsoft.com/office/officeart/2005/8/layout/default"/>
    <dgm:cxn modelId="{82F1B86C-27EB-4473-9102-2A9348E9B6B0}" type="presParOf" srcId="{157EB539-828C-4E66-B04C-91C3E2167236}" destId="{4AF736ED-CBED-440A-8CB6-C99781EC5B1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D83199-EFB4-4D0D-A96F-952510E440CA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204637-B893-41A7-9131-A5968B95B8A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Please choose 2 districts among the 11 districts as your choice</a:t>
          </a:r>
        </a:p>
      </dgm:t>
    </dgm:pt>
    <dgm:pt modelId="{3B5EC22E-6C7B-436D-AD31-E8A0129A1F46}" type="parTrans" cxnId="{69C4A86B-B8EB-484D-9DD6-A05202EA679B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F78D4509-0E86-4289-A11A-79DDD2C1E0DA}" type="sibTrans" cxnId="{69C4A86B-B8EB-484D-9DD6-A05202EA679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11E1CD-CF27-4B1D-AE78-F595F2944CA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Please consider the district which is </a:t>
          </a:r>
          <a:r>
            <a:rPr lang="en-US" b="1" u="sng" dirty="0">
              <a:solidFill>
                <a:schemeClr val="bg1"/>
              </a:solidFill>
            </a:rPr>
            <a:t>more convenient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dirty="0">
              <a:solidFill>
                <a:schemeClr val="bg1"/>
              </a:solidFill>
            </a:rPr>
            <a:t>for you to commit placement </a:t>
          </a:r>
          <a:r>
            <a:rPr lang="en-US" b="1" u="sng" dirty="0">
              <a:solidFill>
                <a:schemeClr val="bg1"/>
              </a:solidFill>
            </a:rPr>
            <a:t>from dorm/home/work </a:t>
          </a:r>
          <a:r>
            <a:rPr lang="en-US" dirty="0">
              <a:solidFill>
                <a:schemeClr val="bg1"/>
              </a:solidFill>
            </a:rPr>
            <a:t>during the placement time.  The placement venue will try to be located </a:t>
          </a:r>
          <a:r>
            <a:rPr lang="en-US" b="1" dirty="0">
              <a:solidFill>
                <a:schemeClr val="bg1"/>
              </a:solidFill>
            </a:rPr>
            <a:t>within the travelling time of </a:t>
          </a:r>
          <a:r>
            <a:rPr lang="en-US" b="1" dirty="0">
              <a:solidFill>
                <a:srgbClr val="C00000"/>
              </a:solidFill>
            </a:rPr>
            <a:t>ONE</a:t>
          </a:r>
          <a:r>
            <a:rPr lang="en-US" b="1" dirty="0">
              <a:solidFill>
                <a:schemeClr val="bg1"/>
              </a:solidFill>
            </a:rPr>
            <a:t> hour.</a:t>
          </a:r>
          <a:endParaRPr lang="en-US" dirty="0">
            <a:solidFill>
              <a:schemeClr val="bg1"/>
            </a:solidFill>
          </a:endParaRPr>
        </a:p>
      </dgm:t>
    </dgm:pt>
    <dgm:pt modelId="{053BC49A-6AF4-4ED1-8B09-CC61771B5C4B}" type="parTrans" cxnId="{4D7AC066-9977-4D2D-9B2B-76AAE420D8A4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17DD837E-CF77-445A-9F11-8214A6AB1136}" type="sibTrans" cxnId="{4D7AC066-9977-4D2D-9B2B-76AAE420D8A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6CB3F9C-EE82-4DD5-8FB6-CA96BC6EB7BB}" type="pres">
      <dgm:prSet presAssocID="{31D83199-EFB4-4D0D-A96F-952510E440CA}" presName="vert0" presStyleCnt="0">
        <dgm:presLayoutVars>
          <dgm:dir/>
          <dgm:animOne val="branch"/>
          <dgm:animLvl val="lvl"/>
        </dgm:presLayoutVars>
      </dgm:prSet>
      <dgm:spPr/>
    </dgm:pt>
    <dgm:pt modelId="{9D382698-03B9-4C0B-B046-CBD5CEA0BB39}" type="pres">
      <dgm:prSet presAssocID="{4A204637-B893-41A7-9131-A5968B95B8A1}" presName="thickLine" presStyleLbl="alignNode1" presStyleIdx="0" presStyleCnt="2"/>
      <dgm:spPr/>
    </dgm:pt>
    <dgm:pt modelId="{BA3000C1-7A5B-48D3-B6D5-FDB650F58E7D}" type="pres">
      <dgm:prSet presAssocID="{4A204637-B893-41A7-9131-A5968B95B8A1}" presName="horz1" presStyleCnt="0"/>
      <dgm:spPr/>
    </dgm:pt>
    <dgm:pt modelId="{90CBF699-F06D-4FC7-9B9F-CF7BE295D487}" type="pres">
      <dgm:prSet presAssocID="{4A204637-B893-41A7-9131-A5968B95B8A1}" presName="tx1" presStyleLbl="revTx" presStyleIdx="0" presStyleCnt="2"/>
      <dgm:spPr/>
    </dgm:pt>
    <dgm:pt modelId="{1B85A3AE-02AA-4025-B9F5-0E6A63703DFC}" type="pres">
      <dgm:prSet presAssocID="{4A204637-B893-41A7-9131-A5968B95B8A1}" presName="vert1" presStyleCnt="0"/>
      <dgm:spPr/>
    </dgm:pt>
    <dgm:pt modelId="{CB7F739E-AB37-4952-B16C-18D62AC77ECF}" type="pres">
      <dgm:prSet presAssocID="{A111E1CD-CF27-4B1D-AE78-F595F2944CA2}" presName="thickLine" presStyleLbl="alignNode1" presStyleIdx="1" presStyleCnt="2"/>
      <dgm:spPr/>
    </dgm:pt>
    <dgm:pt modelId="{68253834-474C-406D-B8A3-804D9D0EEB35}" type="pres">
      <dgm:prSet presAssocID="{A111E1CD-CF27-4B1D-AE78-F595F2944CA2}" presName="horz1" presStyleCnt="0"/>
      <dgm:spPr/>
    </dgm:pt>
    <dgm:pt modelId="{94019F7B-9F9D-4F0E-9501-B9D88C0377D8}" type="pres">
      <dgm:prSet presAssocID="{A111E1CD-CF27-4B1D-AE78-F595F2944CA2}" presName="tx1" presStyleLbl="revTx" presStyleIdx="1" presStyleCnt="2"/>
      <dgm:spPr/>
    </dgm:pt>
    <dgm:pt modelId="{06B3000D-214F-4C80-955C-102608BFC59D}" type="pres">
      <dgm:prSet presAssocID="{A111E1CD-CF27-4B1D-AE78-F595F2944CA2}" presName="vert1" presStyleCnt="0"/>
      <dgm:spPr/>
    </dgm:pt>
  </dgm:ptLst>
  <dgm:cxnLst>
    <dgm:cxn modelId="{1833E31C-3DEC-47C8-A098-38F821ED6B69}" type="presOf" srcId="{31D83199-EFB4-4D0D-A96F-952510E440CA}" destId="{26CB3F9C-EE82-4DD5-8FB6-CA96BC6EB7BB}" srcOrd="0" destOrd="0" presId="urn:microsoft.com/office/officeart/2008/layout/LinedList"/>
    <dgm:cxn modelId="{4D7AC066-9977-4D2D-9B2B-76AAE420D8A4}" srcId="{31D83199-EFB4-4D0D-A96F-952510E440CA}" destId="{A111E1CD-CF27-4B1D-AE78-F595F2944CA2}" srcOrd="1" destOrd="0" parTransId="{053BC49A-6AF4-4ED1-8B09-CC61771B5C4B}" sibTransId="{17DD837E-CF77-445A-9F11-8214A6AB1136}"/>
    <dgm:cxn modelId="{69C4A86B-B8EB-484D-9DD6-A05202EA679B}" srcId="{31D83199-EFB4-4D0D-A96F-952510E440CA}" destId="{4A204637-B893-41A7-9131-A5968B95B8A1}" srcOrd="0" destOrd="0" parTransId="{3B5EC22E-6C7B-436D-AD31-E8A0129A1F46}" sibTransId="{F78D4509-0E86-4289-A11A-79DDD2C1E0DA}"/>
    <dgm:cxn modelId="{299430F2-6204-45E1-B98D-4DAB4B7017D0}" type="presOf" srcId="{4A204637-B893-41A7-9131-A5968B95B8A1}" destId="{90CBF699-F06D-4FC7-9B9F-CF7BE295D487}" srcOrd="0" destOrd="0" presId="urn:microsoft.com/office/officeart/2008/layout/LinedList"/>
    <dgm:cxn modelId="{5F0571F6-17E4-4B08-ADB7-69053F4A59FB}" type="presOf" srcId="{A111E1CD-CF27-4B1D-AE78-F595F2944CA2}" destId="{94019F7B-9F9D-4F0E-9501-B9D88C0377D8}" srcOrd="0" destOrd="0" presId="urn:microsoft.com/office/officeart/2008/layout/LinedList"/>
    <dgm:cxn modelId="{A6A1600C-6C22-4765-A1E1-1B26E510B8AE}" type="presParOf" srcId="{26CB3F9C-EE82-4DD5-8FB6-CA96BC6EB7BB}" destId="{9D382698-03B9-4C0B-B046-CBD5CEA0BB39}" srcOrd="0" destOrd="0" presId="urn:microsoft.com/office/officeart/2008/layout/LinedList"/>
    <dgm:cxn modelId="{F6ECA92B-11E0-40B0-A2BD-0068D7317E80}" type="presParOf" srcId="{26CB3F9C-EE82-4DD5-8FB6-CA96BC6EB7BB}" destId="{BA3000C1-7A5B-48D3-B6D5-FDB650F58E7D}" srcOrd="1" destOrd="0" presId="urn:microsoft.com/office/officeart/2008/layout/LinedList"/>
    <dgm:cxn modelId="{16D692F4-4687-433B-B546-F04C183C9053}" type="presParOf" srcId="{BA3000C1-7A5B-48D3-B6D5-FDB650F58E7D}" destId="{90CBF699-F06D-4FC7-9B9F-CF7BE295D487}" srcOrd="0" destOrd="0" presId="urn:microsoft.com/office/officeart/2008/layout/LinedList"/>
    <dgm:cxn modelId="{E6839C13-BB49-489F-B30D-3BB2CCE32C86}" type="presParOf" srcId="{BA3000C1-7A5B-48D3-B6D5-FDB650F58E7D}" destId="{1B85A3AE-02AA-4025-B9F5-0E6A63703DFC}" srcOrd="1" destOrd="0" presId="urn:microsoft.com/office/officeart/2008/layout/LinedList"/>
    <dgm:cxn modelId="{786F70F9-3CDA-4909-8B67-40578BA38887}" type="presParOf" srcId="{26CB3F9C-EE82-4DD5-8FB6-CA96BC6EB7BB}" destId="{CB7F739E-AB37-4952-B16C-18D62AC77ECF}" srcOrd="2" destOrd="0" presId="urn:microsoft.com/office/officeart/2008/layout/LinedList"/>
    <dgm:cxn modelId="{10067762-4066-40D9-BEBC-2980343CCE87}" type="presParOf" srcId="{26CB3F9C-EE82-4DD5-8FB6-CA96BC6EB7BB}" destId="{68253834-474C-406D-B8A3-804D9D0EEB35}" srcOrd="3" destOrd="0" presId="urn:microsoft.com/office/officeart/2008/layout/LinedList"/>
    <dgm:cxn modelId="{4904950F-74D8-4DF3-A19E-27F32C82AA52}" type="presParOf" srcId="{68253834-474C-406D-B8A3-804D9D0EEB35}" destId="{94019F7B-9F9D-4F0E-9501-B9D88C0377D8}" srcOrd="0" destOrd="0" presId="urn:microsoft.com/office/officeart/2008/layout/LinedList"/>
    <dgm:cxn modelId="{188A14FB-65DA-4F23-BE3F-6A5EBB1945BE}" type="presParOf" srcId="{68253834-474C-406D-B8A3-804D9D0EEB35}" destId="{06B3000D-214F-4C80-955C-102608BFC5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968956-65EB-4CCA-97C5-038978DA93FC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3F72673-F039-47C1-9A08-F542EED4E5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solidFill>
                <a:schemeClr val="bg1"/>
              </a:solidFill>
            </a:rPr>
            <a:t>Good time management</a:t>
          </a:r>
        </a:p>
      </dgm:t>
    </dgm:pt>
    <dgm:pt modelId="{A6FA35C8-6E28-4901-9B21-5D6E7B4EDCE8}" type="parTrans" cxnId="{9F155091-1DB4-462F-9540-4B577C424C0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CD4DAEB-FE31-4B88-A8FD-C04DE8562A89}" type="sibTrans" cxnId="{9F155091-1DB4-462F-9540-4B577C424C0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25C7FF6-DF0B-4BB2-9525-38B3A3D0CA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solidFill>
                <a:schemeClr val="bg1"/>
              </a:solidFill>
            </a:rPr>
            <a:t>Seek advice from teachers and previous students about the survival tips</a:t>
          </a:r>
        </a:p>
      </dgm:t>
    </dgm:pt>
    <dgm:pt modelId="{6268CF64-2770-4420-B298-66CD508104F4}" type="parTrans" cxnId="{C63583A2-C455-41DF-BC88-3788C906055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0859209-6F39-446A-9F4D-CED2C08747CE}" type="sibTrans" cxnId="{C63583A2-C455-41DF-BC88-3788C906055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2FC14C1-6E95-425E-9D98-0A916FECD0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solidFill>
                <a:schemeClr val="bg1"/>
              </a:solidFill>
            </a:rPr>
            <a:t>Be open-minded, flexible and accept the point that </a:t>
          </a:r>
          <a:r>
            <a:rPr lang="en-US" sz="1600" b="1" dirty="0">
              <a:solidFill>
                <a:schemeClr val="bg1"/>
              </a:solidFill>
            </a:rPr>
            <a:t>“Every setting will provide learning opportunities to you”</a:t>
          </a:r>
          <a:endParaRPr lang="en-US" sz="1600" dirty="0">
            <a:solidFill>
              <a:schemeClr val="bg1"/>
            </a:solidFill>
          </a:endParaRPr>
        </a:p>
      </dgm:t>
    </dgm:pt>
    <dgm:pt modelId="{C0AC0C84-F379-4024-8A60-9E1361C9EC8F}" type="parTrans" cxnId="{2FFA911C-FA0C-4871-90E1-C35776DCDD2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257F709-D106-49C5-8E8E-DF8DA7A9C0CF}" type="sibTrans" cxnId="{2FFA911C-FA0C-4871-90E1-C35776DCDD2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C1F4179-14A4-4EEE-8FC5-D1C485B659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HK" sz="2000" dirty="0">
              <a:solidFill>
                <a:schemeClr val="bg1"/>
              </a:solidFill>
            </a:rPr>
            <a:t>Read Fieldwork Handbook</a:t>
          </a:r>
        </a:p>
      </dgm:t>
    </dgm:pt>
    <dgm:pt modelId="{2EAD5EEC-76A4-45E3-9A7F-7C1E5757EA07}" type="parTrans" cxnId="{13E4CC74-C738-4741-AB87-5165210610E9}">
      <dgm:prSet/>
      <dgm:spPr/>
      <dgm:t>
        <a:bodyPr/>
        <a:lstStyle/>
        <a:p>
          <a:endParaRPr lang="en-HK"/>
        </a:p>
      </dgm:t>
    </dgm:pt>
    <dgm:pt modelId="{254AC62E-11EB-4F73-9ADC-0CEA6D79779B}" type="sibTrans" cxnId="{13E4CC74-C738-4741-AB87-5165210610E9}">
      <dgm:prSet/>
      <dgm:spPr/>
      <dgm:t>
        <a:bodyPr/>
        <a:lstStyle/>
        <a:p>
          <a:endParaRPr lang="en-HK"/>
        </a:p>
      </dgm:t>
    </dgm:pt>
    <dgm:pt modelId="{5834CF14-EEE5-47DD-B6E1-93D390633272}" type="pres">
      <dgm:prSet presAssocID="{2E968956-65EB-4CCA-97C5-038978DA93FC}" presName="root" presStyleCnt="0">
        <dgm:presLayoutVars>
          <dgm:dir/>
          <dgm:resizeHandles val="exact"/>
        </dgm:presLayoutVars>
      </dgm:prSet>
      <dgm:spPr/>
    </dgm:pt>
    <dgm:pt modelId="{F977CDC4-21A8-4551-98B4-2FA393C10003}" type="pres">
      <dgm:prSet presAssocID="{73F72673-F039-47C1-9A08-F542EED4E536}" presName="compNode" presStyleCnt="0"/>
      <dgm:spPr/>
    </dgm:pt>
    <dgm:pt modelId="{1485CF0B-DFEB-4887-A048-569A9603CC13}" type="pres">
      <dgm:prSet presAssocID="{73F72673-F039-47C1-9A08-F542EED4E53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7DE75AC-28FB-4613-B9DE-55144AA7D128}" type="pres">
      <dgm:prSet presAssocID="{73F72673-F039-47C1-9A08-F542EED4E536}" presName="spaceRect" presStyleCnt="0"/>
      <dgm:spPr/>
    </dgm:pt>
    <dgm:pt modelId="{2204437B-2B2C-4309-867C-6B9109EFF3FB}" type="pres">
      <dgm:prSet presAssocID="{73F72673-F039-47C1-9A08-F542EED4E536}" presName="textRect" presStyleLbl="revTx" presStyleIdx="0" presStyleCnt="4">
        <dgm:presLayoutVars>
          <dgm:chMax val="1"/>
          <dgm:chPref val="1"/>
        </dgm:presLayoutVars>
      </dgm:prSet>
      <dgm:spPr/>
    </dgm:pt>
    <dgm:pt modelId="{06DE7267-D28C-4FA7-BDB5-9A0ED58FEEAC}" type="pres">
      <dgm:prSet presAssocID="{7CD4DAEB-FE31-4B88-A8FD-C04DE8562A89}" presName="sibTrans" presStyleCnt="0"/>
      <dgm:spPr/>
    </dgm:pt>
    <dgm:pt modelId="{F1E2B17A-43BE-46DF-A21C-A59D4D48CBBE}" type="pres">
      <dgm:prSet presAssocID="{E25C7FF6-DF0B-4BB2-9525-38B3A3D0CA38}" presName="compNode" presStyleCnt="0"/>
      <dgm:spPr/>
    </dgm:pt>
    <dgm:pt modelId="{407C059C-C016-411A-99CA-08D64482A2A8}" type="pres">
      <dgm:prSet presAssocID="{E25C7FF6-DF0B-4BB2-9525-38B3A3D0CA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3E47850-DCC8-4DB2-BD65-755C589941FA}" type="pres">
      <dgm:prSet presAssocID="{E25C7FF6-DF0B-4BB2-9525-38B3A3D0CA38}" presName="spaceRect" presStyleCnt="0"/>
      <dgm:spPr/>
    </dgm:pt>
    <dgm:pt modelId="{81C27BC3-5D65-4595-B214-5529668B6D41}" type="pres">
      <dgm:prSet presAssocID="{E25C7FF6-DF0B-4BB2-9525-38B3A3D0CA38}" presName="textRect" presStyleLbl="revTx" presStyleIdx="1" presStyleCnt="4">
        <dgm:presLayoutVars>
          <dgm:chMax val="1"/>
          <dgm:chPref val="1"/>
        </dgm:presLayoutVars>
      </dgm:prSet>
      <dgm:spPr/>
    </dgm:pt>
    <dgm:pt modelId="{004693E5-DE02-4033-8187-0E94155814CF}" type="pres">
      <dgm:prSet presAssocID="{A0859209-6F39-446A-9F4D-CED2C08747CE}" presName="sibTrans" presStyleCnt="0"/>
      <dgm:spPr/>
    </dgm:pt>
    <dgm:pt modelId="{03751F45-68D4-4202-A2F1-355EFAA3F5F1}" type="pres">
      <dgm:prSet presAssocID="{B2FC14C1-6E95-425E-9D98-0A916FECD0E1}" presName="compNode" presStyleCnt="0"/>
      <dgm:spPr/>
    </dgm:pt>
    <dgm:pt modelId="{8D21D69C-BCB6-440B-8335-BD25733AAB05}" type="pres">
      <dgm:prSet presAssocID="{B2FC14C1-6E95-425E-9D98-0A916FECD0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C1336A25-9AE8-43E6-B7F7-43C3200C416C}" type="pres">
      <dgm:prSet presAssocID="{B2FC14C1-6E95-425E-9D98-0A916FECD0E1}" presName="spaceRect" presStyleCnt="0"/>
      <dgm:spPr/>
    </dgm:pt>
    <dgm:pt modelId="{1289E1CE-A11A-4FD2-A6B4-FC409865CCF3}" type="pres">
      <dgm:prSet presAssocID="{B2FC14C1-6E95-425E-9D98-0A916FECD0E1}" presName="textRect" presStyleLbl="revTx" presStyleIdx="2" presStyleCnt="4">
        <dgm:presLayoutVars>
          <dgm:chMax val="1"/>
          <dgm:chPref val="1"/>
        </dgm:presLayoutVars>
      </dgm:prSet>
      <dgm:spPr/>
    </dgm:pt>
    <dgm:pt modelId="{59131291-B2DA-4524-A1E9-DF8315F745CE}" type="pres">
      <dgm:prSet presAssocID="{F257F709-D106-49C5-8E8E-DF8DA7A9C0CF}" presName="sibTrans" presStyleCnt="0"/>
      <dgm:spPr/>
    </dgm:pt>
    <dgm:pt modelId="{C943FFF6-F7B7-4030-8247-69ECCDEA608F}" type="pres">
      <dgm:prSet presAssocID="{1C1F4179-14A4-4EEE-8FC5-D1C485B659F4}" presName="compNode" presStyleCnt="0"/>
      <dgm:spPr/>
    </dgm:pt>
    <dgm:pt modelId="{600C55EB-48EE-48AE-8B61-3EE8D44F3842}" type="pres">
      <dgm:prSet presAssocID="{1C1F4179-14A4-4EEE-8FC5-D1C485B659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 outline"/>
        </a:ext>
      </dgm:extLst>
    </dgm:pt>
    <dgm:pt modelId="{AAD15C15-B7D4-4077-935D-B4D7BF51D986}" type="pres">
      <dgm:prSet presAssocID="{1C1F4179-14A4-4EEE-8FC5-D1C485B659F4}" presName="spaceRect" presStyleCnt="0"/>
      <dgm:spPr/>
    </dgm:pt>
    <dgm:pt modelId="{14979B71-6D23-4876-8D15-89CF11C34CE7}" type="pres">
      <dgm:prSet presAssocID="{1C1F4179-14A4-4EEE-8FC5-D1C485B659F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D794513-0103-4110-B70F-69B586E15890}" type="presOf" srcId="{2E968956-65EB-4CCA-97C5-038978DA93FC}" destId="{5834CF14-EEE5-47DD-B6E1-93D390633272}" srcOrd="0" destOrd="0" presId="urn:microsoft.com/office/officeart/2018/2/layout/IconLabelList"/>
    <dgm:cxn modelId="{2FFA911C-FA0C-4871-90E1-C35776DCDD21}" srcId="{2E968956-65EB-4CCA-97C5-038978DA93FC}" destId="{B2FC14C1-6E95-425E-9D98-0A916FECD0E1}" srcOrd="2" destOrd="0" parTransId="{C0AC0C84-F379-4024-8A60-9E1361C9EC8F}" sibTransId="{F257F709-D106-49C5-8E8E-DF8DA7A9C0CF}"/>
    <dgm:cxn modelId="{83D19531-434B-4942-A6AB-72983608FC9C}" type="presOf" srcId="{1C1F4179-14A4-4EEE-8FC5-D1C485B659F4}" destId="{14979B71-6D23-4876-8D15-89CF11C34CE7}" srcOrd="0" destOrd="0" presId="urn:microsoft.com/office/officeart/2018/2/layout/IconLabelList"/>
    <dgm:cxn modelId="{13E4CC74-C738-4741-AB87-5165210610E9}" srcId="{2E968956-65EB-4CCA-97C5-038978DA93FC}" destId="{1C1F4179-14A4-4EEE-8FC5-D1C485B659F4}" srcOrd="3" destOrd="0" parTransId="{2EAD5EEC-76A4-45E3-9A7F-7C1E5757EA07}" sibTransId="{254AC62E-11EB-4F73-9ADC-0CEA6D79779B}"/>
    <dgm:cxn modelId="{9F155091-1DB4-462F-9540-4B577C424C0A}" srcId="{2E968956-65EB-4CCA-97C5-038978DA93FC}" destId="{73F72673-F039-47C1-9A08-F542EED4E536}" srcOrd="0" destOrd="0" parTransId="{A6FA35C8-6E28-4901-9B21-5D6E7B4EDCE8}" sibTransId="{7CD4DAEB-FE31-4B88-A8FD-C04DE8562A89}"/>
    <dgm:cxn modelId="{C63583A2-C455-41DF-BC88-3788C9060558}" srcId="{2E968956-65EB-4CCA-97C5-038978DA93FC}" destId="{E25C7FF6-DF0B-4BB2-9525-38B3A3D0CA38}" srcOrd="1" destOrd="0" parTransId="{6268CF64-2770-4420-B298-66CD508104F4}" sibTransId="{A0859209-6F39-446A-9F4D-CED2C08747CE}"/>
    <dgm:cxn modelId="{88FC27BD-39A7-4083-AC2D-F94F7DD2FA01}" type="presOf" srcId="{E25C7FF6-DF0B-4BB2-9525-38B3A3D0CA38}" destId="{81C27BC3-5D65-4595-B214-5529668B6D41}" srcOrd="0" destOrd="0" presId="urn:microsoft.com/office/officeart/2018/2/layout/IconLabelList"/>
    <dgm:cxn modelId="{5DD741BD-699B-4397-8904-8633A264CAE1}" type="presOf" srcId="{B2FC14C1-6E95-425E-9D98-0A916FECD0E1}" destId="{1289E1CE-A11A-4FD2-A6B4-FC409865CCF3}" srcOrd="0" destOrd="0" presId="urn:microsoft.com/office/officeart/2018/2/layout/IconLabelList"/>
    <dgm:cxn modelId="{378CB6F7-098F-444E-8C40-490F1EC1398E}" type="presOf" srcId="{73F72673-F039-47C1-9A08-F542EED4E536}" destId="{2204437B-2B2C-4309-867C-6B9109EFF3FB}" srcOrd="0" destOrd="0" presId="urn:microsoft.com/office/officeart/2018/2/layout/IconLabelList"/>
    <dgm:cxn modelId="{9A723860-82A5-437A-B8F0-9FD6B95905B5}" type="presParOf" srcId="{5834CF14-EEE5-47DD-B6E1-93D390633272}" destId="{F977CDC4-21A8-4551-98B4-2FA393C10003}" srcOrd="0" destOrd="0" presId="urn:microsoft.com/office/officeart/2018/2/layout/IconLabelList"/>
    <dgm:cxn modelId="{C1C6CC53-4D2E-4567-B277-737EE76F4D58}" type="presParOf" srcId="{F977CDC4-21A8-4551-98B4-2FA393C10003}" destId="{1485CF0B-DFEB-4887-A048-569A9603CC13}" srcOrd="0" destOrd="0" presId="urn:microsoft.com/office/officeart/2018/2/layout/IconLabelList"/>
    <dgm:cxn modelId="{9B70837F-67DF-4860-8BA0-82AC7F655F50}" type="presParOf" srcId="{F977CDC4-21A8-4551-98B4-2FA393C10003}" destId="{F7DE75AC-28FB-4613-B9DE-55144AA7D128}" srcOrd="1" destOrd="0" presId="urn:microsoft.com/office/officeart/2018/2/layout/IconLabelList"/>
    <dgm:cxn modelId="{BDF8C5CB-408D-4343-9483-4EF13DDBECC7}" type="presParOf" srcId="{F977CDC4-21A8-4551-98B4-2FA393C10003}" destId="{2204437B-2B2C-4309-867C-6B9109EFF3FB}" srcOrd="2" destOrd="0" presId="urn:microsoft.com/office/officeart/2018/2/layout/IconLabelList"/>
    <dgm:cxn modelId="{69718B3E-6595-4EFD-AB60-6FF41983443B}" type="presParOf" srcId="{5834CF14-EEE5-47DD-B6E1-93D390633272}" destId="{06DE7267-D28C-4FA7-BDB5-9A0ED58FEEAC}" srcOrd="1" destOrd="0" presId="urn:microsoft.com/office/officeart/2018/2/layout/IconLabelList"/>
    <dgm:cxn modelId="{AA5642E6-4E91-48BC-BD69-55F62672D88D}" type="presParOf" srcId="{5834CF14-EEE5-47DD-B6E1-93D390633272}" destId="{F1E2B17A-43BE-46DF-A21C-A59D4D48CBBE}" srcOrd="2" destOrd="0" presId="urn:microsoft.com/office/officeart/2018/2/layout/IconLabelList"/>
    <dgm:cxn modelId="{85A0DE0F-BDAA-4B46-AE18-2A17ADFE6098}" type="presParOf" srcId="{F1E2B17A-43BE-46DF-A21C-A59D4D48CBBE}" destId="{407C059C-C016-411A-99CA-08D64482A2A8}" srcOrd="0" destOrd="0" presId="urn:microsoft.com/office/officeart/2018/2/layout/IconLabelList"/>
    <dgm:cxn modelId="{49D8BED9-6985-4DB6-B125-D191213C69E1}" type="presParOf" srcId="{F1E2B17A-43BE-46DF-A21C-A59D4D48CBBE}" destId="{F3E47850-DCC8-4DB2-BD65-755C589941FA}" srcOrd="1" destOrd="0" presId="urn:microsoft.com/office/officeart/2018/2/layout/IconLabelList"/>
    <dgm:cxn modelId="{0B013B7E-4043-490F-9F2E-8867D58F5721}" type="presParOf" srcId="{F1E2B17A-43BE-46DF-A21C-A59D4D48CBBE}" destId="{81C27BC3-5D65-4595-B214-5529668B6D41}" srcOrd="2" destOrd="0" presId="urn:microsoft.com/office/officeart/2018/2/layout/IconLabelList"/>
    <dgm:cxn modelId="{311BB3AE-AF57-4BA5-93E4-1B46836511DB}" type="presParOf" srcId="{5834CF14-EEE5-47DD-B6E1-93D390633272}" destId="{004693E5-DE02-4033-8187-0E94155814CF}" srcOrd="3" destOrd="0" presId="urn:microsoft.com/office/officeart/2018/2/layout/IconLabelList"/>
    <dgm:cxn modelId="{88D85748-1555-4E1C-9C44-B0C0BA407703}" type="presParOf" srcId="{5834CF14-EEE5-47DD-B6E1-93D390633272}" destId="{03751F45-68D4-4202-A2F1-355EFAA3F5F1}" srcOrd="4" destOrd="0" presId="urn:microsoft.com/office/officeart/2018/2/layout/IconLabelList"/>
    <dgm:cxn modelId="{E27CB214-37A5-47F8-9C56-0624B32925F4}" type="presParOf" srcId="{03751F45-68D4-4202-A2F1-355EFAA3F5F1}" destId="{8D21D69C-BCB6-440B-8335-BD25733AAB05}" srcOrd="0" destOrd="0" presId="urn:microsoft.com/office/officeart/2018/2/layout/IconLabelList"/>
    <dgm:cxn modelId="{B945400D-AE7B-4BBD-8F10-514F3F058595}" type="presParOf" srcId="{03751F45-68D4-4202-A2F1-355EFAA3F5F1}" destId="{C1336A25-9AE8-43E6-B7F7-43C3200C416C}" srcOrd="1" destOrd="0" presId="urn:microsoft.com/office/officeart/2018/2/layout/IconLabelList"/>
    <dgm:cxn modelId="{EB946D18-4631-4ADD-AAF9-70C7C9519572}" type="presParOf" srcId="{03751F45-68D4-4202-A2F1-355EFAA3F5F1}" destId="{1289E1CE-A11A-4FD2-A6B4-FC409865CCF3}" srcOrd="2" destOrd="0" presId="urn:microsoft.com/office/officeart/2018/2/layout/IconLabelList"/>
    <dgm:cxn modelId="{84731397-7A59-4D3E-A65D-8C444208EE0A}" type="presParOf" srcId="{5834CF14-EEE5-47DD-B6E1-93D390633272}" destId="{59131291-B2DA-4524-A1E9-DF8315F745CE}" srcOrd="5" destOrd="0" presId="urn:microsoft.com/office/officeart/2018/2/layout/IconLabelList"/>
    <dgm:cxn modelId="{226C9586-0CB8-4A74-9C80-BE969DD0EF98}" type="presParOf" srcId="{5834CF14-EEE5-47DD-B6E1-93D390633272}" destId="{C943FFF6-F7B7-4030-8247-69ECCDEA608F}" srcOrd="6" destOrd="0" presId="urn:microsoft.com/office/officeart/2018/2/layout/IconLabelList"/>
    <dgm:cxn modelId="{BF478B62-B0C7-4CB1-91DA-03B00FF32D4B}" type="presParOf" srcId="{C943FFF6-F7B7-4030-8247-69ECCDEA608F}" destId="{600C55EB-48EE-48AE-8B61-3EE8D44F3842}" srcOrd="0" destOrd="0" presId="urn:microsoft.com/office/officeart/2018/2/layout/IconLabelList"/>
    <dgm:cxn modelId="{D208A86B-A18F-4C90-8D63-DCCE3DC9C419}" type="presParOf" srcId="{C943FFF6-F7B7-4030-8247-69ECCDEA608F}" destId="{AAD15C15-B7D4-4077-935D-B4D7BF51D986}" srcOrd="1" destOrd="0" presId="urn:microsoft.com/office/officeart/2018/2/layout/IconLabelList"/>
    <dgm:cxn modelId="{7AF544CC-D0A6-4754-B463-C737F204442E}" type="presParOf" srcId="{C943FFF6-F7B7-4030-8247-69ECCDEA608F}" destId="{14979B71-6D23-4876-8D15-89CF11C34CE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13534-B817-4E24-B304-10EFB3F8451A}">
      <dsp:nvSpPr>
        <dsp:cNvPr id="0" name=""/>
        <dsp:cNvSpPr/>
      </dsp:nvSpPr>
      <dsp:spPr>
        <a:xfrm>
          <a:off x="0" y="5353"/>
          <a:ext cx="6608540" cy="11805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An integral part of social work education with the emphasis on “ Learning through doing”;</a:t>
          </a:r>
          <a:endParaRPr lang="en-US" sz="1800" kern="1200"/>
        </a:p>
      </dsp:txBody>
      <dsp:txXfrm>
        <a:off x="57628" y="62981"/>
        <a:ext cx="6493284" cy="1065255"/>
      </dsp:txXfrm>
    </dsp:sp>
    <dsp:sp modelId="{C4F7A0C2-5FBE-415F-AEA7-B7A35406BAC2}">
      <dsp:nvSpPr>
        <dsp:cNvPr id="0" name=""/>
        <dsp:cNvSpPr/>
      </dsp:nvSpPr>
      <dsp:spPr>
        <a:xfrm>
          <a:off x="0" y="1293574"/>
          <a:ext cx="6608540" cy="11805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Student works in a social work agency under the guidance of fieldwork supervisor as to incorporate theoretical knowledge into social work practice;</a:t>
          </a:r>
          <a:endParaRPr lang="en-US" sz="1800" kern="1200"/>
        </a:p>
      </dsp:txBody>
      <dsp:txXfrm>
        <a:off x="57628" y="1351202"/>
        <a:ext cx="6493284" cy="1065255"/>
      </dsp:txXfrm>
    </dsp:sp>
    <dsp:sp modelId="{4142B14B-60B7-42FA-92EF-00E19E3E2E2E}">
      <dsp:nvSpPr>
        <dsp:cNvPr id="0" name=""/>
        <dsp:cNvSpPr/>
      </dsp:nvSpPr>
      <dsp:spPr>
        <a:xfrm>
          <a:off x="0" y="2574886"/>
          <a:ext cx="6608540" cy="11805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Student is expected to experience the real work setting, understand agency culture and requirement, to gain the practice wisdom from supervisor and agency staffs ; </a:t>
          </a:r>
          <a:endParaRPr lang="en-US" sz="1800" kern="1200"/>
        </a:p>
      </dsp:txBody>
      <dsp:txXfrm>
        <a:off x="57628" y="2632514"/>
        <a:ext cx="6493284" cy="1065255"/>
      </dsp:txXfrm>
    </dsp:sp>
    <dsp:sp modelId="{FFE35C19-6574-4285-9CB4-0D8531F4211D}">
      <dsp:nvSpPr>
        <dsp:cNvPr id="0" name=""/>
        <dsp:cNvSpPr/>
      </dsp:nvSpPr>
      <dsp:spPr>
        <a:xfrm>
          <a:off x="0" y="3856198"/>
          <a:ext cx="6608540" cy="11805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An important process to train up a competent and independent social worker.</a:t>
          </a:r>
          <a:endParaRPr lang="en-US" sz="1800" kern="1200"/>
        </a:p>
      </dsp:txBody>
      <dsp:txXfrm>
        <a:off x="57628" y="3913826"/>
        <a:ext cx="6493284" cy="1065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7D355-4C7D-454F-8DE6-C3BFACA4112C}">
      <dsp:nvSpPr>
        <dsp:cNvPr id="0" name=""/>
        <dsp:cNvSpPr/>
      </dsp:nvSpPr>
      <dsp:spPr>
        <a:xfrm>
          <a:off x="0" y="707"/>
          <a:ext cx="7890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BDBEB-2C2B-4A00-9746-37D0C21FC31C}">
      <dsp:nvSpPr>
        <dsp:cNvPr id="0" name=""/>
        <dsp:cNvSpPr/>
      </dsp:nvSpPr>
      <dsp:spPr>
        <a:xfrm>
          <a:off x="0" y="707"/>
          <a:ext cx="7890236" cy="64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Community Development Services (AG/CC/NLCDP/PHA)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707"/>
        <a:ext cx="7890236" cy="643727"/>
      </dsp:txXfrm>
    </dsp:sp>
    <dsp:sp modelId="{1F8D36A9-2701-42C4-9191-1E04404E63C9}">
      <dsp:nvSpPr>
        <dsp:cNvPr id="0" name=""/>
        <dsp:cNvSpPr/>
      </dsp:nvSpPr>
      <dsp:spPr>
        <a:xfrm>
          <a:off x="0" y="644434"/>
          <a:ext cx="7890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0607A-086B-499C-B51D-C796C534B5B6}">
      <dsp:nvSpPr>
        <dsp:cNvPr id="0" name=""/>
        <dsp:cNvSpPr/>
      </dsp:nvSpPr>
      <dsp:spPr>
        <a:xfrm>
          <a:off x="0" y="644434"/>
          <a:ext cx="7890236" cy="64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Services for the Elderly (CSE/RSE)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644434"/>
        <a:ext cx="7890236" cy="643727"/>
      </dsp:txXfrm>
    </dsp:sp>
    <dsp:sp modelId="{49FC4D8C-372C-4D11-A5F0-E3DD5CE21069}">
      <dsp:nvSpPr>
        <dsp:cNvPr id="0" name=""/>
        <dsp:cNvSpPr/>
      </dsp:nvSpPr>
      <dsp:spPr>
        <a:xfrm>
          <a:off x="0" y="1288162"/>
          <a:ext cx="7890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B1921-345A-4FB4-90F5-F78A826BE180}">
      <dsp:nvSpPr>
        <dsp:cNvPr id="0" name=""/>
        <dsp:cNvSpPr/>
      </dsp:nvSpPr>
      <dsp:spPr>
        <a:xfrm>
          <a:off x="0" y="1288162"/>
          <a:ext cx="7890236" cy="64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Family Services (FSC/CISC)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1288162"/>
        <a:ext cx="7890236" cy="643727"/>
      </dsp:txXfrm>
    </dsp:sp>
    <dsp:sp modelId="{00A2ACF6-80FA-4236-AFF9-C41C408A7C06}">
      <dsp:nvSpPr>
        <dsp:cNvPr id="0" name=""/>
        <dsp:cNvSpPr/>
      </dsp:nvSpPr>
      <dsp:spPr>
        <a:xfrm>
          <a:off x="0" y="1931889"/>
          <a:ext cx="7890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3C9D4-AA18-4CBA-97E5-D1420ED34CF9}">
      <dsp:nvSpPr>
        <dsp:cNvPr id="0" name=""/>
        <dsp:cNvSpPr/>
      </dsp:nvSpPr>
      <dsp:spPr>
        <a:xfrm>
          <a:off x="0" y="1931889"/>
          <a:ext cx="7890236" cy="64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Medical Social Services (MSS/MSP)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1931889"/>
        <a:ext cx="7890236" cy="643727"/>
      </dsp:txXfrm>
    </dsp:sp>
    <dsp:sp modelId="{E706DCAB-9DD4-4F2E-B095-648866E72E5C}">
      <dsp:nvSpPr>
        <dsp:cNvPr id="0" name=""/>
        <dsp:cNvSpPr/>
      </dsp:nvSpPr>
      <dsp:spPr>
        <a:xfrm>
          <a:off x="0" y="2575617"/>
          <a:ext cx="7890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E88E7-A4EB-44B7-B81C-0AB85B5E0948}">
      <dsp:nvSpPr>
        <dsp:cNvPr id="0" name=""/>
        <dsp:cNvSpPr/>
      </dsp:nvSpPr>
      <dsp:spPr>
        <a:xfrm>
          <a:off x="0" y="2575617"/>
          <a:ext cx="7890236" cy="64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Multicultural Social Work (EDR/ASR/FDW)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2575617"/>
        <a:ext cx="7890236" cy="643727"/>
      </dsp:txXfrm>
    </dsp:sp>
    <dsp:sp modelId="{D1D1BCFE-C9F0-4370-ACEF-D583107FEFA2}">
      <dsp:nvSpPr>
        <dsp:cNvPr id="0" name=""/>
        <dsp:cNvSpPr/>
      </dsp:nvSpPr>
      <dsp:spPr>
        <a:xfrm>
          <a:off x="0" y="3219344"/>
          <a:ext cx="7890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1E33B-A11D-4B29-B0E8-711F562613EE}">
      <dsp:nvSpPr>
        <dsp:cNvPr id="0" name=""/>
        <dsp:cNvSpPr/>
      </dsp:nvSpPr>
      <dsp:spPr>
        <a:xfrm>
          <a:off x="0" y="3219344"/>
          <a:ext cx="7890236" cy="64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Rehabilitation Services (RSD/RSR/PRS/CRN/SSS-only open for concurrent placement)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3219344"/>
        <a:ext cx="7890236" cy="643727"/>
      </dsp:txXfrm>
    </dsp:sp>
    <dsp:sp modelId="{0E206F03-9CDA-481F-8EE2-BDDA5AA232B7}">
      <dsp:nvSpPr>
        <dsp:cNvPr id="0" name=""/>
        <dsp:cNvSpPr/>
      </dsp:nvSpPr>
      <dsp:spPr>
        <a:xfrm>
          <a:off x="0" y="3863072"/>
          <a:ext cx="7890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2F6BD-493D-4D17-9ECA-89E772245625}">
      <dsp:nvSpPr>
        <dsp:cNvPr id="0" name=""/>
        <dsp:cNvSpPr/>
      </dsp:nvSpPr>
      <dsp:spPr>
        <a:xfrm>
          <a:off x="0" y="3863072"/>
          <a:ext cx="7890236" cy="64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School Social Work Services (SSWP/SSWS/SSWO) – only open for concurrent placement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3863072"/>
        <a:ext cx="7890236" cy="643727"/>
      </dsp:txXfrm>
    </dsp:sp>
    <dsp:sp modelId="{54FD1B7D-437C-48D6-8D8C-BF0258BB2ACE}">
      <dsp:nvSpPr>
        <dsp:cNvPr id="0" name=""/>
        <dsp:cNvSpPr/>
      </dsp:nvSpPr>
      <dsp:spPr>
        <a:xfrm>
          <a:off x="0" y="4506799"/>
          <a:ext cx="7890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2A4B1-5179-4DE1-9CC6-A0EDE0BEFB55}">
      <dsp:nvSpPr>
        <dsp:cNvPr id="0" name=""/>
        <dsp:cNvSpPr/>
      </dsp:nvSpPr>
      <dsp:spPr>
        <a:xfrm>
          <a:off x="0" y="4506799"/>
          <a:ext cx="7890236" cy="64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Services for Children &amp; Youth (ICYSC/YR/RS)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4506799"/>
        <a:ext cx="7890236" cy="643727"/>
      </dsp:txXfrm>
    </dsp:sp>
    <dsp:sp modelId="{D58BC99E-D850-4572-901D-9865278B2FD1}">
      <dsp:nvSpPr>
        <dsp:cNvPr id="0" name=""/>
        <dsp:cNvSpPr/>
      </dsp:nvSpPr>
      <dsp:spPr>
        <a:xfrm>
          <a:off x="0" y="5150527"/>
          <a:ext cx="7890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FA79C-A1B0-4513-BCCA-136026D499C4}">
      <dsp:nvSpPr>
        <dsp:cNvPr id="0" name=""/>
        <dsp:cNvSpPr/>
      </dsp:nvSpPr>
      <dsp:spPr>
        <a:xfrm>
          <a:off x="0" y="5150527"/>
          <a:ext cx="7890236" cy="64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Overseas/Mainland Fieldwork Placements (OFP) – only open for summer block placement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5150527"/>
        <a:ext cx="7890236" cy="643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88997-3FA2-4E71-AE28-5FAFA2F06C98}">
      <dsp:nvSpPr>
        <dsp:cNvPr id="0" name=""/>
        <dsp:cNvSpPr/>
      </dsp:nvSpPr>
      <dsp:spPr>
        <a:xfrm>
          <a:off x="3035" y="639510"/>
          <a:ext cx="2407904" cy="1444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Personal interest/ passion</a:t>
          </a:r>
          <a:endParaRPr lang="en-US" sz="2400" kern="1200"/>
        </a:p>
      </dsp:txBody>
      <dsp:txXfrm>
        <a:off x="3035" y="639510"/>
        <a:ext cx="2407904" cy="1444742"/>
      </dsp:txXfrm>
    </dsp:sp>
    <dsp:sp modelId="{2D311176-8BA7-4EA9-B519-1F8BC8B00977}">
      <dsp:nvSpPr>
        <dsp:cNvPr id="0" name=""/>
        <dsp:cNvSpPr/>
      </dsp:nvSpPr>
      <dsp:spPr>
        <a:xfrm>
          <a:off x="2651729" y="639510"/>
          <a:ext cx="2407904" cy="1444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Personal potential/ limitation</a:t>
          </a:r>
          <a:endParaRPr lang="en-US" sz="2400" kern="1200"/>
        </a:p>
      </dsp:txBody>
      <dsp:txXfrm>
        <a:off x="2651729" y="639510"/>
        <a:ext cx="2407904" cy="1444742"/>
      </dsp:txXfrm>
    </dsp:sp>
    <dsp:sp modelId="{C2C0D36B-8511-4BF4-A608-49AC2313908C}">
      <dsp:nvSpPr>
        <dsp:cNvPr id="0" name=""/>
        <dsp:cNvSpPr/>
      </dsp:nvSpPr>
      <dsp:spPr>
        <a:xfrm>
          <a:off x="5300424" y="639510"/>
          <a:ext cx="2407904" cy="1444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Learning expectation/ opportunities</a:t>
          </a:r>
          <a:endParaRPr lang="en-US" sz="2400" kern="1200"/>
        </a:p>
      </dsp:txBody>
      <dsp:txXfrm>
        <a:off x="5300424" y="639510"/>
        <a:ext cx="2407904" cy="1444742"/>
      </dsp:txXfrm>
    </dsp:sp>
    <dsp:sp modelId="{990072F2-41DB-416A-A238-AB0C20242E7D}">
      <dsp:nvSpPr>
        <dsp:cNvPr id="0" name=""/>
        <dsp:cNvSpPr/>
      </dsp:nvSpPr>
      <dsp:spPr>
        <a:xfrm>
          <a:off x="7949118" y="639510"/>
          <a:ext cx="2407904" cy="1444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Future Career plan</a:t>
          </a:r>
          <a:endParaRPr lang="en-US" sz="2400" kern="1200"/>
        </a:p>
      </dsp:txBody>
      <dsp:txXfrm>
        <a:off x="7949118" y="639510"/>
        <a:ext cx="2407904" cy="1444742"/>
      </dsp:txXfrm>
    </dsp:sp>
    <dsp:sp modelId="{A25E6963-A5BB-4315-81DF-7C25938F2C22}">
      <dsp:nvSpPr>
        <dsp:cNvPr id="0" name=""/>
        <dsp:cNvSpPr/>
      </dsp:nvSpPr>
      <dsp:spPr>
        <a:xfrm>
          <a:off x="1327382" y="2325043"/>
          <a:ext cx="2407904" cy="1444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Location (near to work / home / dorm)</a:t>
          </a:r>
          <a:endParaRPr lang="en-US" sz="2400" kern="1200"/>
        </a:p>
      </dsp:txBody>
      <dsp:txXfrm>
        <a:off x="1327382" y="2325043"/>
        <a:ext cx="2407904" cy="1444742"/>
      </dsp:txXfrm>
    </dsp:sp>
    <dsp:sp modelId="{D3488D3D-D789-4202-84B1-A6EA34F94D1E}">
      <dsp:nvSpPr>
        <dsp:cNvPr id="0" name=""/>
        <dsp:cNvSpPr/>
      </dsp:nvSpPr>
      <dsp:spPr>
        <a:xfrm>
          <a:off x="3976076" y="2325043"/>
          <a:ext cx="2407904" cy="1444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Placement setting’s working hours </a:t>
          </a:r>
          <a:endParaRPr lang="en-US" sz="2400" kern="1200"/>
        </a:p>
      </dsp:txBody>
      <dsp:txXfrm>
        <a:off x="3976076" y="2325043"/>
        <a:ext cx="2407904" cy="1444742"/>
      </dsp:txXfrm>
    </dsp:sp>
    <dsp:sp modelId="{4AF736ED-CBED-440A-8CB6-C99781EC5B13}">
      <dsp:nvSpPr>
        <dsp:cNvPr id="0" name=""/>
        <dsp:cNvSpPr/>
      </dsp:nvSpPr>
      <dsp:spPr>
        <a:xfrm>
          <a:off x="6624771" y="2325043"/>
          <a:ext cx="2407904" cy="1444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Personal work schedule</a:t>
          </a:r>
          <a:endParaRPr lang="en-US" sz="2400" kern="1200"/>
        </a:p>
      </dsp:txBody>
      <dsp:txXfrm>
        <a:off x="6624771" y="2325043"/>
        <a:ext cx="2407904" cy="1444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82698-03B9-4C0B-B046-CBD5CEA0BB39}">
      <dsp:nvSpPr>
        <dsp:cNvPr id="0" name=""/>
        <dsp:cNvSpPr/>
      </dsp:nvSpPr>
      <dsp:spPr>
        <a:xfrm>
          <a:off x="0" y="0"/>
          <a:ext cx="68630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CBF699-F06D-4FC7-9B9F-CF7BE295D487}">
      <dsp:nvSpPr>
        <dsp:cNvPr id="0" name=""/>
        <dsp:cNvSpPr/>
      </dsp:nvSpPr>
      <dsp:spPr>
        <a:xfrm>
          <a:off x="0" y="0"/>
          <a:ext cx="6863063" cy="252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Please choose 2 districts among the 11 districts as your choice</a:t>
          </a:r>
        </a:p>
      </dsp:txBody>
      <dsp:txXfrm>
        <a:off x="0" y="0"/>
        <a:ext cx="6863063" cy="2524486"/>
      </dsp:txXfrm>
    </dsp:sp>
    <dsp:sp modelId="{CB7F739E-AB37-4952-B16C-18D62AC77ECF}">
      <dsp:nvSpPr>
        <dsp:cNvPr id="0" name=""/>
        <dsp:cNvSpPr/>
      </dsp:nvSpPr>
      <dsp:spPr>
        <a:xfrm>
          <a:off x="0" y="2524486"/>
          <a:ext cx="68630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019F7B-9F9D-4F0E-9501-B9D88C0377D8}">
      <dsp:nvSpPr>
        <dsp:cNvPr id="0" name=""/>
        <dsp:cNvSpPr/>
      </dsp:nvSpPr>
      <dsp:spPr>
        <a:xfrm>
          <a:off x="0" y="2524486"/>
          <a:ext cx="6863063" cy="252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Please consider the district which is </a:t>
          </a:r>
          <a:r>
            <a:rPr lang="en-US" sz="2300" b="1" u="sng" kern="1200" dirty="0">
              <a:solidFill>
                <a:schemeClr val="bg1"/>
              </a:solidFill>
            </a:rPr>
            <a:t>more convenient</a:t>
          </a:r>
          <a:r>
            <a:rPr lang="en-US" sz="2300" b="1" kern="1200" dirty="0">
              <a:solidFill>
                <a:schemeClr val="bg1"/>
              </a:solidFill>
            </a:rPr>
            <a:t> </a:t>
          </a:r>
          <a:r>
            <a:rPr lang="en-US" sz="2300" kern="1200" dirty="0">
              <a:solidFill>
                <a:schemeClr val="bg1"/>
              </a:solidFill>
            </a:rPr>
            <a:t>for you to commit placement </a:t>
          </a:r>
          <a:r>
            <a:rPr lang="en-US" sz="2300" b="1" u="sng" kern="1200" dirty="0">
              <a:solidFill>
                <a:schemeClr val="bg1"/>
              </a:solidFill>
            </a:rPr>
            <a:t>from dorm/home/work </a:t>
          </a:r>
          <a:r>
            <a:rPr lang="en-US" sz="2300" kern="1200" dirty="0">
              <a:solidFill>
                <a:schemeClr val="bg1"/>
              </a:solidFill>
            </a:rPr>
            <a:t>during the placement time.  The placement venue will try to be located </a:t>
          </a:r>
          <a:r>
            <a:rPr lang="en-US" sz="2300" b="1" kern="1200" dirty="0">
              <a:solidFill>
                <a:schemeClr val="bg1"/>
              </a:solidFill>
            </a:rPr>
            <a:t>within the travelling time of </a:t>
          </a:r>
          <a:r>
            <a:rPr lang="en-US" sz="2300" b="1" kern="1200" dirty="0">
              <a:solidFill>
                <a:srgbClr val="C00000"/>
              </a:solidFill>
            </a:rPr>
            <a:t>ONE</a:t>
          </a:r>
          <a:r>
            <a:rPr lang="en-US" sz="2300" b="1" kern="1200" dirty="0">
              <a:solidFill>
                <a:schemeClr val="bg1"/>
              </a:solidFill>
            </a:rPr>
            <a:t> hour.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0" y="2524486"/>
        <a:ext cx="6863063" cy="2524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CF0B-DFEB-4887-A048-569A9603CC13}">
      <dsp:nvSpPr>
        <dsp:cNvPr id="0" name=""/>
        <dsp:cNvSpPr/>
      </dsp:nvSpPr>
      <dsp:spPr>
        <a:xfrm>
          <a:off x="899484" y="124591"/>
          <a:ext cx="791015" cy="7910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4437B-2B2C-4309-867C-6B9109EFF3FB}">
      <dsp:nvSpPr>
        <dsp:cNvPr id="0" name=""/>
        <dsp:cNvSpPr/>
      </dsp:nvSpPr>
      <dsp:spPr>
        <a:xfrm>
          <a:off x="416085" y="1475434"/>
          <a:ext cx="1757812" cy="23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Good time management</a:t>
          </a:r>
        </a:p>
      </dsp:txBody>
      <dsp:txXfrm>
        <a:off x="416085" y="1475434"/>
        <a:ext cx="1757812" cy="2381286"/>
      </dsp:txXfrm>
    </dsp:sp>
    <dsp:sp modelId="{407C059C-C016-411A-99CA-08D64482A2A8}">
      <dsp:nvSpPr>
        <dsp:cNvPr id="0" name=""/>
        <dsp:cNvSpPr/>
      </dsp:nvSpPr>
      <dsp:spPr>
        <a:xfrm>
          <a:off x="2964913" y="124591"/>
          <a:ext cx="791015" cy="7910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27BC3-5D65-4595-B214-5529668B6D41}">
      <dsp:nvSpPr>
        <dsp:cNvPr id="0" name=""/>
        <dsp:cNvSpPr/>
      </dsp:nvSpPr>
      <dsp:spPr>
        <a:xfrm>
          <a:off x="2481515" y="1475434"/>
          <a:ext cx="1757812" cy="23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</a:rPr>
            <a:t>Seek advice from teachers and previous students about the survival tips</a:t>
          </a:r>
        </a:p>
      </dsp:txBody>
      <dsp:txXfrm>
        <a:off x="2481515" y="1475434"/>
        <a:ext cx="1757812" cy="2381286"/>
      </dsp:txXfrm>
    </dsp:sp>
    <dsp:sp modelId="{8D21D69C-BCB6-440B-8335-BD25733AAB05}">
      <dsp:nvSpPr>
        <dsp:cNvPr id="0" name=""/>
        <dsp:cNvSpPr/>
      </dsp:nvSpPr>
      <dsp:spPr>
        <a:xfrm>
          <a:off x="5030343" y="124591"/>
          <a:ext cx="791015" cy="7910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9E1CE-A11A-4FD2-A6B4-FC409865CCF3}">
      <dsp:nvSpPr>
        <dsp:cNvPr id="0" name=""/>
        <dsp:cNvSpPr/>
      </dsp:nvSpPr>
      <dsp:spPr>
        <a:xfrm>
          <a:off x="4546945" y="1475434"/>
          <a:ext cx="1757812" cy="23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Be open-minded, flexible and accept the point that </a:t>
          </a:r>
          <a:r>
            <a:rPr lang="en-US" sz="1600" b="1" kern="1200" dirty="0">
              <a:solidFill>
                <a:schemeClr val="bg1"/>
              </a:solidFill>
            </a:rPr>
            <a:t>“Every setting will provide learning opportunities to you”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546945" y="1475434"/>
        <a:ext cx="1757812" cy="2381286"/>
      </dsp:txXfrm>
    </dsp:sp>
    <dsp:sp modelId="{600C55EB-48EE-48AE-8B61-3EE8D44F3842}">
      <dsp:nvSpPr>
        <dsp:cNvPr id="0" name=""/>
        <dsp:cNvSpPr/>
      </dsp:nvSpPr>
      <dsp:spPr>
        <a:xfrm>
          <a:off x="7095773" y="124591"/>
          <a:ext cx="791015" cy="7910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79B71-6D23-4876-8D15-89CF11C34CE7}">
      <dsp:nvSpPr>
        <dsp:cNvPr id="0" name=""/>
        <dsp:cNvSpPr/>
      </dsp:nvSpPr>
      <dsp:spPr>
        <a:xfrm>
          <a:off x="6612374" y="1475434"/>
          <a:ext cx="1757812" cy="23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000" kern="1200" dirty="0">
              <a:solidFill>
                <a:schemeClr val="bg1"/>
              </a:solidFill>
            </a:rPr>
            <a:t>Read Fieldwork Handbook</a:t>
          </a:r>
        </a:p>
      </dsp:txBody>
      <dsp:txXfrm>
        <a:off x="6612374" y="1475434"/>
        <a:ext cx="1757812" cy="2381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987B-6643-43AA-9B56-509B80CCD0F3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42F3-CDD5-4B19-B3DB-7C5223465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4EC3A7B-7640-6631-2610-E1BA4FE12E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5FEBBEDA-73E9-C9A9-15E7-5DBBCB6548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20FA46A-DFA0-FA82-C123-519A2880F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3DC1938-A9D0-466E-9442-06D0CAF3A47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F2934CD4-39DB-AC5B-6070-4B33197628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2D799407-CF0B-F666-3AD1-E5BA26C12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C7BA050E-E976-57F5-6399-01D4BE058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E52EE92-E1EC-47D5-A7F1-A91E9886FEB0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301488EC-50E2-2728-A4BB-3185F2B423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8C646EC6-5976-57A7-0C96-77FB23A4FC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7D0DE272-A704-6EF5-45A6-ED5A7BC34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6F8A927-8B9A-4F5A-A0B4-3246A4F998CC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30F78D50-7391-1A63-76EE-20332EAA52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02D42E2D-DBD8-295D-CD3B-88B42B2AE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F8F27BA9-874B-0F22-B753-8BFF34823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B471AD5-0B25-4095-98CC-54248E1087DA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78890D8-08DD-8D40-4DFD-B7FDE02F9C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C3E0F64F-2461-F8DF-8996-7EC31E952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53EC2B3-A70D-36CF-FB3B-9E8D1DF52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65904D3-E839-4FC6-9A7A-7A7D26762AD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355C249B-B94B-1FD2-A906-FE8758E57A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5A74B452-CCBE-CA44-D4CA-4657536F30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CCB2A88-F300-AF41-15E4-50D7387DB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A95ED1E-77E8-4F1F-8C76-ADEA2509E953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9AFDADC-474D-D2CF-81D9-53F474259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27F84D7F-D051-0DD1-B837-F930EB899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835AF4C-3E2B-4349-82FB-76B515A11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D3D6F01-06C9-416E-AF58-A1BE331AD80A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5327BF8-845C-C6D1-C97B-4210E5451A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630FCB1A-CF6E-1F44-E2FD-44F294B0B2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023E913-4BC1-075F-6F43-CC192BF25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93CC12D-FE1E-4222-BF7F-A273F0AD519A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590A86C5-2FF5-3A9A-2DD9-E6002DFDE1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32DAF31C-7B50-8A5E-3A95-054E537309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A819804B-16C7-8BC1-5257-DDA098C43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BDD8201-9E7D-42D7-8D6C-E84DF55CE834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CEC2DCAE-3C21-D37C-3F41-504F1B29C5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028D256E-AC7E-3236-B353-9E32611F2E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871B02B0-1DC9-2125-A656-9A0D76997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367D035-9B7E-408B-95AC-386E631532EB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70EB12DB-196C-A553-CE20-ECD207E294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0D912138-7264-71CC-029A-9D008D77EE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E36F1F2-9505-F113-A8B7-8780AFC832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D619299-2BE0-45F9-92D0-C4835A28BC8E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F62D22D0-E3F5-97C5-DC21-AAC34AC01A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D8BA53F8-929A-B331-0E3A-D54BB8BD59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67C1F57A-7DC4-0756-AC8A-0E33732E0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69EA7FB-3400-4F15-AFA2-57FBCF059AF0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svg"/><Relationship Id="rId7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87D9900-95AD-EC4F-B7E1-959F05210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000"/>
          <a:stretch>
            <a:fillRect/>
          </a:stretch>
        </p:blipFill>
        <p:spPr>
          <a:xfrm>
            <a:off x="999081" y="2"/>
            <a:ext cx="4389120" cy="2194559"/>
          </a:xfrm>
          <a:custGeom>
            <a:avLst/>
            <a:gdLst>
              <a:gd name="connsiteX0" fmla="*/ 0 w 4389120"/>
              <a:gd name="connsiteY0" fmla="*/ 0 h 2194559"/>
              <a:gd name="connsiteX1" fmla="*/ 4389120 w 4389120"/>
              <a:gd name="connsiteY1" fmla="*/ 0 h 2194559"/>
              <a:gd name="connsiteX2" fmla="*/ 4389120 w 4389120"/>
              <a:gd name="connsiteY2" fmla="*/ 2194559 h 2194559"/>
              <a:gd name="connsiteX3" fmla="*/ 0 w 4389120"/>
              <a:gd name="connsiteY3" fmla="*/ 2194559 h 21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120" h="2194559">
                <a:moveTo>
                  <a:pt x="0" y="0"/>
                </a:moveTo>
                <a:lnTo>
                  <a:pt x="4389120" y="0"/>
                </a:lnTo>
                <a:lnTo>
                  <a:pt x="4389120" y="2194559"/>
                </a:lnTo>
                <a:lnTo>
                  <a:pt x="0" y="2194559"/>
                </a:ln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600C6AD-400C-F5F8-0A07-09147BFB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924"/>
          <a:stretch>
            <a:fillRect/>
          </a:stretch>
        </p:blipFill>
        <p:spPr>
          <a:xfrm>
            <a:off x="0" y="191268"/>
            <a:ext cx="2916372" cy="4389120"/>
          </a:xfrm>
          <a:custGeom>
            <a:avLst/>
            <a:gdLst>
              <a:gd name="connsiteX0" fmla="*/ 0 w 2916372"/>
              <a:gd name="connsiteY0" fmla="*/ 0 h 4389120"/>
              <a:gd name="connsiteX1" fmla="*/ 2916372 w 2916372"/>
              <a:gd name="connsiteY1" fmla="*/ 0 h 4389120"/>
              <a:gd name="connsiteX2" fmla="*/ 2916372 w 2916372"/>
              <a:gd name="connsiteY2" fmla="*/ 4389120 h 4389120"/>
              <a:gd name="connsiteX3" fmla="*/ 0 w 2916372"/>
              <a:gd name="connsiteY3" fmla="*/ 438912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6372" h="4389120">
                <a:moveTo>
                  <a:pt x="0" y="0"/>
                </a:moveTo>
                <a:lnTo>
                  <a:pt x="2916372" y="0"/>
                </a:lnTo>
                <a:lnTo>
                  <a:pt x="2916372" y="4389120"/>
                </a:lnTo>
                <a:lnTo>
                  <a:pt x="0" y="4389120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301EBB8-0583-30D5-D5C9-6064F992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2529" b="23302"/>
          <a:stretch>
            <a:fillRect/>
          </a:stretch>
        </p:blipFill>
        <p:spPr>
          <a:xfrm>
            <a:off x="0" y="3632200"/>
            <a:ext cx="3839210" cy="3261166"/>
          </a:xfrm>
          <a:custGeom>
            <a:avLst/>
            <a:gdLst>
              <a:gd name="connsiteX0" fmla="*/ 0 w 3839210"/>
              <a:gd name="connsiteY0" fmla="*/ 0 h 3261166"/>
              <a:gd name="connsiteX1" fmla="*/ 3839210 w 3839210"/>
              <a:gd name="connsiteY1" fmla="*/ 0 h 3261166"/>
              <a:gd name="connsiteX2" fmla="*/ 3839210 w 3839210"/>
              <a:gd name="connsiteY2" fmla="*/ 3261166 h 3261166"/>
              <a:gd name="connsiteX3" fmla="*/ 0 w 3839210"/>
              <a:gd name="connsiteY3" fmla="*/ 3261166 h 32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9210" h="3261166">
                <a:moveTo>
                  <a:pt x="0" y="0"/>
                </a:moveTo>
                <a:lnTo>
                  <a:pt x="3839210" y="0"/>
                </a:lnTo>
                <a:lnTo>
                  <a:pt x="3839210" y="3261166"/>
                </a:lnTo>
                <a:lnTo>
                  <a:pt x="0" y="3261166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425898-E19E-D66B-9FE6-55FE52BA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5783E0-630B-D6BD-1914-F6A39C5730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0801" y="1140460"/>
            <a:ext cx="8001256" cy="5166360"/>
          </a:xfrm>
        </p:spPr>
        <p:txBody>
          <a:bodyPr anchor="ctr"/>
          <a:lstStyle>
            <a:lvl1pPr>
              <a:lnSpc>
                <a:spcPct val="75000"/>
              </a:lnSpc>
              <a:spcBef>
                <a:spcPts val="600"/>
              </a:spcBef>
              <a:spcAft>
                <a:spcPts val="1200"/>
              </a:spcAft>
              <a:defRPr sz="7200" baseline="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09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Tabl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4358" y="2417765"/>
            <a:ext cx="6680202" cy="3967795"/>
          </a:xfrm>
        </p:spPr>
        <p:txBody>
          <a:bodyPr lIns="45720">
            <a:normAutofit/>
          </a:bodyPr>
          <a:lstStyle>
            <a:lvl1pPr marL="347472" indent="-347472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740664" indent="-283464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7145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B30A748-E024-5BE9-6F18-C8904170762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823200" y="2417763"/>
            <a:ext cx="3838248" cy="396779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2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B30A748-E024-5BE9-6F18-C8904170762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66724" y="2417763"/>
            <a:ext cx="11094724" cy="39677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1487" y="2392441"/>
            <a:ext cx="697707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05773" y="2392440"/>
            <a:ext cx="3655675" cy="396779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/>
            </a:lvl1pPr>
            <a:lvl2pPr marL="347472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713232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078992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1837944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9982B1-35C2-DE4A-CC6C-C7EF3864F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1330D7F-AB80-0985-7B65-80D66CC84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1653" b="49194"/>
          <a:stretch>
            <a:fillRect/>
          </a:stretch>
        </p:blipFill>
        <p:spPr>
          <a:xfrm>
            <a:off x="10095411" y="4663440"/>
            <a:ext cx="2121988" cy="2229926"/>
          </a:xfrm>
          <a:custGeom>
            <a:avLst/>
            <a:gdLst>
              <a:gd name="connsiteX0" fmla="*/ 0 w 2121988"/>
              <a:gd name="connsiteY0" fmla="*/ 0 h 2229926"/>
              <a:gd name="connsiteX1" fmla="*/ 2121988 w 2121988"/>
              <a:gd name="connsiteY1" fmla="*/ 0 h 2229926"/>
              <a:gd name="connsiteX2" fmla="*/ 2121988 w 2121988"/>
              <a:gd name="connsiteY2" fmla="*/ 2229926 h 2229926"/>
              <a:gd name="connsiteX3" fmla="*/ 0 w 2121988"/>
              <a:gd name="connsiteY3" fmla="*/ 2229926 h 222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988" h="2229926">
                <a:moveTo>
                  <a:pt x="0" y="0"/>
                </a:moveTo>
                <a:lnTo>
                  <a:pt x="2121988" y="0"/>
                </a:lnTo>
                <a:lnTo>
                  <a:pt x="2121988" y="2229926"/>
                </a:lnTo>
                <a:lnTo>
                  <a:pt x="0" y="2229926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55AA66F-C4B1-E34A-8E6B-F893310B2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0000"/>
          <a:stretch>
            <a:fillRect/>
          </a:stretch>
        </p:blipFill>
        <p:spPr>
          <a:xfrm>
            <a:off x="6228080" y="2"/>
            <a:ext cx="4046220" cy="2194559"/>
          </a:xfrm>
          <a:custGeom>
            <a:avLst/>
            <a:gdLst>
              <a:gd name="connsiteX0" fmla="*/ 0 w 4046220"/>
              <a:gd name="connsiteY0" fmla="*/ 0 h 2194559"/>
              <a:gd name="connsiteX1" fmla="*/ 4046220 w 4046220"/>
              <a:gd name="connsiteY1" fmla="*/ 0 h 2194559"/>
              <a:gd name="connsiteX2" fmla="*/ 4046220 w 4046220"/>
              <a:gd name="connsiteY2" fmla="*/ 2194559 h 2194559"/>
              <a:gd name="connsiteX3" fmla="*/ 0 w 4046220"/>
              <a:gd name="connsiteY3" fmla="*/ 2194559 h 21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220" h="2194559">
                <a:moveTo>
                  <a:pt x="0" y="0"/>
                </a:moveTo>
                <a:lnTo>
                  <a:pt x="4046220" y="0"/>
                </a:lnTo>
                <a:lnTo>
                  <a:pt x="4046220" y="2194559"/>
                </a:lnTo>
                <a:lnTo>
                  <a:pt x="0" y="2194559"/>
                </a:lnTo>
                <a:close/>
              </a:path>
            </a:pathLst>
          </a:cu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700ADD-BC9D-410F-D6AC-1D0E4F104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0000" b="30164"/>
          <a:stretch>
            <a:fillRect/>
          </a:stretch>
        </p:blipFill>
        <p:spPr>
          <a:xfrm>
            <a:off x="0" y="3923964"/>
            <a:ext cx="2194560" cy="2969402"/>
          </a:xfrm>
          <a:custGeom>
            <a:avLst/>
            <a:gdLst>
              <a:gd name="connsiteX0" fmla="*/ 0 w 2194560"/>
              <a:gd name="connsiteY0" fmla="*/ 0 h 2969402"/>
              <a:gd name="connsiteX1" fmla="*/ 2194560 w 2194560"/>
              <a:gd name="connsiteY1" fmla="*/ 0 h 2969402"/>
              <a:gd name="connsiteX2" fmla="*/ 2194560 w 2194560"/>
              <a:gd name="connsiteY2" fmla="*/ 2969402 h 2969402"/>
              <a:gd name="connsiteX3" fmla="*/ 0 w 2194560"/>
              <a:gd name="connsiteY3" fmla="*/ 2969402 h 296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60" h="2969402">
                <a:moveTo>
                  <a:pt x="0" y="0"/>
                </a:moveTo>
                <a:lnTo>
                  <a:pt x="2194560" y="0"/>
                </a:lnTo>
                <a:lnTo>
                  <a:pt x="2194560" y="2969402"/>
                </a:lnTo>
                <a:lnTo>
                  <a:pt x="0" y="2969402"/>
                </a:lnTo>
                <a:close/>
              </a:path>
            </a:pathLst>
          </a:cu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091067-F6AB-B1C8-2F06-423B82E6E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07" y="1049447"/>
            <a:ext cx="5910270" cy="5094386"/>
          </a:xfrm>
        </p:spPr>
        <p:txBody>
          <a:bodyPr rIns="0" anchor="ctr"/>
          <a:lstStyle>
            <a:lvl1pPr>
              <a:defRPr sz="7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4F7BB3-A204-D529-DD36-39D4311F3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55077" y="1049447"/>
            <a:ext cx="4922837" cy="509438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2800" b="0"/>
            </a:lvl1pPr>
            <a:lvl2pPr>
              <a:lnSpc>
                <a:spcPct val="100000"/>
              </a:lnSpc>
              <a:spcBef>
                <a:spcPts val="1000"/>
              </a:spcBef>
              <a:defRPr sz="2400" b="0"/>
            </a:lvl2pPr>
            <a:lvl3pPr>
              <a:lnSpc>
                <a:spcPct val="100000"/>
              </a:lnSpc>
              <a:spcBef>
                <a:spcPts val="1000"/>
              </a:spcBef>
              <a:defRPr sz="2000" b="0"/>
            </a:lvl3pPr>
            <a:lvl4pPr>
              <a:lnSpc>
                <a:spcPct val="100000"/>
              </a:lnSpc>
              <a:spcBef>
                <a:spcPts val="1000"/>
              </a:spcBef>
              <a:defRPr sz="1800" b="0"/>
            </a:lvl4pPr>
            <a:lvl5pPr>
              <a:lnSpc>
                <a:spcPct val="100000"/>
              </a:lnSpc>
              <a:spcBef>
                <a:spcPts val="1000"/>
              </a:spcBef>
              <a:defRPr sz="16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33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5102DF-8955-88D2-5F0F-7F2967254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4D98-DBF7-491D-AE14-B33C504D6151}" type="datetime1">
              <a:rPr lang="zh-TW" altLang="en-US"/>
              <a:pPr>
                <a:defRPr/>
              </a:pPr>
              <a:t>2025/11/21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1B914F-538F-D042-359F-3D4EDD719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29B468-2008-75E4-D46D-3ECEF59877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7CAE3-48B1-48D0-AF9B-D38FA41CDFB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7474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EAB7234-503F-79F1-7400-BD155106B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4D40-0BEC-40B5-A1CF-1C8D4D69178C}" type="datetime1">
              <a:rPr lang="zh-TW" altLang="en-US"/>
              <a:pPr>
                <a:defRPr/>
              </a:pPr>
              <a:t>2025/11/21</a:t>
            </a:fld>
            <a:endParaRPr lang="en-US" altLang="zh-TW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9713E09-8254-84AD-ADF2-091E54CAC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2B4E795-09F3-D197-7740-466767314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EF64-F4F8-43AF-8724-C73EFC134BE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49199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62E33-58FF-B2A1-9F0B-B30B7D179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641B-AB55-412E-92EF-ACA9714207FD}" type="datetime1">
              <a:rPr lang="zh-TW" altLang="en-US"/>
              <a:pPr>
                <a:defRPr/>
              </a:pPr>
              <a:t>2025/11/21</a:t>
            </a:fld>
            <a:endParaRPr lang="en-US" altLang="zh-TW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8FFC3F-A4CB-67BA-87D6-9BD1881F2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3BEF62-FB9E-A7C3-56F1-BA4FA434C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CC80-500D-472F-BC0A-B6D68B20464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7647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CD841B-6F92-942C-B0B7-7469BE821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6BAF-86D7-4705-9E97-6BC978F7B3DF}" type="datetime1">
              <a:rPr lang="zh-TW" altLang="en-US"/>
              <a:pPr>
                <a:defRPr/>
              </a:pPr>
              <a:t>2025/11/21</a:t>
            </a:fld>
            <a:endParaRPr lang="en-US" altLang="zh-TW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240E8E-7B94-ACC6-5D5A-F95DA8AF3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B40DAA-6EAE-5F48-C896-E75AF87FAE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4505B-5D7E-4CF7-9926-4F059E01A36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538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5011113" cy="5048974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0317" y="1091885"/>
            <a:ext cx="5130734" cy="5048973"/>
          </a:xfrm>
        </p:spPr>
        <p:txBody>
          <a:bodyPr>
            <a:normAutofit/>
          </a:bodyPr>
          <a:lstStyle>
            <a:lvl1pPr marL="457200" indent="-457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2800" b="0"/>
            </a:lvl1pPr>
            <a:lvl2pPr marL="8001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2400" b="0"/>
            </a:lvl2pPr>
            <a:lvl3pPr marL="12573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2000" b="0"/>
            </a:lvl3pPr>
            <a:lvl4pPr marL="17145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800" b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6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7472374" cy="1913892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6723" y="3152220"/>
            <a:ext cx="6977077" cy="326401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2800" b="0"/>
            </a:lvl1pPr>
            <a:lvl2pPr marL="4572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2400" b="0"/>
            </a:lvl2pPr>
            <a:lvl3pPr marL="9144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2000" b="0"/>
            </a:lvl3pPr>
            <a:lvl4pPr marL="13716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1800" b="0"/>
            </a:lvl4pPr>
            <a:lvl5pPr marL="18288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16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D50F62-7F43-2FBB-55E3-23F629397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39100" y="1096963"/>
            <a:ext cx="4152900" cy="57610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464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18A9A4E-F149-44F8-9FAE-8ABA2BD26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000"/>
          <a:stretch>
            <a:fillRect/>
          </a:stretch>
        </p:blipFill>
        <p:spPr>
          <a:xfrm flipV="1">
            <a:off x="1881504" y="4663441"/>
            <a:ext cx="4389120" cy="2194559"/>
          </a:xfrm>
          <a:custGeom>
            <a:avLst/>
            <a:gdLst>
              <a:gd name="connsiteX0" fmla="*/ 0 w 4389120"/>
              <a:gd name="connsiteY0" fmla="*/ 0 h 2194559"/>
              <a:gd name="connsiteX1" fmla="*/ 4389120 w 4389120"/>
              <a:gd name="connsiteY1" fmla="*/ 0 h 2194559"/>
              <a:gd name="connsiteX2" fmla="*/ 4389120 w 4389120"/>
              <a:gd name="connsiteY2" fmla="*/ 2194559 h 2194559"/>
              <a:gd name="connsiteX3" fmla="*/ 0 w 4389120"/>
              <a:gd name="connsiteY3" fmla="*/ 2194559 h 21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120" h="2194559">
                <a:moveTo>
                  <a:pt x="0" y="0"/>
                </a:moveTo>
                <a:lnTo>
                  <a:pt x="4389120" y="0"/>
                </a:lnTo>
                <a:lnTo>
                  <a:pt x="4389120" y="2194559"/>
                </a:lnTo>
                <a:lnTo>
                  <a:pt x="0" y="2194559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44170C3-9FB6-324B-DD88-972B181F5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956" r="-1"/>
          <a:stretch/>
        </p:blipFill>
        <p:spPr>
          <a:xfrm flipH="1">
            <a:off x="10185174" y="1234440"/>
            <a:ext cx="2024907" cy="4389120"/>
          </a:xfrm>
          <a:custGeom>
            <a:avLst/>
            <a:gdLst>
              <a:gd name="connsiteX0" fmla="*/ 0 w 2916372"/>
              <a:gd name="connsiteY0" fmla="*/ 0 h 4389120"/>
              <a:gd name="connsiteX1" fmla="*/ 2916372 w 2916372"/>
              <a:gd name="connsiteY1" fmla="*/ 0 h 4389120"/>
              <a:gd name="connsiteX2" fmla="*/ 2916372 w 2916372"/>
              <a:gd name="connsiteY2" fmla="*/ 4389120 h 4389120"/>
              <a:gd name="connsiteX3" fmla="*/ 0 w 2916372"/>
              <a:gd name="connsiteY3" fmla="*/ 438912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6372" h="4389120">
                <a:moveTo>
                  <a:pt x="0" y="0"/>
                </a:moveTo>
                <a:lnTo>
                  <a:pt x="2916372" y="0"/>
                </a:lnTo>
                <a:lnTo>
                  <a:pt x="2916372" y="4389120"/>
                </a:lnTo>
                <a:lnTo>
                  <a:pt x="0" y="4389120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1091CD0-1D83-5BBE-A26C-2D7EAF85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2529" t="-1" b="51667"/>
          <a:stretch/>
        </p:blipFill>
        <p:spPr>
          <a:xfrm flipV="1">
            <a:off x="0" y="-1"/>
            <a:ext cx="3839210" cy="2055127"/>
          </a:xfrm>
          <a:custGeom>
            <a:avLst/>
            <a:gdLst>
              <a:gd name="connsiteX0" fmla="*/ 0 w 3839210"/>
              <a:gd name="connsiteY0" fmla="*/ 0 h 3261166"/>
              <a:gd name="connsiteX1" fmla="*/ 3839210 w 3839210"/>
              <a:gd name="connsiteY1" fmla="*/ 0 h 3261166"/>
              <a:gd name="connsiteX2" fmla="*/ 3839210 w 3839210"/>
              <a:gd name="connsiteY2" fmla="*/ 3261166 h 3261166"/>
              <a:gd name="connsiteX3" fmla="*/ 0 w 3839210"/>
              <a:gd name="connsiteY3" fmla="*/ 3261166 h 32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9210" h="3261166">
                <a:moveTo>
                  <a:pt x="0" y="0"/>
                </a:moveTo>
                <a:lnTo>
                  <a:pt x="3839210" y="0"/>
                </a:lnTo>
                <a:lnTo>
                  <a:pt x="3839210" y="3261166"/>
                </a:lnTo>
                <a:lnTo>
                  <a:pt x="0" y="3261166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5" y="1097237"/>
            <a:ext cx="11076631" cy="2885630"/>
          </a:xfrm>
        </p:spPr>
        <p:txBody>
          <a:bodyPr lIns="0" rIns="0"/>
          <a:lstStyle>
            <a:lvl1pPr>
              <a:defRPr sz="7200" spc="-15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05300" y="4059067"/>
            <a:ext cx="7338056" cy="26922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2800" b="0"/>
            </a:lvl1pPr>
            <a:lvl2pPr marL="4572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2400" b="0"/>
            </a:lvl2pPr>
            <a:lvl3pPr marL="9144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2000" b="0"/>
            </a:lvl3pPr>
            <a:lvl4pPr marL="13716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800" b="0"/>
            </a:lvl4pPr>
            <a:lvl5pPr marL="18288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6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5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5011113" cy="5048974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0316" y="1091885"/>
            <a:ext cx="5273043" cy="5056747"/>
          </a:xfrm>
        </p:spPr>
        <p:txBody>
          <a:bodyPr>
            <a:normAutofit/>
          </a:bodyPr>
          <a:lstStyle>
            <a:lvl1pPr marL="347472" indent="-34747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800" b="0"/>
            </a:lvl1pPr>
            <a:lvl2pPr marL="8001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400" b="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7145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11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65" y="3870960"/>
            <a:ext cx="11533835" cy="2941320"/>
          </a:xfrm>
        </p:spPr>
        <p:txBody>
          <a:bodyPr lIns="0" tIns="0" rIns="0" bIns="0" anchor="ctr"/>
          <a:lstStyle>
            <a:lvl1pPr>
              <a:lnSpc>
                <a:spcPct val="75000"/>
              </a:lnSpc>
              <a:spcBef>
                <a:spcPts val="1000"/>
              </a:spcBef>
              <a:spcAft>
                <a:spcPts val="600"/>
              </a:spcAft>
              <a:defRPr sz="7200" spc="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506222-0BCA-9701-399C-0CF92FA23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112500" cy="3771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9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+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0DABCC-5F7F-4B44-B780-46F5D46079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33638"/>
            <a:ext cx="5821363" cy="39671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57926" y="2433005"/>
            <a:ext cx="530352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6726" y="2392441"/>
            <a:ext cx="530352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67472" y="2392441"/>
            <a:ext cx="5303523" cy="39677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/>
            </a:lvl1pPr>
            <a:lvl2pPr marL="34747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71323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07899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1837944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4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1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1487" y="2392441"/>
            <a:ext cx="345663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01538" y="2392441"/>
            <a:ext cx="6969458" cy="39677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/>
            </a:lvl1pPr>
            <a:lvl2pPr marL="34747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71323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07899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1837944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806" y="1432518"/>
            <a:ext cx="7958331" cy="2237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1808" y="3696004"/>
            <a:ext cx="7796540" cy="237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88E8CDA-4B53-1285-4909-D3A5FB6B3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671" y="459077"/>
            <a:ext cx="2267211" cy="480363"/>
          </a:xfrm>
          <a:prstGeom prst="rect">
            <a:avLst/>
          </a:prstGeom>
        </p:spPr>
        <p:txBody>
          <a:bodyPr vert="horz" lIns="0" tIns="0" rIns="91440" bIns="18288" rtlCol="0" anchor="ctr"/>
          <a:lstStyle>
            <a:lvl1pPr algn="l">
              <a:defRPr sz="1200" b="1" i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0A2341-0273-5256-69F5-7D63AFB93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9025" y="459081"/>
            <a:ext cx="789138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000" b="1" i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76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79" r:id="rId13"/>
    <p:sldLayoutId id="2147483691" r:id="rId14"/>
    <p:sldLayoutId id="2147483692" r:id="rId15"/>
    <p:sldLayoutId id="2147483693" r:id="rId16"/>
    <p:sldLayoutId id="214748369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 cap="none" spc="-300">
          <a:solidFill>
            <a:schemeClr val="bg1"/>
          </a:solidFill>
          <a:effectLst/>
          <a:latin typeface="+mj-lt"/>
          <a:ea typeface="+mj-ea"/>
          <a:cs typeface="Kalinga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20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8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6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4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2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ms.socialwork.hku.h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e.gov.hk/ppp_tc/11_useful_info/scrc.html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childprotectiontraining.hk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cement.socialwork.hku.hk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vichan1@hku.hk" TargetMode="External"/><Relationship Id="rId2" Type="http://schemas.openxmlformats.org/officeDocument/2006/relationships/hyperlink" Target="mailto:lamls@hku.hk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rosslam@hku.h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placement.socialwork.hku.hk%2FHandbook%2520%2520Forms%2FPlacement%2520Forms%2FC-04%2520Application%2520Form%2520for%2520Attachment%2520Placement_2023.doc&amp;wdOrigin=BROWSELINK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BDD8-0A72-E913-2448-3BA8443C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92" y="1140460"/>
            <a:ext cx="10068865" cy="5166360"/>
          </a:xfrm>
        </p:spPr>
        <p:txBody>
          <a:bodyPr/>
          <a:lstStyle/>
          <a:p>
            <a:r>
              <a:rPr lang="en-US" sz="5400" dirty="0"/>
              <a:t>Fieldwork Placement 2026-27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Briefing for students</a:t>
            </a:r>
            <a:br>
              <a:rPr lang="en-US" sz="5400" dirty="0"/>
            </a:br>
            <a:br>
              <a:rPr lang="en-US" sz="5400" dirty="0"/>
            </a:br>
            <a:r>
              <a:rPr lang="en-US" sz="3600" dirty="0"/>
              <a:t>Lydia Lam</a:t>
            </a:r>
            <a:br>
              <a:rPr lang="en-US" sz="3600" dirty="0"/>
            </a:br>
            <a:r>
              <a:rPr lang="en-US" sz="3600" dirty="0"/>
              <a:t>Director of Field Instruction</a:t>
            </a:r>
            <a:br>
              <a:rPr lang="en-US" sz="5400" dirty="0"/>
            </a:br>
            <a:br>
              <a:rPr lang="en-US" sz="5400" dirty="0"/>
            </a:br>
            <a:r>
              <a:rPr lang="en-US" sz="3600" dirty="0"/>
              <a:t>22 Nov 2025</a:t>
            </a:r>
            <a:endParaRPr lang="en-US" sz="5400" dirty="0"/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B1E50F29-5C05-802C-5585-43FD3415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44640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4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>
            <a:extLst>
              <a:ext uri="{FF2B5EF4-FFF2-40B4-BE49-F238E27FC236}">
                <a16:creationId xmlns:a16="http://schemas.microsoft.com/office/drawing/2014/main" id="{D635721E-D2B0-93E8-E9BF-566DF7AAF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TW" b="1" dirty="0"/>
              <a:t>Fieldwork  Modules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31D706-164C-24CD-1F29-726A2A2FEE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0760" y="2343388"/>
            <a:ext cx="10211978" cy="427422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zh-HK" b="1" u="sng" dirty="0"/>
              <a:t>For all part-time students: </a:t>
            </a:r>
          </a:p>
          <a:p>
            <a:pPr marL="449263" indent="-449263">
              <a:lnSpc>
                <a:spcPct val="90000"/>
              </a:lnSpc>
              <a:defRPr/>
            </a:pPr>
            <a:r>
              <a:rPr lang="en-US" altLang="zh-HK" dirty="0"/>
              <a:t>Please </a:t>
            </a:r>
            <a:r>
              <a:rPr lang="en-US" altLang="zh-HK" b="1" u="sng" dirty="0"/>
              <a:t>prepare your own work schedule </a:t>
            </a:r>
            <a:r>
              <a:rPr lang="en-US" altLang="zh-HK" dirty="0"/>
              <a:t>to match the placement’s requirements.</a:t>
            </a:r>
          </a:p>
          <a:p>
            <a:pPr marL="449263" indent="-449263">
              <a:lnSpc>
                <a:spcPct val="90000"/>
              </a:lnSpc>
              <a:defRPr/>
            </a:pPr>
            <a:r>
              <a:rPr lang="en-US" altLang="zh-HK" dirty="0"/>
              <a:t>You need to </a:t>
            </a:r>
            <a:r>
              <a:rPr lang="en-US" altLang="zh-HK" b="1" u="sng" dirty="0"/>
              <a:t>be free at least 16 hours per week (besides taking courses) </a:t>
            </a:r>
            <a:r>
              <a:rPr lang="en-US" altLang="zh-HK" dirty="0"/>
              <a:t>to fulfil the placement’s requirement.</a:t>
            </a:r>
          </a:p>
          <a:p>
            <a:pPr marL="449263" indent="-449263">
              <a:lnSpc>
                <a:spcPct val="90000"/>
              </a:lnSpc>
              <a:defRPr/>
            </a:pPr>
            <a:r>
              <a:rPr lang="en-US" altLang="zh-HK" dirty="0"/>
              <a:t>If you can only free weekday evening (6pm to 10pm) and weekends for placement, </a:t>
            </a:r>
            <a:r>
              <a:rPr lang="en-US" altLang="zh-HK" b="1" u="sng" dirty="0"/>
              <a:t>this will limit your placement choices.</a:t>
            </a:r>
            <a:endParaRPr lang="zh-HK" altLang="en-US" b="1" u="sng" dirty="0"/>
          </a:p>
        </p:txBody>
      </p:sp>
      <p:sp>
        <p:nvSpPr>
          <p:cNvPr id="15364" name="投影片編號版面配置區 3" hidden="1">
            <a:extLst>
              <a:ext uri="{FF2B5EF4-FFF2-40B4-BE49-F238E27FC236}">
                <a16:creationId xmlns:a16="http://schemas.microsoft.com/office/drawing/2014/main" id="{681722FF-1F19-2805-5AEF-3CC75FDC38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3013" y="458788"/>
            <a:ext cx="788987" cy="48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C1B7DDBA-2BC9-46CD-BE0C-072F3DA982E7}" type="slidenum">
              <a:rPr lang="en-US" altLang="zh-TW" sz="1400" smtClean="0"/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10</a:t>
            </a:fld>
            <a:endParaRPr lang="en-US" altLang="zh-TW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>
            <a:extLst>
              <a:ext uri="{FF2B5EF4-FFF2-40B4-BE49-F238E27FC236}">
                <a16:creationId xmlns:a16="http://schemas.microsoft.com/office/drawing/2014/main" id="{57878866-C278-1E3F-7061-938DF41A9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HK" b="1"/>
              <a:t>Overseas Fieldwork Placement</a:t>
            </a:r>
            <a:endParaRPr lang="zh-HK" altLang="en-US" b="1"/>
          </a:p>
        </p:txBody>
      </p:sp>
      <p:sp>
        <p:nvSpPr>
          <p:cNvPr id="16388" name="投影片編號版面配置區 3">
            <a:extLst>
              <a:ext uri="{FF2B5EF4-FFF2-40B4-BE49-F238E27FC236}">
                <a16:creationId xmlns:a16="http://schemas.microsoft.com/office/drawing/2014/main" id="{19D31177-5B41-A637-42B7-956156232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E134F6A0-F1E4-44B5-A59F-D97BCBCBA91D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16387" name="內容版面配置區 2">
            <a:extLst>
              <a:ext uri="{FF2B5EF4-FFF2-40B4-BE49-F238E27FC236}">
                <a16:creationId xmlns:a16="http://schemas.microsoft.com/office/drawing/2014/main" id="{86556DA0-E918-DDC7-8F1B-00213EED12D8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566726" y="2007909"/>
            <a:ext cx="11094723" cy="43928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HK" sz="2800" dirty="0"/>
              <a:t>Only applies to summer block placement</a:t>
            </a:r>
          </a:p>
          <a:p>
            <a:pPr>
              <a:lnSpc>
                <a:spcPct val="90000"/>
              </a:lnSpc>
            </a:pPr>
            <a:r>
              <a:rPr lang="en-US" altLang="zh-TW" sz="2800" dirty="0"/>
              <a:t>Since 1998, the SWSA has already sent a total of 330 social work students in various placement settings in different countries and places, such as Australia, Canada, Singapore, UK, USA, Guangzhou, Shanghai, Taiwan, India and Japan. </a:t>
            </a:r>
            <a:endParaRPr lang="en-US" altLang="zh-HK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>
            <a:extLst>
              <a:ext uri="{FF2B5EF4-FFF2-40B4-BE49-F238E27FC236}">
                <a16:creationId xmlns:a16="http://schemas.microsoft.com/office/drawing/2014/main" id="{C128315D-9D3D-4E15-8CED-0868D8E27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807" y="914400"/>
            <a:ext cx="4004645" cy="522943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zh-TW" sz="4400" b="1" dirty="0"/>
              <a:t>Roles and Responsibilities</a:t>
            </a:r>
            <a:endParaRPr lang="zh-TW" altLang="en-US" sz="4400" b="1" dirty="0"/>
          </a:p>
        </p:txBody>
      </p:sp>
      <p:sp>
        <p:nvSpPr>
          <p:cNvPr id="18435" name="文字版面配置區 2">
            <a:extLst>
              <a:ext uri="{FF2B5EF4-FFF2-40B4-BE49-F238E27FC236}">
                <a16:creationId xmlns:a16="http://schemas.microsoft.com/office/drawing/2014/main" id="{B54F73FF-CCD2-1179-607C-4CED75330125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817097" y="509048"/>
            <a:ext cx="6930096" cy="586347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 b="1" dirty="0"/>
              <a:t>Responsible to Agency/Clients: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“Student social worker” (</a:t>
            </a:r>
            <a:r>
              <a:rPr lang="zh-TW" altLang="en-US" sz="2400" dirty="0"/>
              <a:t>實習社工</a:t>
            </a:r>
            <a:r>
              <a:rPr lang="en-US" altLang="zh-TW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b="1" dirty="0"/>
              <a:t>Comply with agency policy</a:t>
            </a:r>
            <a:r>
              <a:rPr lang="en-US" altLang="zh-TW" sz="2400" dirty="0"/>
              <a:t>, admin. procedures, office disciplines and proper documentation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Obtain approval before proceeding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Professional image, behaviours, appearance and dress code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b="1" dirty="0"/>
              <a:t>Ensure confidentiality, privacy and code of ethics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Active participation and engagement</a:t>
            </a:r>
          </a:p>
          <a:p>
            <a:pPr eaLnBrk="1" hangingPunct="1">
              <a:lnSpc>
                <a:spcPct val="90000"/>
              </a:lnSpc>
            </a:pPr>
            <a:endParaRPr lang="zh-TW" altLang="en-US" sz="2400" dirty="0"/>
          </a:p>
        </p:txBody>
      </p:sp>
      <p:sp>
        <p:nvSpPr>
          <p:cNvPr id="18436" name="投影片編號版面配置區 3" hidden="1">
            <a:extLst>
              <a:ext uri="{FF2B5EF4-FFF2-40B4-BE49-F238E27FC236}">
                <a16:creationId xmlns:a16="http://schemas.microsoft.com/office/drawing/2014/main" id="{AB7D71FF-807B-10DD-80F5-CE3BEE34D1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3013" y="458788"/>
            <a:ext cx="788987" cy="48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CA9D9039-6C80-4262-A53B-1F88F535C7C4}" type="slidenum">
              <a:rPr lang="en-US" altLang="zh-TW" sz="1400" smtClean="0"/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12</a:t>
            </a:fld>
            <a:endParaRPr lang="en-US" altLang="zh-TW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>
            <a:extLst>
              <a:ext uri="{FF2B5EF4-FFF2-40B4-BE49-F238E27FC236}">
                <a16:creationId xmlns:a16="http://schemas.microsoft.com/office/drawing/2014/main" id="{ABFF1B61-53A5-6339-9819-C96AFC509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altLang="zh-TW" b="1"/>
              <a:t>Roles and Responsibilities</a:t>
            </a:r>
            <a:endParaRPr lang="zh-TW" altLang="en-US" b="1"/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7DC2BAEB-2EB7-517B-031D-BFF10459B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B7B27016-A062-4774-B296-EBBC6CC4BEE1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13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19459" name="文字版面配置區 2">
            <a:extLst>
              <a:ext uri="{FF2B5EF4-FFF2-40B4-BE49-F238E27FC236}">
                <a16:creationId xmlns:a16="http://schemas.microsoft.com/office/drawing/2014/main" id="{96F37C59-C76D-19BF-C988-8026460FA5F0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977354" y="997689"/>
            <a:ext cx="6666006" cy="515094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 b="1" dirty="0"/>
              <a:t>Responsible to Supervisor/HKU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Agreement on learning goals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Responsible, active and reflective learner</a:t>
            </a:r>
            <a:endParaRPr lang="zh-TW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Cooperative and mutual support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Paper submission on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Well prepare for supervision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Open to share and question</a:t>
            </a:r>
          </a:p>
          <a:p>
            <a:pPr eaLnBrk="1" hangingPunct="1">
              <a:lnSpc>
                <a:spcPct val="90000"/>
              </a:lnSpc>
            </a:pPr>
            <a:endParaRPr lang="zh-TW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id="{ED6105F7-90D3-36B8-DF80-F287F815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altLang="zh-TW" sz="3700" b="1"/>
              <a:t>Workload</a:t>
            </a:r>
            <a:br>
              <a:rPr lang="en-US" altLang="zh-TW" sz="3700" b="1"/>
            </a:br>
            <a:endParaRPr lang="zh-TW" altLang="en-US" sz="3700" b="1"/>
          </a:p>
        </p:txBody>
      </p:sp>
      <p:sp>
        <p:nvSpPr>
          <p:cNvPr id="20484" name="投影片編號版面配置區 3">
            <a:extLst>
              <a:ext uri="{FF2B5EF4-FFF2-40B4-BE49-F238E27FC236}">
                <a16:creationId xmlns:a16="http://schemas.microsoft.com/office/drawing/2014/main" id="{403A1849-3CC0-684D-DF58-3A603DC66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9D7961BA-C79A-47B3-B9C7-7E844349413D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14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13315" name="文字版面配置區 2">
            <a:extLst>
              <a:ext uri="{FF2B5EF4-FFF2-40B4-BE49-F238E27FC236}">
                <a16:creationId xmlns:a16="http://schemas.microsoft.com/office/drawing/2014/main" id="{C52C77A6-B8DA-3F02-E062-758321CBE4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487" y="1894789"/>
            <a:ext cx="10958641" cy="4465448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lnSpc>
                <a:spcPct val="110000"/>
              </a:lnSpc>
              <a:buFontTx/>
              <a:buAutoNum type="alphaUcParenR"/>
              <a:defRPr/>
            </a:pPr>
            <a:r>
              <a:rPr lang="en-US" altLang="zh-TW" b="1" dirty="0"/>
              <a:t>Direct Services Guideline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altLang="zh-TW" b="1" dirty="0"/>
              <a:t>       </a:t>
            </a:r>
            <a:r>
              <a:rPr lang="en-US" altLang="zh-TW" b="1" u="sng" dirty="0"/>
              <a:t>First Placement </a:t>
            </a:r>
          </a:p>
          <a:p>
            <a:pPr marL="534988" indent="0" eaLnBrk="1" hangingPunct="1">
              <a:lnSpc>
                <a:spcPct val="110000"/>
              </a:lnSpc>
              <a:defRPr/>
            </a:pPr>
            <a:r>
              <a:rPr lang="en-US" altLang="zh-TW" b="1" dirty="0"/>
              <a:t> Case only : at least 4 cases</a:t>
            </a:r>
          </a:p>
          <a:p>
            <a:pPr marL="534988" indent="0" eaLnBrk="1" hangingPunct="1">
              <a:lnSpc>
                <a:spcPct val="110000"/>
              </a:lnSpc>
              <a:defRPr/>
            </a:pPr>
            <a:r>
              <a:rPr lang="en-US" altLang="zh-TW" b="1" dirty="0"/>
              <a:t> Case + group + program : 2 cases + 1 group +1 program</a:t>
            </a:r>
          </a:p>
          <a:p>
            <a:pPr marL="801688" indent="-266700" eaLnBrk="1" hangingPunct="1">
              <a:lnSpc>
                <a:spcPct val="110000"/>
              </a:lnSpc>
              <a:defRPr/>
            </a:pPr>
            <a:r>
              <a:rPr lang="en-US" altLang="zh-TW" b="1" dirty="0"/>
              <a:t>Group + project/program : 2 groups + 1 program OR 1 group + 2 programs /projects (both have at least 2 sessions)</a:t>
            </a:r>
            <a:endParaRPr lang="zh-TW" altLang="zh-TW" b="1" dirty="0"/>
          </a:p>
          <a:p>
            <a:pPr marL="534988" indent="0" eaLnBrk="1" hangingPunct="1">
              <a:lnSpc>
                <a:spcPct val="110000"/>
              </a:lnSpc>
              <a:defRPr/>
            </a:pPr>
            <a:r>
              <a:rPr lang="en-US" altLang="zh-TW" b="1" dirty="0"/>
              <a:t> Community Development project : 1-2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altLang="zh-TW" i="1" dirty="0"/>
              <a:t>     * The above is for reference only</a:t>
            </a:r>
          </a:p>
          <a:p>
            <a:pPr marL="449263" indent="-449263" eaLnBrk="1" hangingPunct="1">
              <a:lnSpc>
                <a:spcPct val="110000"/>
              </a:lnSpc>
              <a:buFontTx/>
              <a:buNone/>
              <a:defRPr/>
            </a:pPr>
            <a:r>
              <a:rPr lang="en-US" altLang="zh-TW" i="1" dirty="0"/>
              <a:t>       * Workload is decided by mutual discussion amongst student, agency and fieldwork supervisor , while the final decision rests with the fieldwork supervisor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>
            <a:extLst>
              <a:ext uri="{FF2B5EF4-FFF2-40B4-BE49-F238E27FC236}">
                <a16:creationId xmlns:a16="http://schemas.microsoft.com/office/drawing/2014/main" id="{3F0C2F7F-F0F4-BD13-D60A-0B92C243A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altLang="zh-TW" sz="3700" b="1"/>
              <a:t>Workload</a:t>
            </a:r>
            <a:br>
              <a:rPr lang="en-US" altLang="zh-TW" sz="3700" b="1"/>
            </a:br>
            <a:endParaRPr lang="zh-TW" altLang="en-US" sz="3700" b="1"/>
          </a:p>
        </p:txBody>
      </p:sp>
      <p:sp>
        <p:nvSpPr>
          <p:cNvPr id="21508" name="投影片編號版面配置區 3">
            <a:extLst>
              <a:ext uri="{FF2B5EF4-FFF2-40B4-BE49-F238E27FC236}">
                <a16:creationId xmlns:a16="http://schemas.microsoft.com/office/drawing/2014/main" id="{52CD2EED-EDC1-C258-D3C0-D3C8D5F5F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2F90E627-9490-48E8-811E-966C0541EFF6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15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13315" name="文字版面配置區 2">
            <a:extLst>
              <a:ext uri="{FF2B5EF4-FFF2-40B4-BE49-F238E27FC236}">
                <a16:creationId xmlns:a16="http://schemas.microsoft.com/office/drawing/2014/main" id="{833B387E-8683-5653-0478-4116442527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487" y="1781667"/>
            <a:ext cx="10487301" cy="4578570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lnSpc>
                <a:spcPct val="110000"/>
              </a:lnSpc>
              <a:buFontTx/>
              <a:buAutoNum type="alphaUcParenR"/>
              <a:defRPr/>
            </a:pPr>
            <a:r>
              <a:rPr lang="en-US" altLang="zh-TW" b="1" dirty="0"/>
              <a:t>Direct Services Guideline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altLang="zh-TW" b="1" dirty="0"/>
              <a:t>       </a:t>
            </a:r>
            <a:r>
              <a:rPr lang="en-US" altLang="zh-TW" b="1" u="sng" dirty="0"/>
              <a:t>Second Placement </a:t>
            </a:r>
          </a:p>
          <a:p>
            <a:pPr marL="534988" indent="0" eaLnBrk="1" hangingPunct="1">
              <a:lnSpc>
                <a:spcPct val="110000"/>
              </a:lnSpc>
              <a:defRPr/>
            </a:pPr>
            <a:r>
              <a:rPr lang="en-US" altLang="zh-TW" b="1" dirty="0"/>
              <a:t> Case only : at least 5 cases</a:t>
            </a:r>
          </a:p>
          <a:p>
            <a:pPr marL="534988" indent="0" eaLnBrk="1" hangingPunct="1">
              <a:lnSpc>
                <a:spcPct val="110000"/>
              </a:lnSpc>
              <a:defRPr/>
            </a:pPr>
            <a:r>
              <a:rPr lang="en-US" altLang="zh-TW" b="1" dirty="0"/>
              <a:t> Cases + group + program: 2 -3 cases + 1 group +1 program</a:t>
            </a:r>
          </a:p>
          <a:p>
            <a:pPr marL="801688" indent="-266700" eaLnBrk="1" hangingPunct="1">
              <a:lnSpc>
                <a:spcPct val="110000"/>
              </a:lnSpc>
              <a:defRPr/>
            </a:pPr>
            <a:r>
              <a:rPr lang="en-US" altLang="zh-TW" b="1" dirty="0"/>
              <a:t>Group, project and program: 2 groups + 1 program or 1 group + 2 programs /projects (both have at least 2-3 sessions)</a:t>
            </a:r>
          </a:p>
          <a:p>
            <a:pPr marL="534988" indent="0" eaLnBrk="1" hangingPunct="1">
              <a:lnSpc>
                <a:spcPct val="110000"/>
              </a:lnSpc>
              <a:defRPr/>
            </a:pPr>
            <a:r>
              <a:rPr lang="en-US" altLang="zh-TW" b="1" dirty="0"/>
              <a:t> Community Development project: 1-2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altLang="zh-TW" i="1" dirty="0"/>
              <a:t>     * The above is for reference only</a:t>
            </a:r>
          </a:p>
          <a:p>
            <a:pPr marL="449263" indent="-449263" eaLnBrk="1" hangingPunct="1">
              <a:lnSpc>
                <a:spcPct val="110000"/>
              </a:lnSpc>
              <a:buFontTx/>
              <a:buNone/>
              <a:defRPr/>
            </a:pPr>
            <a:r>
              <a:rPr lang="en-US" altLang="zh-TW" i="1" dirty="0"/>
              <a:t>       * Workload is decided by mutual discussion amongst student, agency and fieldwork supervisor, while the final decision rests with the fieldwork supervisor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id="{46B495EE-F775-2C1E-31D5-AFBCF182E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316" y="480042"/>
            <a:ext cx="9048112" cy="1536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b="1" dirty="0"/>
              <a:t>Assessment Criteria </a:t>
            </a:r>
            <a:br>
              <a:rPr lang="en-US" altLang="zh-TW" b="1" dirty="0"/>
            </a:br>
            <a:endParaRPr lang="zh-TW" altLang="en-US" sz="1650" b="1" i="1" dirty="0"/>
          </a:p>
        </p:txBody>
      </p:sp>
      <p:sp>
        <p:nvSpPr>
          <p:cNvPr id="23555" name="文字版面配置區 2">
            <a:extLst>
              <a:ext uri="{FF2B5EF4-FFF2-40B4-BE49-F238E27FC236}">
                <a16:creationId xmlns:a16="http://schemas.microsoft.com/office/drawing/2014/main" id="{7473B18D-40E8-4937-96DE-A003A0C147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33613" y="2514600"/>
            <a:ext cx="7723187" cy="3046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800" b="1"/>
              <a:t>	</a:t>
            </a:r>
            <a:endParaRPr lang="zh-TW" altLang="en-US" sz="1800" b="1"/>
          </a:p>
        </p:txBody>
      </p:sp>
      <p:sp>
        <p:nvSpPr>
          <p:cNvPr id="33796" name="投影片編號版面配置區 3">
            <a:extLst>
              <a:ext uri="{FF2B5EF4-FFF2-40B4-BE49-F238E27FC236}">
                <a16:creationId xmlns:a16="http://schemas.microsoft.com/office/drawing/2014/main" id="{82A9D8DD-18F7-EDBC-84E2-9E879813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417910" indent="-160735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642938" indent="-128588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900113" indent="-128588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157288" indent="-128588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5001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18430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5288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F076DC2-D3F9-4C81-8CDD-AF9A56A3A00C}" type="slidenum">
              <a:rPr lang="en-US" altLang="zh-TW" sz="750"/>
              <a:pPr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n-US" altLang="zh-TW" sz="75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5126462-396C-C3C9-3573-6589B3EACE7B}"/>
              </a:ext>
            </a:extLst>
          </p:cNvPr>
          <p:cNvGraphicFramePr>
            <a:graphicFrameLocks noGrp="1"/>
          </p:cNvGraphicFramePr>
          <p:nvPr/>
        </p:nvGraphicFramePr>
        <p:xfrm>
          <a:off x="1830388" y="1557338"/>
          <a:ext cx="8693151" cy="3967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1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1582"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Assessment Criteria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kern="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Placement 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kern="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Placement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 anchor="ctr"/>
                </a:tc>
                <a:tc>
                  <a:txBody>
                    <a:bodyPr/>
                    <a:lstStyle/>
                    <a:p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811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1. Professional Requirements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25%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25%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96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2. Organizational Requirements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15%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10%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93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3. Practice Competence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40%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50%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3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4. Written assignment and Use of Supervision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20%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15%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24" marR="5142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50C06FC3-5B16-703A-3C07-8594A58F4889}"/>
              </a:ext>
            </a:extLst>
          </p:cNvPr>
          <p:cNvSpPr txBox="1">
            <a:spLocks/>
          </p:cNvSpPr>
          <p:nvPr/>
        </p:nvSpPr>
        <p:spPr bwMode="auto">
          <a:xfrm>
            <a:off x="3474568" y="3933056"/>
            <a:ext cx="8642350" cy="45354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zh-TW" b="1" kern="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zh-TW" b="1" kern="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zh-TW" b="1" kern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400" kern="0" dirty="0"/>
              <a:t>	</a:t>
            </a:r>
            <a:endParaRPr lang="en-US" altLang="zh-TW" sz="3600" kern="0" dirty="0"/>
          </a:p>
          <a:p>
            <a:pPr eaLnBrk="1" hangingPunct="1">
              <a:defRPr/>
            </a:pPr>
            <a:endParaRPr lang="zh-TW" altLang="en-US" kern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6C4DE792-9812-1E7E-4026-BA9C1C5B9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zh-TW" b="1" dirty="0"/>
              <a:t>Assessment Criteria </a:t>
            </a:r>
            <a:r>
              <a:rPr lang="en-US" altLang="zh-TW" sz="3200" b="1" dirty="0"/>
              <a:t>(Form A10a)</a:t>
            </a:r>
            <a:br>
              <a:rPr lang="en-US" altLang="zh-TW" sz="3200" b="1" dirty="0"/>
            </a:br>
            <a:endParaRPr lang="zh-TW" altLang="en-US" b="1" dirty="0"/>
          </a:p>
        </p:txBody>
      </p:sp>
      <p:sp>
        <p:nvSpPr>
          <p:cNvPr id="24579" name="文字版面配置區 2">
            <a:extLst>
              <a:ext uri="{FF2B5EF4-FFF2-40B4-BE49-F238E27FC236}">
                <a16:creationId xmlns:a16="http://schemas.microsoft.com/office/drawing/2014/main" id="{61609663-07F7-DD63-D890-A5ECA4AAA83A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6096001" y="471340"/>
            <a:ext cx="5181914" cy="5672493"/>
          </a:xfrm>
        </p:spPr>
        <p:txBody>
          <a:bodyPr anchor="ctr">
            <a:normAutofit/>
          </a:bodyPr>
          <a:lstStyle/>
          <a:p>
            <a:pPr marL="533400" indent="0" eaLnBrk="1" hangingPunct="1">
              <a:buFontTx/>
              <a:buNone/>
            </a:pPr>
            <a:endParaRPr lang="en-US" altLang="zh-TW" dirty="0"/>
          </a:p>
          <a:p>
            <a:pPr marL="533400" indent="0" eaLnBrk="1" hangingPunct="1">
              <a:buFontTx/>
              <a:buNone/>
            </a:pPr>
            <a:endParaRPr lang="en-US" altLang="zh-TW" dirty="0"/>
          </a:p>
          <a:p>
            <a:pPr marL="533400"/>
            <a:r>
              <a:rPr lang="en-US" altLang="zh-TW" dirty="0"/>
              <a:t>Failing any item in Section One results in an automatic placement failure, regardless of performance in other sections.</a:t>
            </a:r>
          </a:p>
        </p:txBody>
      </p:sp>
      <p:sp>
        <p:nvSpPr>
          <p:cNvPr id="24580" name="投影片編號版面配置區 3" hidden="1">
            <a:extLst>
              <a:ext uri="{FF2B5EF4-FFF2-40B4-BE49-F238E27FC236}">
                <a16:creationId xmlns:a16="http://schemas.microsoft.com/office/drawing/2014/main" id="{19B004B5-0D5E-E24A-3DC3-A0C2C7B85D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401637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179A9D18-CF34-4E13-9755-5B2D773DDD8D}" type="slidenum">
              <a:rPr lang="en-US" altLang="zh-TW" sz="1400" smtClean="0"/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17</a:t>
            </a:fld>
            <a:endParaRPr lang="en-US" altLang="zh-TW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45E02BD9-51CB-4B9B-D18F-506E80ED8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27" y="997689"/>
            <a:ext cx="3062594" cy="5148523"/>
          </a:xfrm>
        </p:spPr>
        <p:txBody>
          <a:bodyPr anchor="t">
            <a:normAutofit/>
          </a:bodyPr>
          <a:lstStyle/>
          <a:p>
            <a:r>
              <a:rPr lang="en-US" altLang="zh-TW" sz="3600" b="1"/>
              <a:t>Choices of Placement Setting </a:t>
            </a:r>
            <a:br>
              <a:rPr lang="en-US" altLang="zh-TW" sz="3600" b="1"/>
            </a:br>
            <a:endParaRPr lang="zh-TW" altLang="en-US" sz="3600" i="1"/>
          </a:p>
        </p:txBody>
      </p:sp>
      <p:sp>
        <p:nvSpPr>
          <p:cNvPr id="25604" name="投影片編號版面配置區 3">
            <a:extLst>
              <a:ext uri="{FF2B5EF4-FFF2-40B4-BE49-F238E27FC236}">
                <a16:creationId xmlns:a16="http://schemas.microsoft.com/office/drawing/2014/main" id="{C9696EDE-F369-CEF4-A128-51B3E4695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7A083F4E-7E69-46ED-A929-5638E6D81239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18</a:t>
            </a:fld>
            <a:endParaRPr lang="en-US" altLang="zh-TW">
              <a:solidFill>
                <a:schemeClr val="bg1"/>
              </a:solidFill>
            </a:endParaRPr>
          </a:p>
        </p:txBody>
      </p:sp>
      <p:graphicFrame>
        <p:nvGraphicFramePr>
          <p:cNvPr id="25606" name="內容版面配置區 2">
            <a:extLst>
              <a:ext uri="{FF2B5EF4-FFF2-40B4-BE49-F238E27FC236}">
                <a16:creationId xmlns:a16="http://schemas.microsoft.com/office/drawing/2014/main" id="{22C60E13-3398-B1F4-F023-5A55E96E87F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86502971"/>
              </p:ext>
            </p:extLst>
          </p:nvPr>
        </p:nvGraphicFramePr>
        <p:xfrm>
          <a:off x="3629321" y="1033844"/>
          <a:ext cx="7890236" cy="579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F6CD0080-7B24-019F-9D40-47CBF6BDB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26" y="1097237"/>
            <a:ext cx="3713043" cy="5077319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altLang="en-US" b="1" i="0" kern="1200" cap="none" spc="-150" baseline="0" dirty="0">
                <a:effectLst/>
                <a:latin typeface="+mj-lt"/>
                <a:ea typeface="+mj-ea"/>
                <a:cs typeface="Kalinga" panose="020B0502040204020203" pitchFamily="34" charset="0"/>
              </a:rPr>
              <a:t>Setting Coordinators</a:t>
            </a:r>
          </a:p>
        </p:txBody>
      </p:sp>
      <p:sp>
        <p:nvSpPr>
          <p:cNvPr id="28675" name="投影片編號版面配置區 3">
            <a:extLst>
              <a:ext uri="{FF2B5EF4-FFF2-40B4-BE49-F238E27FC236}">
                <a16:creationId xmlns:a16="http://schemas.microsoft.com/office/drawing/2014/main" id="{B65E21F5-5B18-101B-258B-8569632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00BBEB27-B66C-45C4-A10D-71C612A136EF}" type="slidenum">
              <a:rPr lang="en-US" altLang="zh-TW" smtClean="0">
                <a:solidFill>
                  <a:schemeClr val="bg1"/>
                </a:solidFill>
                <a:latin typeface="+mn-lt"/>
                <a:ea typeface="+mn-ea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19</a:t>
            </a:fld>
            <a:endParaRPr lang="en-US" altLang="zh-TW">
              <a:solidFill>
                <a:schemeClr val="bg1"/>
              </a:solidFill>
              <a:latin typeface="+mn-lt"/>
              <a:ea typeface="+mn-ea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BF8E73-78E3-18CA-D09F-C1FAC0D86A5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21829294"/>
              </p:ext>
            </p:extLst>
          </p:nvPr>
        </p:nvGraphicFramePr>
        <p:xfrm>
          <a:off x="4468305" y="997689"/>
          <a:ext cx="7033134" cy="535914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02697">
                  <a:extLst>
                    <a:ext uri="{9D8B030D-6E8A-4147-A177-3AD203B41FA5}">
                      <a16:colId xmlns:a16="http://schemas.microsoft.com/office/drawing/2014/main" val="2764579179"/>
                    </a:ext>
                  </a:extLst>
                </a:gridCol>
                <a:gridCol w="3130437">
                  <a:extLst>
                    <a:ext uri="{9D8B030D-6E8A-4147-A177-3AD203B41FA5}">
                      <a16:colId xmlns:a16="http://schemas.microsoft.com/office/drawing/2014/main" val="4119059170"/>
                    </a:ext>
                  </a:extLst>
                </a:gridCol>
              </a:tblGrid>
              <a:tr h="398794"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Setting Coordinators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74357"/>
                  </a:ext>
                </a:extLst>
              </a:tr>
              <a:tr h="398794"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Community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Vicky 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873777"/>
                  </a:ext>
                </a:extLst>
              </a:tr>
              <a:tr h="398794"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Services for Elderly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Edith 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540573"/>
                  </a:ext>
                </a:extLst>
              </a:tr>
              <a:tr h="398794"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Family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Omi 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26297"/>
                  </a:ext>
                </a:extLst>
              </a:tr>
              <a:tr h="631028"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Medical Setting Social Work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Debby 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970532"/>
                  </a:ext>
                </a:extLst>
              </a:tr>
              <a:tr h="631028"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Multicultural Social Work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Vicky 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911596"/>
                  </a:ext>
                </a:extLst>
              </a:tr>
              <a:tr h="398794"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Rehabilitation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Monica Mok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53363"/>
                  </a:ext>
                </a:extLst>
              </a:tr>
              <a:tr h="631028"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School Social Work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Irene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7528"/>
                  </a:ext>
                </a:extLst>
              </a:tr>
              <a:tr h="631028"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Services for Children &amp; Youth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Jake Pang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539954"/>
                  </a:ext>
                </a:extLst>
              </a:tr>
              <a:tr h="631028"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Overseas Fieldwork 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000" dirty="0">
                          <a:solidFill>
                            <a:schemeClr val="bg1"/>
                          </a:solidFill>
                        </a:rPr>
                        <a:t>Lydia 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339887"/>
                  </a:ext>
                </a:extLst>
              </a:tr>
            </a:tbl>
          </a:graphicData>
        </a:graphic>
      </p:graphicFrame>
      <p:sp>
        <p:nvSpPr>
          <p:cNvPr id="28677" name="TextBox 7">
            <a:extLst>
              <a:ext uri="{FF2B5EF4-FFF2-40B4-BE49-F238E27FC236}">
                <a16:creationId xmlns:a16="http://schemas.microsoft.com/office/drawing/2014/main" id="{9EC67D74-C835-1FCC-DF8F-B85F66F97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04" y="2355078"/>
            <a:ext cx="2302343" cy="6332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0000"/>
              <a:buNone/>
            </a:pPr>
            <a:endParaRPr lang="en-US" altLang="zh-TW" sz="1400" dirty="0">
              <a:solidFill>
                <a:schemeClr val="bg1"/>
              </a:solidFill>
              <a:latin typeface="+mn-lt"/>
              <a:ea typeface="+mn-ea"/>
              <a:cs typeface="Kalinga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DC3CC12A-7281-390A-2035-C3351461B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684" y="458788"/>
            <a:ext cx="11076631" cy="866501"/>
          </a:xfrm>
        </p:spPr>
        <p:txBody>
          <a:bodyPr/>
          <a:lstStyle/>
          <a:p>
            <a:pPr eaLnBrk="1" hangingPunct="1"/>
            <a:r>
              <a:rPr lang="en-US" altLang="zh-TW" sz="4800" b="1" dirty="0"/>
              <a:t>Briefing Schedule</a:t>
            </a:r>
            <a:endParaRPr lang="zh-TW" altLang="zh-TW" sz="4800" b="1" dirty="0"/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A003EB9E-CB28-40D4-D0B6-B3B3763EE345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None/>
            </a:pPr>
            <a:endParaRPr lang="en-US" altLang="zh-TW" sz="2400"/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r>
              <a:rPr lang="en-US" altLang="zh-TW" sz="2400"/>
              <a:t> 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endParaRPr lang="en-US" altLang="zh-TW" sz="2400"/>
          </a:p>
          <a:p>
            <a:pPr marL="514350" indent="-514350" eaLnBrk="1" hangingPunct="1">
              <a:lnSpc>
                <a:spcPct val="80000"/>
              </a:lnSpc>
            </a:pPr>
            <a:endParaRPr lang="zh-TW" altLang="en-US" sz="900"/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r>
              <a:rPr lang="en-US" altLang="zh-TW" sz="900"/>
              <a:t>   </a:t>
            </a:r>
            <a:endParaRPr lang="zh-TW" altLang="en-US" sz="900"/>
          </a:p>
          <a:p>
            <a:pPr marL="514350" indent="-514350" eaLnBrk="1" hangingPunct="1">
              <a:lnSpc>
                <a:spcPct val="80000"/>
              </a:lnSpc>
              <a:buFontTx/>
              <a:buNone/>
            </a:pPr>
            <a:r>
              <a:rPr lang="en-US" altLang="zh-TW" sz="900"/>
              <a:t>          </a:t>
            </a:r>
            <a:endParaRPr lang="zh-TW" altLang="en-US" sz="900"/>
          </a:p>
          <a:p>
            <a:pPr marL="514350" indent="-514350" eaLnBrk="1" hangingPunct="1">
              <a:lnSpc>
                <a:spcPct val="80000"/>
              </a:lnSpc>
            </a:pPr>
            <a:endParaRPr lang="zh-TW" altLang="zh-TW" sz="900"/>
          </a:p>
        </p:txBody>
      </p:sp>
      <p:sp>
        <p:nvSpPr>
          <p:cNvPr id="6148" name="投影片編號版面配置區 3">
            <a:extLst>
              <a:ext uri="{FF2B5EF4-FFF2-40B4-BE49-F238E27FC236}">
                <a16:creationId xmlns:a16="http://schemas.microsoft.com/office/drawing/2014/main" id="{1315C741-4998-1CE9-CFE9-4B8313E875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3013" y="458788"/>
            <a:ext cx="788987" cy="48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D588CC-04C6-4448-873E-9713A29EE069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247541C-7042-7BBB-A686-9A46D6A2D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1963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HK" altLang="zh-HK" sz="18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030C5C-293A-6649-656B-ED1D7D4BB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7636"/>
              </p:ext>
            </p:extLst>
          </p:nvPr>
        </p:nvGraphicFramePr>
        <p:xfrm>
          <a:off x="2392219" y="1325289"/>
          <a:ext cx="7740072" cy="52788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{68D230F3-CF80-4859-8CE7-A43EE81993B5}</a:tableStyleId>
              </a:tblPr>
              <a:tblGrid>
                <a:gridCol w="1647973">
                  <a:extLst>
                    <a:ext uri="{9D8B030D-6E8A-4147-A177-3AD203B41FA5}">
                      <a16:colId xmlns:a16="http://schemas.microsoft.com/office/drawing/2014/main" val="3484225201"/>
                    </a:ext>
                  </a:extLst>
                </a:gridCol>
                <a:gridCol w="4354464">
                  <a:extLst>
                    <a:ext uri="{9D8B030D-6E8A-4147-A177-3AD203B41FA5}">
                      <a16:colId xmlns:a16="http://schemas.microsoft.com/office/drawing/2014/main" val="1335368658"/>
                    </a:ext>
                  </a:extLst>
                </a:gridCol>
                <a:gridCol w="1737635">
                  <a:extLst>
                    <a:ext uri="{9D8B030D-6E8A-4147-A177-3AD203B41FA5}">
                      <a16:colId xmlns:a16="http://schemas.microsoft.com/office/drawing/2014/main" val="2401782094"/>
                    </a:ext>
                  </a:extLst>
                </a:gridCol>
              </a:tblGrid>
              <a:tr h="19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Content</a:t>
                      </a:r>
                      <a:endParaRPr lang="en-HK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Speaker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1159883054"/>
                  </a:ext>
                </a:extLst>
              </a:tr>
              <a:tr h="193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9:15 – 9:30 am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Registration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1681261872"/>
                  </a:ext>
                </a:extLst>
              </a:tr>
              <a:tr h="408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9:30 - 11:00 am 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General Requirement on Placement  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Demonstration of PMS Enrollment System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Ms. Lydia Lam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Mr. Ross Lam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3171037608"/>
                  </a:ext>
                </a:extLst>
              </a:tr>
              <a:tr h="404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11:00 - 11:25 am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School Social Work Services (SSW)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HK" sz="1400">
                          <a:solidFill>
                            <a:schemeClr val="bg1"/>
                          </a:solidFill>
                          <a:effectLst/>
                        </a:rPr>
                        <a:t>Ms. Irene Law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481520126"/>
                  </a:ext>
                </a:extLst>
              </a:tr>
              <a:tr h="404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11:25 - 11:50 am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Rehabilitation Services (RS)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Ms. Monica Mok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3692559402"/>
                  </a:ext>
                </a:extLst>
              </a:tr>
              <a:tr h="404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11:50 - 12:15 pm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Family Services (FS)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Ms. Omi Ng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2289312548"/>
                  </a:ext>
                </a:extLst>
              </a:tr>
              <a:tr h="404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12:15 - 12:40 pm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Services for Children &amp; Youth (CYS)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Ms. Jake Pang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2134852989"/>
                  </a:ext>
                </a:extLst>
              </a:tr>
              <a:tr h="193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12:40 – 2:00 pm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                                         Break 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 h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70369"/>
                  </a:ext>
                </a:extLst>
              </a:tr>
              <a:tr h="193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2:00 - 2:25 pm 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Multicultural Social Work Services (MCSW)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Ms. Vicky Lee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1736514189"/>
                  </a:ext>
                </a:extLst>
              </a:tr>
              <a:tr h="193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2:25 – 2:50 pm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Community Development Services (CD)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Ms. Vicky Lee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463036390"/>
                  </a:ext>
                </a:extLst>
              </a:tr>
              <a:tr h="245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2:50 - 3:15 pm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Services for the Elderly (ES)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HK" sz="1400">
                          <a:solidFill>
                            <a:schemeClr val="bg1"/>
                          </a:solidFill>
                          <a:effectLst/>
                        </a:rPr>
                        <a:t>Ms. Edith Fung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3325541852"/>
                  </a:ext>
                </a:extLst>
              </a:tr>
              <a:tr h="3806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3:15 – 3:40 pm</a:t>
                      </a:r>
                      <a:endParaRPr lang="en-HK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Medical Social Services (MSS)</a:t>
                      </a:r>
                      <a:endParaRPr lang="en-HK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Ms. Debby Ko 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314162029"/>
                  </a:ext>
                </a:extLst>
              </a:tr>
              <a:tr h="5451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3:40 – 5:15 pm</a:t>
                      </a:r>
                      <a:endParaRPr lang="en-HK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Overseas Placement Sharing and 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General Requirements for Overseas Placement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Students and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Ms. Lydia Lam 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4109923418"/>
                  </a:ext>
                </a:extLst>
              </a:tr>
              <a:tr h="193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5:15 - 5:30 pm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Q &amp; A</a:t>
                      </a:r>
                      <a:endParaRPr lang="en-HK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HK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811" marR="40811" marT="0" marB="0"/>
                </a:tc>
                <a:extLst>
                  <a:ext uri="{0D108BD9-81ED-4DB2-BD59-A6C34878D82A}">
                    <a16:rowId xmlns:a16="http://schemas.microsoft.com/office/drawing/2014/main" val="16846009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>
            <a:extLst>
              <a:ext uri="{FF2B5EF4-FFF2-40B4-BE49-F238E27FC236}">
                <a16:creationId xmlns:a16="http://schemas.microsoft.com/office/drawing/2014/main" id="{D036BBFD-F059-4287-4C90-730BC2DC9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TW" b="1"/>
              <a:t>Consideration of Choices</a:t>
            </a:r>
            <a:endParaRPr lang="zh-TW" altLang="en-US" b="1"/>
          </a:p>
        </p:txBody>
      </p:sp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id="{21845151-5857-133E-C4D5-A45F72B37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45FD68AC-0920-47FB-83B6-147703D80595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20</a:t>
            </a:fld>
            <a:endParaRPr lang="en-US" altLang="zh-TW">
              <a:solidFill>
                <a:schemeClr val="bg1"/>
              </a:solidFill>
            </a:endParaRPr>
          </a:p>
        </p:txBody>
      </p:sp>
      <p:graphicFrame>
        <p:nvGraphicFramePr>
          <p:cNvPr id="30726" name="內容版面配置區 2">
            <a:extLst>
              <a:ext uri="{FF2B5EF4-FFF2-40B4-BE49-F238E27FC236}">
                <a16:creationId xmlns:a16="http://schemas.microsoft.com/office/drawing/2014/main" id="{6854F6CC-C10F-67CE-05D3-B4AC305D63D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02966502"/>
              </p:ext>
            </p:extLst>
          </p:nvPr>
        </p:nvGraphicFramePr>
        <p:xfrm>
          <a:off x="1102936" y="2139886"/>
          <a:ext cx="10360058" cy="440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>
            <a:extLst>
              <a:ext uri="{FF2B5EF4-FFF2-40B4-BE49-F238E27FC236}">
                <a16:creationId xmlns:a16="http://schemas.microsoft.com/office/drawing/2014/main" id="{64C51FEB-8D40-7AAA-9B5F-12A675F90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TW" b="1" dirty="0"/>
              <a:t>Submit Preference Choices</a:t>
            </a:r>
            <a:endParaRPr lang="zh-TW" altLang="en-US" b="1" dirty="0"/>
          </a:p>
        </p:txBody>
      </p:sp>
      <p:sp>
        <p:nvSpPr>
          <p:cNvPr id="31748" name="投影片編號版面配置區 3">
            <a:extLst>
              <a:ext uri="{FF2B5EF4-FFF2-40B4-BE49-F238E27FC236}">
                <a16:creationId xmlns:a16="http://schemas.microsoft.com/office/drawing/2014/main" id="{7E1D6BDE-1A08-6F64-E3F3-43064FEA8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3BC5FFDA-072F-4F2F-9BC1-11E82B11E8B5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21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047B6D07-72C4-FACF-4543-44D1D70C1F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6726" y="1941922"/>
            <a:ext cx="10783146" cy="45908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b="1" dirty="0"/>
              <a:t>Make 3 choices of placement setting </a:t>
            </a:r>
          </a:p>
          <a:p>
            <a:pPr>
              <a:defRPr/>
            </a:pPr>
            <a:r>
              <a:rPr lang="en-US" altLang="zh-TW" sz="2800" dirty="0"/>
              <a:t>Indicate 2 choices of specific interest for each selected setting </a:t>
            </a:r>
          </a:p>
          <a:p>
            <a:pPr>
              <a:defRPr/>
            </a:pPr>
            <a:r>
              <a:rPr lang="en-US" altLang="zh-TW" sz="2800" dirty="0"/>
              <a:t>Through PMS (Placement Management System) on web</a:t>
            </a:r>
          </a:p>
          <a:p>
            <a:pPr marL="271463" indent="84138">
              <a:buFontTx/>
              <a:buNone/>
              <a:defRPr/>
            </a:pPr>
            <a:r>
              <a:rPr lang="en-US" altLang="zh-TW" sz="2800" b="1" i="1" u="sng" dirty="0"/>
              <a:t>Final matching result depends on availability of offers from agencies and students’ suitability </a:t>
            </a:r>
          </a:p>
          <a:p>
            <a:pPr marL="355600" indent="0">
              <a:buFontTx/>
              <a:buNone/>
              <a:defRPr/>
            </a:pPr>
            <a:r>
              <a:rPr lang="en-US" altLang="zh-TW" sz="2800" b="1" i="1" u="sng" dirty="0"/>
              <a:t>Once submitted the choices, no amendment will be allowed </a:t>
            </a:r>
          </a:p>
          <a:p>
            <a:pPr marL="400050" lvl="1" indent="0">
              <a:buFontTx/>
              <a:buNone/>
              <a:defRPr/>
            </a:pPr>
            <a:endParaRPr lang="zh-TW" alt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>
            <a:extLst>
              <a:ext uri="{FF2B5EF4-FFF2-40B4-BE49-F238E27FC236}">
                <a16:creationId xmlns:a16="http://schemas.microsoft.com/office/drawing/2014/main" id="{7DDA7EF7-415C-5F83-80DE-8F8593D25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26" y="1097238"/>
            <a:ext cx="3015459" cy="2060741"/>
          </a:xfrm>
        </p:spPr>
        <p:txBody>
          <a:bodyPr anchor="t">
            <a:noAutofit/>
          </a:bodyPr>
          <a:lstStyle/>
          <a:p>
            <a:r>
              <a:rPr lang="en-US" altLang="zh-HK" sz="3200" b="1" dirty="0"/>
              <a:t>Submit Placement Preferences</a:t>
            </a:r>
            <a:endParaRPr lang="zh-HK" altLang="en-US" sz="3200" dirty="0"/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AABA08F3-885F-EA90-E458-A31FCA0D7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E551A969-1782-45A4-B569-6E0AEAB145A7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22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9EF292-D1F0-34B8-210B-578FBF0A19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8430" y="1097239"/>
            <a:ext cx="7853020" cy="53035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zh-TW" sz="2400" b="1" u="sng" dirty="0"/>
              <a:t>Before submitting the application,</a:t>
            </a:r>
          </a:p>
          <a:p>
            <a:pPr marL="442913" indent="-442913">
              <a:lnSpc>
                <a:spcPct val="90000"/>
              </a:lnSpc>
              <a:buFontTx/>
              <a:buAutoNum type="arabicPeriod"/>
              <a:defRPr/>
            </a:pPr>
            <a:r>
              <a:rPr lang="en-US" altLang="zh-TW" sz="2400" dirty="0"/>
              <a:t>Please read through the information being uploaded onto placement website, https://placement.socialwork.hku.hk </a:t>
            </a:r>
          </a:p>
          <a:p>
            <a:pPr marL="442913" indent="-442913">
              <a:lnSpc>
                <a:spcPct val="90000"/>
              </a:lnSpc>
              <a:buFontTx/>
              <a:buAutoNum type="arabicPeriod"/>
              <a:defRPr/>
            </a:pPr>
            <a:r>
              <a:rPr lang="en-US" altLang="zh-TW" sz="2400" dirty="0"/>
              <a:t>For BSW Students, please consult </a:t>
            </a:r>
            <a:r>
              <a:rPr lang="en-US" altLang="zh-TW" sz="2400" b="1" dirty="0"/>
              <a:t>Teachers</a:t>
            </a:r>
            <a:r>
              <a:rPr lang="en-US" altLang="zh-TW" sz="2400" dirty="0"/>
              <a:t>/ </a:t>
            </a:r>
            <a:r>
              <a:rPr lang="en-US" altLang="zh-TW" sz="2400" b="1" dirty="0"/>
              <a:t>Skill Lab Teacher/ setting coordinators </a:t>
            </a:r>
            <a:r>
              <a:rPr lang="en-US" altLang="zh-TW" sz="2400" dirty="0"/>
              <a:t>about your suitability</a:t>
            </a:r>
          </a:p>
          <a:p>
            <a:pPr marL="442913" indent="-442913">
              <a:lnSpc>
                <a:spcPct val="90000"/>
              </a:lnSpc>
              <a:buFontTx/>
              <a:buAutoNum type="arabicPeriod"/>
              <a:defRPr/>
            </a:pPr>
            <a:r>
              <a:rPr lang="en-US" altLang="zh-TW" sz="2400" dirty="0"/>
              <a:t>For MSW Students, please consult </a:t>
            </a:r>
            <a:r>
              <a:rPr lang="en-US" altLang="zh-TW" sz="2400" b="1" dirty="0"/>
              <a:t>Teachers/Skills Teacher/setting coordinators</a:t>
            </a:r>
            <a:r>
              <a:rPr lang="en-US" altLang="zh-TW" sz="2400" dirty="0"/>
              <a:t> about your suitability</a:t>
            </a:r>
            <a:endParaRPr lang="zh-HK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>
            <a:extLst>
              <a:ext uri="{FF2B5EF4-FFF2-40B4-BE49-F238E27FC236}">
                <a16:creationId xmlns:a16="http://schemas.microsoft.com/office/drawing/2014/main" id="{7E96CC19-450D-D4A7-1968-79EB37093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zh-HK" sz="6000" b="1" dirty="0"/>
              <a:t>District Preferences</a:t>
            </a:r>
            <a:endParaRPr lang="zh-HK" altLang="en-US" sz="6000" b="1" dirty="0"/>
          </a:p>
        </p:txBody>
      </p:sp>
      <p:sp>
        <p:nvSpPr>
          <p:cNvPr id="33795" name="內容版面配置區 2">
            <a:extLst>
              <a:ext uri="{FF2B5EF4-FFF2-40B4-BE49-F238E27FC236}">
                <a16:creationId xmlns:a16="http://schemas.microsoft.com/office/drawing/2014/main" id="{08585D76-3A89-B84A-010B-4A65A28D8A3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5374689" y="1121790"/>
            <a:ext cx="5910270" cy="6238101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HK" sz="2000" b="1" dirty="0"/>
              <a:t>Central, Western, Southern &amp; Islands</a:t>
            </a:r>
            <a:endParaRPr lang="zh-TW" altLang="zh-HK" sz="2000" b="1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HK" sz="2000" b="1" dirty="0"/>
              <a:t>Eastern &amp; Wanchai</a:t>
            </a:r>
            <a:endParaRPr lang="zh-TW" altLang="zh-HK" sz="2000" b="1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HK" sz="2000" b="1" dirty="0"/>
              <a:t>Kwun Tong</a:t>
            </a:r>
            <a:endParaRPr lang="zh-TW" altLang="zh-HK" sz="2000" b="1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HK" sz="2000" b="1" dirty="0"/>
              <a:t>Wong Tai Sin &amp; Sai Kung 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HK" sz="2000" b="1" dirty="0"/>
              <a:t>Kowloon City and Yau Tsim Mong</a:t>
            </a:r>
            <a:endParaRPr lang="zh-TW" altLang="zh-HK" sz="2000" b="1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HK" sz="2000" b="1" dirty="0"/>
              <a:t>Sham Shui Po</a:t>
            </a:r>
            <a:endParaRPr lang="zh-TW" altLang="zh-HK" sz="2000" b="1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HK" sz="2000" b="1" dirty="0"/>
              <a:t>Tsuen Wan &amp; Kwai Tsing</a:t>
            </a:r>
            <a:endParaRPr lang="zh-TW" altLang="zh-HK" sz="2000" b="1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HK" sz="2000" b="1" dirty="0"/>
              <a:t>Tuen Mun 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HK" sz="2000" b="1" dirty="0"/>
              <a:t>Yuen Long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HK" sz="2000" b="1" dirty="0"/>
              <a:t>Sha Tin</a:t>
            </a:r>
            <a:endParaRPr lang="en-US" altLang="zh-HK" sz="20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HK" sz="2000" b="1" dirty="0"/>
              <a:t>Tai Po &amp; North</a:t>
            </a:r>
            <a:endParaRPr lang="zh-TW" altLang="zh-HK" sz="20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altLang="zh-TW" sz="2000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zh-TW" altLang="zh-HK" sz="2000" dirty="0"/>
          </a:p>
          <a:p>
            <a:pPr marL="457200" indent="-457200">
              <a:lnSpc>
                <a:spcPct val="90000"/>
              </a:lnSpc>
            </a:pPr>
            <a:endParaRPr lang="zh-HK" altLang="en-US" sz="2000" dirty="0"/>
          </a:p>
        </p:txBody>
      </p:sp>
      <p:sp>
        <p:nvSpPr>
          <p:cNvPr id="33796" name="投影片編號版面配置區 3" hidden="1">
            <a:extLst>
              <a:ext uri="{FF2B5EF4-FFF2-40B4-BE49-F238E27FC236}">
                <a16:creationId xmlns:a16="http://schemas.microsoft.com/office/drawing/2014/main" id="{1563CA01-DBC8-363E-67D4-F1B618FE1C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3013" y="458788"/>
            <a:ext cx="788987" cy="48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14D28279-FD5D-4C96-AFDF-702A372B2510}" type="slidenum">
              <a:rPr lang="en-US" altLang="zh-TW" sz="1400" smtClean="0"/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23</a:t>
            </a:fld>
            <a:endParaRPr lang="en-US" altLang="zh-TW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>
            <a:extLst>
              <a:ext uri="{FF2B5EF4-FFF2-40B4-BE49-F238E27FC236}">
                <a16:creationId xmlns:a16="http://schemas.microsoft.com/office/drawing/2014/main" id="{0254552C-66B2-4F05-2912-DBAC5D468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HK" b="1"/>
              <a:t>District Preferences</a:t>
            </a:r>
            <a:endParaRPr lang="zh-HK" altLang="en-US"/>
          </a:p>
        </p:txBody>
      </p:sp>
      <p:sp>
        <p:nvSpPr>
          <p:cNvPr id="34820" name="投影片編號版面配置區 3">
            <a:extLst>
              <a:ext uri="{FF2B5EF4-FFF2-40B4-BE49-F238E27FC236}">
                <a16:creationId xmlns:a16="http://schemas.microsoft.com/office/drawing/2014/main" id="{AB76707F-0904-DA66-ED35-6FC666743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12BF7617-189F-4EFA-BFFA-0CF354522DCE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24</a:t>
            </a:fld>
            <a:endParaRPr lang="en-US" altLang="zh-TW">
              <a:solidFill>
                <a:schemeClr val="bg1"/>
              </a:solidFill>
            </a:endParaRPr>
          </a:p>
        </p:txBody>
      </p:sp>
      <p:graphicFrame>
        <p:nvGraphicFramePr>
          <p:cNvPr id="34822" name="內容版面配置區 2">
            <a:extLst>
              <a:ext uri="{FF2B5EF4-FFF2-40B4-BE49-F238E27FC236}">
                <a16:creationId xmlns:a16="http://schemas.microsoft.com/office/drawing/2014/main" id="{D9D05653-6E73-3B08-3904-D51E876E3A2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54765436"/>
              </p:ext>
            </p:extLst>
          </p:nvPr>
        </p:nvGraphicFramePr>
        <p:xfrm>
          <a:off x="4637988" y="1091885"/>
          <a:ext cx="6863063" cy="504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>
            <a:extLst>
              <a:ext uri="{FF2B5EF4-FFF2-40B4-BE49-F238E27FC236}">
                <a16:creationId xmlns:a16="http://schemas.microsoft.com/office/drawing/2014/main" id="{9BC4DAD5-EA6A-6120-A656-D4A0FBB93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br>
              <a:rPr lang="en-US" altLang="zh-HK" dirty="0"/>
            </a:br>
            <a:r>
              <a:rPr lang="en-US" altLang="zh-HK" b="1" dirty="0"/>
              <a:t>Placement Preference System (PMS)</a:t>
            </a:r>
            <a:br>
              <a:rPr lang="en-US" altLang="zh-HK" b="1" dirty="0"/>
            </a:br>
            <a:endParaRPr lang="zh-HK" altLang="en-US" b="1" dirty="0"/>
          </a:p>
        </p:txBody>
      </p:sp>
      <p:sp>
        <p:nvSpPr>
          <p:cNvPr id="35844" name="投影片編號版面配置區 3">
            <a:extLst>
              <a:ext uri="{FF2B5EF4-FFF2-40B4-BE49-F238E27FC236}">
                <a16:creationId xmlns:a16="http://schemas.microsoft.com/office/drawing/2014/main" id="{1C0C055F-23F5-8D61-7099-FC2DDD183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99DDBD6A-454F-48FC-BCBE-5F7ABE8F7E6B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25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AB2357-F37C-94CF-6BED-A525E2F719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866" y="1300899"/>
            <a:ext cx="6976185" cy="48399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TW" sz="2600" b="1" dirty="0"/>
              <a:t>Type URL as :</a:t>
            </a:r>
          </a:p>
          <a:p>
            <a:pPr marL="0" indent="0">
              <a:buNone/>
              <a:defRPr/>
            </a:pPr>
            <a:r>
              <a:rPr lang="en-US" altLang="zh-TW" sz="2600" dirty="0"/>
              <a:t>    </a:t>
            </a:r>
            <a:r>
              <a:rPr lang="en-US" altLang="zh-TW" sz="2600" dirty="0">
                <a:hlinkClick r:id="rId2"/>
              </a:rPr>
              <a:t>https://pms.socialwork.hku.hk</a:t>
            </a:r>
            <a:endParaRPr lang="en-US" altLang="zh-TW" sz="2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TW" sz="2600" dirty="0"/>
              <a:t>System will be </a:t>
            </a:r>
            <a:r>
              <a:rPr lang="en-US" altLang="zh-TW" sz="2600" b="1" dirty="0"/>
              <a:t>activated on                   23 November 2025, </a:t>
            </a:r>
            <a:r>
              <a:rPr lang="en-US" altLang="zh-TW" sz="2600" dirty="0"/>
              <a:t>please log in on or after this date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TW" sz="2600" dirty="0"/>
              <a:t>Students will receive email notification on how to log in the system</a:t>
            </a:r>
          </a:p>
          <a:p>
            <a:pPr>
              <a:defRPr/>
            </a:pPr>
            <a:endParaRPr lang="zh-HK" altLang="en-US" sz="2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>
            <a:extLst>
              <a:ext uri="{FF2B5EF4-FFF2-40B4-BE49-F238E27FC236}">
                <a16:creationId xmlns:a16="http://schemas.microsoft.com/office/drawing/2014/main" id="{22A487FA-17F6-F0F7-7DEA-33562C115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HK" b="1" dirty="0"/>
              <a:t>Criteria for Matching Placement</a:t>
            </a:r>
            <a:endParaRPr lang="zh-HK" altLang="en-US" b="1" dirty="0"/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6EA11AFC-D338-0D5B-F7A7-4EE378092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B1CDEECE-49A7-4896-9F89-B5B76B1EB967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26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66563" name="內容版面配置區 2">
            <a:extLst>
              <a:ext uri="{FF2B5EF4-FFF2-40B4-BE49-F238E27FC236}">
                <a16:creationId xmlns:a16="http://schemas.microsoft.com/office/drawing/2014/main" id="{15D2169F-6CD2-6EAD-DBA6-ACA356A948E8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554163" y="2181225"/>
            <a:ext cx="10637837" cy="39671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400" b="0" dirty="0"/>
              <a:t>No. of offers from different agencies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400" b="0" dirty="0"/>
              <a:t>Special requirements stated by agencies (e.g. maturity, year of study, program of study, sex and religion,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400" b="0" dirty="0"/>
              <a:t>Total number of students competing for the same placement choice</a:t>
            </a:r>
          </a:p>
        </p:txBody>
      </p:sp>
    </p:spTree>
    <p:extLst>
      <p:ext uri="{BB962C8B-B14F-4D97-AF65-F5344CB8AC3E}">
        <p14:creationId xmlns:p14="http://schemas.microsoft.com/office/powerpoint/2010/main" val="756454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>
            <a:extLst>
              <a:ext uri="{FF2B5EF4-FFF2-40B4-BE49-F238E27FC236}">
                <a16:creationId xmlns:a16="http://schemas.microsoft.com/office/drawing/2014/main" id="{C6906EC2-BBE4-23F6-13A7-D6C8C70A6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HK" b="1"/>
              <a:t>Criteria for Matching Placement</a:t>
            </a:r>
            <a:endParaRPr lang="zh-HK" altLang="en-US" b="1"/>
          </a:p>
        </p:txBody>
      </p:sp>
      <p:sp>
        <p:nvSpPr>
          <p:cNvPr id="67588" name="投影片編號版面配置區 3">
            <a:extLst>
              <a:ext uri="{FF2B5EF4-FFF2-40B4-BE49-F238E27FC236}">
                <a16:creationId xmlns:a16="http://schemas.microsoft.com/office/drawing/2014/main" id="{843E7534-7653-0AF0-9ADD-38CA739EF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2825326D-CEBC-4E85-AA63-CA288D8A2FC9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27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67587" name="內容版面配置區 2">
            <a:extLst>
              <a:ext uri="{FF2B5EF4-FFF2-40B4-BE49-F238E27FC236}">
                <a16:creationId xmlns:a16="http://schemas.microsoft.com/office/drawing/2014/main" id="{0BEFE999-A57E-0F34-5BE7-2825962A9CCD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551487" y="2392441"/>
            <a:ext cx="10973763" cy="4256009"/>
          </a:xfrm>
        </p:spPr>
        <p:txBody>
          <a:bodyPr>
            <a:normAutofit/>
          </a:bodyPr>
          <a:lstStyle/>
          <a:p>
            <a:r>
              <a:rPr lang="en-US" altLang="zh-HK" sz="2800" dirty="0"/>
              <a:t>Suitability of Students (e.g. physically, psychologically and academically)</a:t>
            </a:r>
          </a:p>
          <a:p>
            <a:r>
              <a:rPr lang="en-US" altLang="zh-HK" sz="2800" b="1" dirty="0"/>
              <a:t>Recommendation from teachers</a:t>
            </a:r>
          </a:p>
          <a:p>
            <a:r>
              <a:rPr lang="en-US" altLang="zh-HK" sz="2800" dirty="0"/>
              <a:t>Travelling time: within </a:t>
            </a:r>
            <a:r>
              <a:rPr lang="en-US" altLang="zh-HK" sz="2800" b="1" dirty="0">
                <a:solidFill>
                  <a:srgbClr val="FF0000"/>
                </a:solidFill>
              </a:rPr>
              <a:t>ONE</a:t>
            </a:r>
            <a:r>
              <a:rPr lang="en-US" altLang="zh-HK" sz="2800" dirty="0"/>
              <a:t> hour</a:t>
            </a:r>
          </a:p>
          <a:p>
            <a:r>
              <a:rPr lang="en-US" altLang="zh-HK" sz="2800" dirty="0"/>
              <a:t>If setting preference does not match with district preference, </a:t>
            </a:r>
            <a:r>
              <a:rPr lang="en-US" altLang="zh-HK" sz="2800" b="1" u="sng" dirty="0"/>
              <a:t>setting preference will over-ride district preference</a:t>
            </a:r>
            <a:endParaRPr lang="zh-HK" altLang="en-US" sz="2800" b="1" u="sng" dirty="0"/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81472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>
            <a:extLst>
              <a:ext uri="{FF2B5EF4-FFF2-40B4-BE49-F238E27FC236}">
                <a16:creationId xmlns:a16="http://schemas.microsoft.com/office/drawing/2014/main" id="{09D4A202-45EE-06D2-F0D2-0DF788460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HK" b="1"/>
              <a:t>Matching process</a:t>
            </a:r>
            <a:endParaRPr lang="en-HK" altLang="en-US"/>
          </a:p>
        </p:txBody>
      </p:sp>
      <p:sp>
        <p:nvSpPr>
          <p:cNvPr id="68612" name="投影片編號版面配置區 3">
            <a:extLst>
              <a:ext uri="{FF2B5EF4-FFF2-40B4-BE49-F238E27FC236}">
                <a16:creationId xmlns:a16="http://schemas.microsoft.com/office/drawing/2014/main" id="{396D14F4-6ABB-A529-4BBA-84BCEF5D3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5D8CC5AA-3B83-4FB2-BC97-9FCF71C5412D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28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68611" name="內容版面配置區 2">
            <a:extLst>
              <a:ext uri="{FF2B5EF4-FFF2-40B4-BE49-F238E27FC236}">
                <a16:creationId xmlns:a16="http://schemas.microsoft.com/office/drawing/2014/main" id="{9DD0EF67-C214-9203-DFD5-9D615DF0E1F4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>
          <a:xfrm>
            <a:off x="765808" y="2017715"/>
            <a:ext cx="10859466" cy="49355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HK" altLang="en-US" dirty="0"/>
              <a:t>First preferences of every student will be matched first</a:t>
            </a:r>
          </a:p>
          <a:p>
            <a:pPr>
              <a:lnSpc>
                <a:spcPct val="110000"/>
              </a:lnSpc>
              <a:defRPr/>
            </a:pPr>
            <a:r>
              <a:rPr lang="en-HK" altLang="en-US" dirty="0"/>
              <a:t>If the first preference cannot be matched, then we’ll go to match the second preference and then the third preference.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>
                <a:highlight>
                  <a:srgbClr val="FFFF00"/>
                </a:highlight>
              </a:rPr>
              <a:t>F</a:t>
            </a:r>
            <a:r>
              <a:rPr lang="en-HK" altLang="en-US" dirty="0">
                <a:highlight>
                  <a:srgbClr val="FFFF00"/>
                </a:highlight>
              </a:rPr>
              <a:t>or those preferences with sufficient placement offers, cGPA will not be used as a reference.</a:t>
            </a:r>
          </a:p>
          <a:p>
            <a:pPr>
              <a:lnSpc>
                <a:spcPct val="110000"/>
              </a:lnSpc>
              <a:defRPr/>
            </a:pPr>
            <a:r>
              <a:rPr lang="en-HK" altLang="en-US" dirty="0"/>
              <a:t>If the no. of offers from agencies is less than the no. of student first preferences, then students with higher cGPA will be placed in this first preferences. </a:t>
            </a:r>
            <a:r>
              <a:rPr lang="en-US" altLang="en-US" dirty="0"/>
              <a:t>After selecting the students into the matching list, matching will not consider the academic result anymore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HK" altLang="en-US" dirty="0"/>
          </a:p>
          <a:p>
            <a:pPr>
              <a:lnSpc>
                <a:spcPct val="110000"/>
              </a:lnSpc>
              <a:defRPr/>
            </a:pPr>
            <a:endParaRPr lang="en-HK" altLang="en-US" dirty="0"/>
          </a:p>
        </p:txBody>
      </p:sp>
    </p:spTree>
    <p:extLst>
      <p:ext uri="{BB962C8B-B14F-4D97-AF65-F5344CB8AC3E}">
        <p14:creationId xmlns:p14="http://schemas.microsoft.com/office/powerpoint/2010/main" val="50507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>
            <a:extLst>
              <a:ext uri="{FF2B5EF4-FFF2-40B4-BE49-F238E27FC236}">
                <a16:creationId xmlns:a16="http://schemas.microsoft.com/office/drawing/2014/main" id="{C234550F-C4DB-FC6A-541A-4B0F9A3A5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26" y="829559"/>
            <a:ext cx="2167047" cy="5316653"/>
          </a:xfrm>
        </p:spPr>
        <p:txBody>
          <a:bodyPr anchor="t">
            <a:normAutofit/>
          </a:bodyPr>
          <a:lstStyle/>
          <a:p>
            <a:r>
              <a:rPr lang="en-US" altLang="zh-HK" sz="3600" b="1" dirty="0"/>
              <a:t>Matching Schedule</a:t>
            </a:r>
            <a:endParaRPr lang="zh-HK" altLang="en-US" sz="3600" b="1" dirty="0"/>
          </a:p>
        </p:txBody>
      </p:sp>
      <p:sp>
        <p:nvSpPr>
          <p:cNvPr id="69636" name="投影片編號版面配置區 3">
            <a:extLst>
              <a:ext uri="{FF2B5EF4-FFF2-40B4-BE49-F238E27FC236}">
                <a16:creationId xmlns:a16="http://schemas.microsoft.com/office/drawing/2014/main" id="{B5722118-663D-724A-CBA1-41B7AEA8C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76EFA42F-AF3D-4F93-B7B4-EF4139D4F478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29</a:t>
            </a:fld>
            <a:endParaRPr lang="en-US" altLang="zh-TW">
              <a:solidFill>
                <a:schemeClr val="bg1"/>
              </a:solidFill>
            </a:endParaRP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081E98E2-4D8B-D2E9-41F4-1F7CD2FB5D0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41175736"/>
              </p:ext>
            </p:extLst>
          </p:nvPr>
        </p:nvGraphicFramePr>
        <p:xfrm>
          <a:off x="3313568" y="143329"/>
          <a:ext cx="8413377" cy="6073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2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078">
                <a:tc>
                  <a:txBody>
                    <a:bodyPr/>
                    <a:lstStyle/>
                    <a:p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Time </a:t>
                      </a:r>
                      <a:endParaRPr lang="zh-HK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Tasks</a:t>
                      </a:r>
                      <a:endParaRPr lang="zh-HK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11">
                <a:tc>
                  <a:txBody>
                    <a:bodyPr/>
                    <a:lstStyle/>
                    <a:p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20 Dec 2025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Collecting students’ placement</a:t>
                      </a:r>
                      <a:r>
                        <a:rPr lang="en-US" altLang="zh-HK" sz="1600" b="1" baseline="0">
                          <a:solidFill>
                            <a:schemeClr val="bg1"/>
                          </a:solidFill>
                        </a:rPr>
                        <a:t> preferences</a:t>
                      </a:r>
                      <a:endParaRPr lang="zh-HK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11">
                <a:tc>
                  <a:txBody>
                    <a:bodyPr/>
                    <a:lstStyle/>
                    <a:p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3 Jan 2026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Overseas</a:t>
                      </a:r>
                      <a:r>
                        <a:rPr lang="en-US" altLang="zh-HK" sz="1600" b="1" baseline="0">
                          <a:solidFill>
                            <a:schemeClr val="bg1"/>
                          </a:solidFill>
                        </a:rPr>
                        <a:t> placement interview</a:t>
                      </a:r>
                      <a:endParaRPr lang="zh-HK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1" dirty="0">
                          <a:solidFill>
                            <a:schemeClr val="bg1"/>
                          </a:solidFill>
                        </a:rPr>
                        <a:t>9 Jan 2026</a:t>
                      </a: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Announcement</a:t>
                      </a:r>
                      <a:r>
                        <a:rPr lang="en-US" altLang="zh-HK" sz="1600" b="1" baseline="0">
                          <a:solidFill>
                            <a:schemeClr val="bg1"/>
                          </a:solidFill>
                        </a:rPr>
                        <a:t> of the overseas placement application result</a:t>
                      </a:r>
                      <a:endParaRPr lang="zh-HK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11">
                <a:tc>
                  <a:txBody>
                    <a:bodyPr/>
                    <a:lstStyle/>
                    <a:p>
                      <a:r>
                        <a:rPr lang="en-HK" altLang="zh-HK" sz="1600" b="1" dirty="0">
                          <a:solidFill>
                            <a:schemeClr val="bg1"/>
                          </a:solidFill>
                        </a:rPr>
                        <a:t>Late Jan 2026 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Overseas Placement Orientation Session</a:t>
                      </a:r>
                      <a:endParaRPr lang="zh-HK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536">
                <a:tc>
                  <a:txBody>
                    <a:bodyPr/>
                    <a:lstStyle/>
                    <a:p>
                      <a:r>
                        <a:rPr lang="en-US" altLang="zh-HK" sz="1600" b="1" baseline="0" dirty="0">
                          <a:solidFill>
                            <a:schemeClr val="bg1"/>
                          </a:solidFill>
                        </a:rPr>
                        <a:t>Mid Mar 2026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Matching</a:t>
                      </a:r>
                      <a:r>
                        <a:rPr lang="en-US" altLang="zh-HK" sz="1600" b="1" baseline="0" dirty="0">
                          <a:solidFill>
                            <a:schemeClr val="bg1"/>
                          </a:solidFill>
                        </a:rPr>
                        <a:t> students’ summer block preferences and seek for teachers’ further comment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536">
                <a:tc>
                  <a:txBody>
                    <a:bodyPr/>
                    <a:lstStyle/>
                    <a:p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Early Apr 2026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Announcement</a:t>
                      </a:r>
                      <a:r>
                        <a:rPr lang="en-US" altLang="zh-HK" sz="1600" b="1" baseline="0">
                          <a:solidFill>
                            <a:schemeClr val="bg1"/>
                          </a:solidFill>
                        </a:rPr>
                        <a:t> of the summer block matching results to students</a:t>
                      </a: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11">
                <a:tc>
                  <a:txBody>
                    <a:bodyPr/>
                    <a:lstStyle/>
                    <a:p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9 May 2026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Summer Block Placement Orientation</a:t>
                      </a:r>
                      <a:r>
                        <a:rPr lang="en-US" altLang="zh-HK" sz="1600" b="1" baseline="0">
                          <a:solidFill>
                            <a:schemeClr val="bg1"/>
                          </a:solidFill>
                        </a:rPr>
                        <a:t> Session</a:t>
                      </a:r>
                      <a:endParaRPr lang="zh-HK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1 June 2025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Commencement of Summer Block</a:t>
                      </a:r>
                      <a:r>
                        <a:rPr lang="en-US" altLang="zh-HK" sz="1600" b="1" baseline="0">
                          <a:solidFill>
                            <a:schemeClr val="bg1"/>
                          </a:solidFill>
                        </a:rPr>
                        <a:t> Placement </a:t>
                      </a:r>
                      <a:endParaRPr lang="zh-HK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536">
                <a:tc>
                  <a:txBody>
                    <a:bodyPr/>
                    <a:lstStyle/>
                    <a:p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Early July 2026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Matching students’ concurrent preferences</a:t>
                      </a:r>
                      <a:r>
                        <a:rPr lang="en-US" altLang="zh-HK" sz="1600" b="1" baseline="0">
                          <a:solidFill>
                            <a:schemeClr val="bg1"/>
                          </a:solidFill>
                        </a:rPr>
                        <a:t> and seeking for teachers’ further comment</a:t>
                      </a:r>
                      <a:endParaRPr lang="zh-HK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1536">
                <a:tc>
                  <a:txBody>
                    <a:bodyPr/>
                    <a:lstStyle/>
                    <a:p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Around mid- Aug 2026</a:t>
                      </a: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Announcemen</a:t>
                      </a:r>
                      <a:r>
                        <a:rPr lang="en-US" altLang="zh-HK" sz="1600" b="1" baseline="0">
                          <a:solidFill>
                            <a:schemeClr val="bg1"/>
                          </a:solidFill>
                        </a:rPr>
                        <a:t>t of the concurrent matching results to students</a:t>
                      </a:r>
                      <a:endParaRPr lang="zh-HK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911">
                <a:tc>
                  <a:txBody>
                    <a:bodyPr/>
                    <a:lstStyle/>
                    <a:p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5 Sep 2026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r>
                        <a:rPr lang="en-US" altLang="zh-HK" sz="1600" b="1">
                          <a:solidFill>
                            <a:schemeClr val="bg1"/>
                          </a:solidFill>
                        </a:rPr>
                        <a:t>Concurrent Placement</a:t>
                      </a:r>
                      <a:r>
                        <a:rPr lang="en-US" altLang="zh-HK" sz="1600" b="1" baseline="0">
                          <a:solidFill>
                            <a:schemeClr val="bg1"/>
                          </a:solidFill>
                        </a:rPr>
                        <a:t> Orientation Session</a:t>
                      </a:r>
                      <a:endParaRPr lang="zh-HK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911">
                <a:tc>
                  <a:txBody>
                    <a:bodyPr/>
                    <a:lstStyle/>
                    <a:p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21 Sep 2026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tc>
                  <a:txBody>
                    <a:bodyPr/>
                    <a:lstStyle/>
                    <a:p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Commencement</a:t>
                      </a:r>
                      <a:r>
                        <a:rPr lang="en-US" altLang="zh-HK" sz="1600" b="1" baseline="0" dirty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en-US" altLang="zh-HK" sz="1600" b="1" dirty="0">
                          <a:solidFill>
                            <a:schemeClr val="bg1"/>
                          </a:solidFill>
                        </a:rPr>
                        <a:t>Concurrent Placement</a:t>
                      </a:r>
                      <a:endParaRPr lang="zh-HK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1759" marR="71759" marT="35878" marB="3587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3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14FA013F-E28B-72CF-6BC6-27A73F921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26" y="997690"/>
            <a:ext cx="3750749" cy="5148522"/>
          </a:xfrm>
        </p:spPr>
        <p:txBody>
          <a:bodyPr anchor="t">
            <a:normAutofit/>
          </a:bodyPr>
          <a:lstStyle/>
          <a:p>
            <a:r>
              <a:rPr lang="en-US" altLang="zh-HK" b="1" dirty="0"/>
              <a:t>The Importance of Fieldwork</a:t>
            </a:r>
            <a:endParaRPr lang="zh-HK" altLang="en-US" b="1" dirty="0"/>
          </a:p>
        </p:txBody>
      </p:sp>
      <p:sp>
        <p:nvSpPr>
          <p:cNvPr id="7172" name="投影片編號版面配置區 3">
            <a:extLst>
              <a:ext uri="{FF2B5EF4-FFF2-40B4-BE49-F238E27FC236}">
                <a16:creationId xmlns:a16="http://schemas.microsoft.com/office/drawing/2014/main" id="{39B4A33D-D189-B365-2780-5EB043730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FCF224AA-6A20-4CB6-A35C-10E8292CF507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3</a:t>
            </a:fld>
            <a:endParaRPr lang="en-US" altLang="zh-TW">
              <a:solidFill>
                <a:schemeClr val="bg1"/>
              </a:solidFill>
            </a:endParaRPr>
          </a:p>
        </p:txBody>
      </p:sp>
      <p:graphicFrame>
        <p:nvGraphicFramePr>
          <p:cNvPr id="7174" name="內容版面配置區 2">
            <a:extLst>
              <a:ext uri="{FF2B5EF4-FFF2-40B4-BE49-F238E27FC236}">
                <a16:creationId xmlns:a16="http://schemas.microsoft.com/office/drawing/2014/main" id="{704E025D-FFC0-EF43-4253-DFB4DB78630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1179216"/>
              </p:ext>
            </p:extLst>
          </p:nvPr>
        </p:nvGraphicFramePr>
        <p:xfrm>
          <a:off x="4892511" y="1091885"/>
          <a:ext cx="6608540" cy="504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>
            <a:extLst>
              <a:ext uri="{FF2B5EF4-FFF2-40B4-BE49-F238E27FC236}">
                <a16:creationId xmlns:a16="http://schemas.microsoft.com/office/drawing/2014/main" id="{08699791-B92F-9748-2926-9AFC9B43B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HK" altLang="en-US" b="1"/>
              <a:t>Placement Management System (PMS)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72AC6A-4AE0-9347-AC5B-0A51307027BA}"/>
              </a:ext>
            </a:extLst>
          </p:cNvPr>
          <p:cNvSpPr/>
          <p:nvPr/>
        </p:nvSpPr>
        <p:spPr>
          <a:xfrm>
            <a:off x="436283" y="1300899"/>
            <a:ext cx="11319434" cy="50397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6866" name="標題 1">
            <a:extLst>
              <a:ext uri="{FF2B5EF4-FFF2-40B4-BE49-F238E27FC236}">
                <a16:creationId xmlns:a16="http://schemas.microsoft.com/office/drawing/2014/main" id="{C3588A44-1208-6BD4-FB36-3FD2751CD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994" y="467931"/>
            <a:ext cx="11094723" cy="1207457"/>
          </a:xfrm>
        </p:spPr>
        <p:txBody>
          <a:bodyPr anchor="t">
            <a:normAutofit/>
          </a:bodyPr>
          <a:lstStyle/>
          <a:p>
            <a:r>
              <a:rPr lang="en-US" altLang="zh-HK" b="1"/>
              <a:t>Email Notification Sample</a:t>
            </a:r>
            <a:endParaRPr lang="zh-HK" altLang="en-US" b="1"/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id="{F29BAB40-C6AF-FF1D-7F5D-40A73B7CC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A8153073-5020-4FDE-BFAF-49B4FEB3CC63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31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32771" name="內容版面配置區 2">
            <a:extLst>
              <a:ext uri="{FF2B5EF4-FFF2-40B4-BE49-F238E27FC236}">
                <a16:creationId xmlns:a16="http://schemas.microsoft.com/office/drawing/2014/main" id="{EAFEA8AF-6974-6FFE-1683-FE425E74C0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035" y="1346360"/>
            <a:ext cx="10971682" cy="532334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HK" sz="1600" b="1" dirty="0"/>
              <a:t>Dear Students,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HK" sz="1600" b="1" dirty="0"/>
              <a:t>Welcome to the SWSA Placement Management System, you can visit {{</a:t>
            </a:r>
            <a:r>
              <a:rPr lang="en-US" altLang="zh-HK" sz="1600" b="1" dirty="0" err="1"/>
              <a:t>PMSStudentLink</a:t>
            </a:r>
            <a:r>
              <a:rPr lang="en-US" altLang="zh-HK" sz="1600" b="1" dirty="0"/>
              <a:t>}} to complete your application for the coming summer block and/or concurrent placement in 2026/2027.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HK" sz="1600" b="1" dirty="0"/>
              <a:t>Please use your university number and attached password to enter the PMS.  The PMS will be activated between 00:00 23 November 2025 and 17:00 20 December 2025.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HK" sz="1600" b="1" dirty="0"/>
              <a:t>Your password to the PMS is: XXXX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HK" sz="1600" b="1" dirty="0"/>
              <a:t>Please note these important reminders: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zh-HK" sz="1600" b="1" dirty="0"/>
              <a:t>The system allows 20 minutes per session for processing; please keep track of your time. If it expires, click the "refresh"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HK" sz="1600" b="1" dirty="0"/>
              <a:t>        button to continue.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zh-HK" sz="1600" b="1" dirty="0"/>
              <a:t>Avoid using special symbols (such as - + # @ ! ^ &amp; &gt;) and excessive [Enter] spacing in the Placement Expectation and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HK" sz="1600" b="1" dirty="0"/>
              <a:t>       Work Experience fields, as these may cause errors.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HK" sz="1600" b="1" dirty="0"/>
              <a:t>-      Upload a clear and appropriate photo.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HK" sz="1600" b="1" dirty="0"/>
              <a:t>-      Enter all information in English, except for your Chinese name if applicable.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zh-HK" sz="1600" b="1" dirty="0"/>
              <a:t>Please remember that your work and placement experience entries may be shared with agencies and supervisors;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HK" sz="1600" b="1" dirty="0"/>
              <a:t>        write thoughtfully and appropriately.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HK" sz="1600" b="1" dirty="0"/>
              <a:t>If you have any enquiries about the PMS, please contact Mr. Ross Lam at 3910 2560, or Ms. Lydia Lam at 3917 7031, lamls@hku.hk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HK" sz="1600" b="1" dirty="0"/>
              <a:t>HKU SWSA Placement Management System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zh-HK" altLang="en-US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>
            <a:extLst>
              <a:ext uri="{FF2B5EF4-FFF2-40B4-BE49-F238E27FC236}">
                <a16:creationId xmlns:a16="http://schemas.microsoft.com/office/drawing/2014/main" id="{6C6D7847-EEDE-AEBC-82E8-2E4A4AE30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6900" y="693738"/>
            <a:ext cx="10972800" cy="1143000"/>
          </a:xfrm>
        </p:spPr>
        <p:txBody>
          <a:bodyPr/>
          <a:lstStyle/>
          <a:p>
            <a:r>
              <a:rPr lang="en-US" altLang="en-US" b="1"/>
              <a:t>Front Page of the PMS</a:t>
            </a:r>
            <a:endParaRPr lang="en-HK" altLang="en-US" b="1"/>
          </a:p>
        </p:txBody>
      </p:sp>
      <p:sp>
        <p:nvSpPr>
          <p:cNvPr id="38915" name="投影片編號版面配置區 3">
            <a:extLst>
              <a:ext uri="{FF2B5EF4-FFF2-40B4-BE49-F238E27FC236}">
                <a16:creationId xmlns:a16="http://schemas.microsoft.com/office/drawing/2014/main" id="{F80CB679-CA62-9881-B0F9-6E1CF49A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B4FF7-C30F-4323-8BAF-2D45C7179D60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400"/>
          </a:p>
        </p:txBody>
      </p:sp>
      <p:pic>
        <p:nvPicPr>
          <p:cNvPr id="38917" name="Picture 2">
            <a:extLst>
              <a:ext uri="{FF2B5EF4-FFF2-40B4-BE49-F238E27FC236}">
                <a16:creationId xmlns:a16="http://schemas.microsoft.com/office/drawing/2014/main" id="{7269BB4B-E062-ABAC-2E1F-61CA145DA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836738"/>
            <a:ext cx="10560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>
            <a:extLst>
              <a:ext uri="{FF2B5EF4-FFF2-40B4-BE49-F238E27FC236}">
                <a16:creationId xmlns:a16="http://schemas.microsoft.com/office/drawing/2014/main" id="{550BADE6-1E8E-C409-9261-9AD89E82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B37841-8359-4E1B-9AC2-044B18D02A7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TW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3C4C9-A390-4B12-A51D-B5B35441A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316" y="0"/>
            <a:ext cx="8141368" cy="6858000"/>
          </a:xfrm>
          <a:prstGeom prst="rect">
            <a:avLst/>
          </a:prstGeom>
        </p:spPr>
      </p:pic>
      <p:sp>
        <p:nvSpPr>
          <p:cNvPr id="4" name="向下箭號 8">
            <a:extLst>
              <a:ext uri="{FF2B5EF4-FFF2-40B4-BE49-F238E27FC236}">
                <a16:creationId xmlns:a16="http://schemas.microsoft.com/office/drawing/2014/main" id="{414D557E-45C3-45D4-8F1A-F39F5A2BB2A0}"/>
              </a:ext>
            </a:extLst>
          </p:cNvPr>
          <p:cNvSpPr/>
          <p:nvPr/>
        </p:nvSpPr>
        <p:spPr>
          <a:xfrm rot="5400000">
            <a:off x="4604036" y="6211094"/>
            <a:ext cx="446087" cy="8477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H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3">
            <a:extLst>
              <a:ext uri="{FF2B5EF4-FFF2-40B4-BE49-F238E27FC236}">
                <a16:creationId xmlns:a16="http://schemas.microsoft.com/office/drawing/2014/main" id="{B921BE54-D684-1150-A990-A98031E1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4EA534-391D-4C4C-AE28-B0AFC284DA9B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6BA697-74A9-4D00-854A-A26F7122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88" y="437732"/>
            <a:ext cx="9488224" cy="5982535"/>
          </a:xfrm>
          <a:prstGeom prst="rect">
            <a:avLst/>
          </a:prstGeom>
        </p:spPr>
      </p:pic>
      <p:pic>
        <p:nvPicPr>
          <p:cNvPr id="43012" name="Picture 3">
            <a:extLst>
              <a:ext uri="{FF2B5EF4-FFF2-40B4-BE49-F238E27FC236}">
                <a16:creationId xmlns:a16="http://schemas.microsoft.com/office/drawing/2014/main" id="{9A38CF7D-173A-E224-1BA3-79C63B7DA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b="7831"/>
          <a:stretch/>
        </p:blipFill>
        <p:spPr bwMode="auto">
          <a:xfrm>
            <a:off x="4588539" y="4194762"/>
            <a:ext cx="931679" cy="11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C19A2CA0-9B53-AB86-BD4A-C50D8945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808413"/>
            <a:ext cx="19145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8">
            <a:extLst>
              <a:ext uri="{FF2B5EF4-FFF2-40B4-BE49-F238E27FC236}">
                <a16:creationId xmlns:a16="http://schemas.microsoft.com/office/drawing/2014/main" id="{61B8D1BE-11F2-56C7-BB8E-1FABC124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3811588"/>
            <a:ext cx="18256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">
            <a:extLst>
              <a:ext uri="{FF2B5EF4-FFF2-40B4-BE49-F238E27FC236}">
                <a16:creationId xmlns:a16="http://schemas.microsoft.com/office/drawing/2014/main" id="{E634D592-88C4-ABE5-5174-137A5B13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3808413"/>
            <a:ext cx="18256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Slide Number Placeholder 1">
            <a:extLst>
              <a:ext uri="{FF2B5EF4-FFF2-40B4-BE49-F238E27FC236}">
                <a16:creationId xmlns:a16="http://schemas.microsoft.com/office/drawing/2014/main" id="{EB855FA9-0D15-286B-E3DB-1331805EE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A5BDE-CB3B-4170-84EA-292763613B83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400"/>
          </a:p>
        </p:txBody>
      </p:sp>
      <p:pic>
        <p:nvPicPr>
          <p:cNvPr id="45062" name="Picture 3">
            <a:extLst>
              <a:ext uri="{FF2B5EF4-FFF2-40B4-BE49-F238E27FC236}">
                <a16:creationId xmlns:a16="http://schemas.microsoft.com/office/drawing/2014/main" id="{9ECB5CB7-40E8-4FD6-5DB5-B380F1BE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533400"/>
            <a:ext cx="2728912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4">
            <a:extLst>
              <a:ext uri="{FF2B5EF4-FFF2-40B4-BE49-F238E27FC236}">
                <a16:creationId xmlns:a16="http://schemas.microsoft.com/office/drawing/2014/main" id="{4C1E379A-C505-8EDD-24C9-5794D617C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20700"/>
            <a:ext cx="20923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5">
            <a:extLst>
              <a:ext uri="{FF2B5EF4-FFF2-40B4-BE49-F238E27FC236}">
                <a16:creationId xmlns:a16="http://schemas.microsoft.com/office/drawing/2014/main" id="{A525DB57-A91C-C13D-0811-EB6B4F26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528638"/>
            <a:ext cx="1862137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6">
            <a:extLst>
              <a:ext uri="{FF2B5EF4-FFF2-40B4-BE49-F238E27FC236}">
                <a16:creationId xmlns:a16="http://schemas.microsoft.com/office/drawing/2014/main" id="{46526E89-E678-8A03-7511-E21F5546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8" y="611188"/>
            <a:ext cx="170338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8">
            <a:extLst>
              <a:ext uri="{FF2B5EF4-FFF2-40B4-BE49-F238E27FC236}">
                <a16:creationId xmlns:a16="http://schemas.microsoft.com/office/drawing/2014/main" id="{B1D83DA2-5734-EE65-2B5C-9ACBEE4D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611188"/>
            <a:ext cx="127158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0">
            <a:extLst>
              <a:ext uri="{FF2B5EF4-FFF2-40B4-BE49-F238E27FC236}">
                <a16:creationId xmlns:a16="http://schemas.microsoft.com/office/drawing/2014/main" id="{79BA8FF7-5EC3-16CD-EFEB-7DE6B616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76263"/>
            <a:ext cx="1665288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>
            <a:extLst>
              <a:ext uri="{FF2B5EF4-FFF2-40B4-BE49-F238E27FC236}">
                <a16:creationId xmlns:a16="http://schemas.microsoft.com/office/drawing/2014/main" id="{69A1D327-6864-421D-B8B1-F31EB193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3" y="635000"/>
            <a:ext cx="14525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4">
            <a:extLst>
              <a:ext uri="{FF2B5EF4-FFF2-40B4-BE49-F238E27FC236}">
                <a16:creationId xmlns:a16="http://schemas.microsoft.com/office/drawing/2014/main" id="{EC237916-C5E4-F039-53C0-33135E3C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781050"/>
            <a:ext cx="142081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5">
            <a:extLst>
              <a:ext uri="{FF2B5EF4-FFF2-40B4-BE49-F238E27FC236}">
                <a16:creationId xmlns:a16="http://schemas.microsoft.com/office/drawing/2014/main" id="{D15FD852-67D9-0074-A58D-53BA92C3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767013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TextBox 17">
            <a:extLst>
              <a:ext uri="{FF2B5EF4-FFF2-40B4-BE49-F238E27FC236}">
                <a16:creationId xmlns:a16="http://schemas.microsoft.com/office/drawing/2014/main" id="{03291E1D-5A78-74DD-AE40-00B6B18D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291465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HK" altLang="en-US" sz="1800"/>
              <a:t>Selfie photo</a:t>
            </a:r>
          </a:p>
        </p:txBody>
      </p:sp>
      <p:pic>
        <p:nvPicPr>
          <p:cNvPr id="45072" name="Picture 18">
            <a:extLst>
              <a:ext uri="{FF2B5EF4-FFF2-40B4-BE49-F238E27FC236}">
                <a16:creationId xmlns:a16="http://schemas.microsoft.com/office/drawing/2014/main" id="{148BA727-A605-9BB6-584A-A946D1C4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765425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TextBox 19">
            <a:extLst>
              <a:ext uri="{FF2B5EF4-FFF2-40B4-BE49-F238E27FC236}">
                <a16:creationId xmlns:a16="http://schemas.microsoft.com/office/drawing/2014/main" id="{089E846F-4BFB-2661-4E48-4DAC38E1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2909888"/>
            <a:ext cx="233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HK" altLang="en-US" sz="1800"/>
              <a:t>Travel / Outing photo</a:t>
            </a:r>
          </a:p>
        </p:txBody>
      </p:sp>
      <p:pic>
        <p:nvPicPr>
          <p:cNvPr id="45074" name="Picture 20">
            <a:extLst>
              <a:ext uri="{FF2B5EF4-FFF2-40B4-BE49-F238E27FC236}">
                <a16:creationId xmlns:a16="http://schemas.microsoft.com/office/drawing/2014/main" id="{5734E0D5-BF4F-A440-0824-4B1135E1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762250"/>
            <a:ext cx="6619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5" name="TextBox 21">
            <a:extLst>
              <a:ext uri="{FF2B5EF4-FFF2-40B4-BE49-F238E27FC236}">
                <a16:creationId xmlns:a16="http://schemas.microsoft.com/office/drawing/2014/main" id="{99EEAEF5-36B3-7711-EC39-73D893664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75" y="2909888"/>
            <a:ext cx="212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HK" altLang="en-US" sz="1800"/>
              <a:t>Messy background</a:t>
            </a:r>
          </a:p>
        </p:txBody>
      </p:sp>
      <p:pic>
        <p:nvPicPr>
          <p:cNvPr id="45076" name="Picture 22">
            <a:extLst>
              <a:ext uri="{FF2B5EF4-FFF2-40B4-BE49-F238E27FC236}">
                <a16:creationId xmlns:a16="http://schemas.microsoft.com/office/drawing/2014/main" id="{3475A555-A759-383C-7C7A-6DFDD6A0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2762250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TextBox 23">
            <a:extLst>
              <a:ext uri="{FF2B5EF4-FFF2-40B4-BE49-F238E27FC236}">
                <a16:creationId xmlns:a16="http://schemas.microsoft.com/office/drawing/2014/main" id="{8395A071-F166-B056-2B10-8048ADBBE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800" y="2905125"/>
            <a:ext cx="235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HK" altLang="en-US" sz="1800"/>
              <a:t>Inappropriate custom</a:t>
            </a:r>
          </a:p>
        </p:txBody>
      </p:sp>
      <p:pic>
        <p:nvPicPr>
          <p:cNvPr id="45078" name="Picture 16">
            <a:extLst>
              <a:ext uri="{FF2B5EF4-FFF2-40B4-BE49-F238E27FC236}">
                <a16:creationId xmlns:a16="http://schemas.microsoft.com/office/drawing/2014/main" id="{79A3EA5B-3BD5-FF1A-52E3-82D649B8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805488"/>
            <a:ext cx="8620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9" name="TextBox 26">
            <a:extLst>
              <a:ext uri="{FF2B5EF4-FFF2-40B4-BE49-F238E27FC236}">
                <a16:creationId xmlns:a16="http://schemas.microsoft.com/office/drawing/2014/main" id="{E7FB9102-1BA3-C931-7A53-84E59F9B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6213475"/>
            <a:ext cx="211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HK" altLang="en-US" sz="1000"/>
              <a:t>Source: https://www.immd.gov.hk/</a:t>
            </a:r>
          </a:p>
        </p:txBody>
      </p:sp>
      <p:sp>
        <p:nvSpPr>
          <p:cNvPr id="45080" name="TextBox 30">
            <a:extLst>
              <a:ext uri="{FF2B5EF4-FFF2-40B4-BE49-F238E27FC236}">
                <a16:creationId xmlns:a16="http://schemas.microsoft.com/office/drawing/2014/main" id="{FFA48675-78AF-BFC1-A031-97E864401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6215063"/>
            <a:ext cx="16621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HK" altLang="en-US" sz="1000"/>
              <a:t>Source: https://photobi.hk/</a:t>
            </a:r>
          </a:p>
        </p:txBody>
      </p:sp>
      <p:pic>
        <p:nvPicPr>
          <p:cNvPr id="45081" name="Picture 33">
            <a:extLst>
              <a:ext uri="{FF2B5EF4-FFF2-40B4-BE49-F238E27FC236}">
                <a16:creationId xmlns:a16="http://schemas.microsoft.com/office/drawing/2014/main" id="{1483B451-8617-713F-CDAD-986A669A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5830888"/>
            <a:ext cx="8620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2" name="Picture 34">
            <a:extLst>
              <a:ext uri="{FF2B5EF4-FFF2-40B4-BE49-F238E27FC236}">
                <a16:creationId xmlns:a16="http://schemas.microsoft.com/office/drawing/2014/main" id="{44D4A18B-DB7A-2877-7A6A-952EE4AB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5830888"/>
            <a:ext cx="863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3" name="TextBox 35">
            <a:extLst>
              <a:ext uri="{FF2B5EF4-FFF2-40B4-BE49-F238E27FC236}">
                <a16:creationId xmlns:a16="http://schemas.microsoft.com/office/drawing/2014/main" id="{0DDCC748-0A26-0C3D-3AC0-51E1D6ED2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025" y="6213475"/>
            <a:ext cx="16621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HK" altLang="en-US" sz="1000"/>
              <a:t>Source: https://photobi.hk/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>
            <a:extLst>
              <a:ext uri="{FF2B5EF4-FFF2-40B4-BE49-F238E27FC236}">
                <a16:creationId xmlns:a16="http://schemas.microsoft.com/office/drawing/2014/main" id="{4CFD0211-B7CA-F114-178A-7DEB3663F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363" y="127763"/>
            <a:ext cx="10972800" cy="1143000"/>
          </a:xfrm>
        </p:spPr>
        <p:txBody>
          <a:bodyPr/>
          <a:lstStyle/>
          <a:p>
            <a:r>
              <a:rPr lang="en-US" altLang="en-US" sz="5400" b="1" dirty="0"/>
              <a:t>Screen for </a:t>
            </a:r>
            <a:r>
              <a:rPr lang="en-US" altLang="zh-TW" sz="5400" b="1" dirty="0"/>
              <a:t>Full Time Students</a:t>
            </a:r>
            <a:endParaRPr lang="en-HK" altLang="en-US" sz="5400" b="1" dirty="0"/>
          </a:p>
        </p:txBody>
      </p:sp>
      <p:sp>
        <p:nvSpPr>
          <p:cNvPr id="46083" name="投影片編號版面配置區 3">
            <a:extLst>
              <a:ext uri="{FF2B5EF4-FFF2-40B4-BE49-F238E27FC236}">
                <a16:creationId xmlns:a16="http://schemas.microsoft.com/office/drawing/2014/main" id="{89279B5B-2050-EA52-457C-C77848CB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EF7969-0131-4744-B04B-369232D71C38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68CC0-8B58-49A6-AB55-4F48F596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14" y="949859"/>
            <a:ext cx="9221487" cy="54490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>
            <a:extLst>
              <a:ext uri="{FF2B5EF4-FFF2-40B4-BE49-F238E27FC236}">
                <a16:creationId xmlns:a16="http://schemas.microsoft.com/office/drawing/2014/main" id="{8211DFC3-6992-42E8-BCA2-AC740180F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434" y="185985"/>
            <a:ext cx="8229600" cy="1143000"/>
          </a:xfrm>
        </p:spPr>
        <p:txBody>
          <a:bodyPr/>
          <a:lstStyle/>
          <a:p>
            <a:r>
              <a:rPr lang="en-US" altLang="en-US" sz="4400" b="1" dirty="0"/>
              <a:t>Screen for Part-time Students</a:t>
            </a:r>
            <a:endParaRPr lang="en-HK" altLang="en-US" sz="4400" b="1" dirty="0"/>
          </a:p>
        </p:txBody>
      </p:sp>
      <p:sp>
        <p:nvSpPr>
          <p:cNvPr id="48131" name="投影片編號版面配置區 3">
            <a:extLst>
              <a:ext uri="{FF2B5EF4-FFF2-40B4-BE49-F238E27FC236}">
                <a16:creationId xmlns:a16="http://schemas.microsoft.com/office/drawing/2014/main" id="{6C3B408C-FDA3-FA8B-92B1-ACFF23E2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37F340-0BCB-4027-B46D-D072F3EEAE35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DAB56-1806-4EBE-9259-101819E80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1"/>
          <a:stretch/>
        </p:blipFill>
        <p:spPr>
          <a:xfrm>
            <a:off x="1633491" y="757485"/>
            <a:ext cx="8039106" cy="610051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Content Placeholder 1">
            <a:extLst>
              <a:ext uri="{FF2B5EF4-FFF2-40B4-BE49-F238E27FC236}">
                <a16:creationId xmlns:a16="http://schemas.microsoft.com/office/drawing/2014/main" id="{4E0B7FE7-0D39-8004-0908-5A8D1A350D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HK" altLang="en-US"/>
          </a:p>
        </p:txBody>
      </p:sp>
      <p:sp>
        <p:nvSpPr>
          <p:cNvPr id="50179" name="投影片編號版面配置區 3">
            <a:extLst>
              <a:ext uri="{FF2B5EF4-FFF2-40B4-BE49-F238E27FC236}">
                <a16:creationId xmlns:a16="http://schemas.microsoft.com/office/drawing/2014/main" id="{0E746DC2-3F40-9E97-A105-8F6F4A9C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DDEA41-5FA6-4010-B910-1D653B783782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TW" sz="1400"/>
          </a:p>
        </p:txBody>
      </p:sp>
      <p:pic>
        <p:nvPicPr>
          <p:cNvPr id="50182" name="Picture 3">
            <a:extLst>
              <a:ext uri="{FF2B5EF4-FFF2-40B4-BE49-F238E27FC236}">
                <a16:creationId xmlns:a16="http://schemas.microsoft.com/office/drawing/2014/main" id="{156B75E5-9753-F3E5-EAE2-1C9C25BDA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50"/>
            <a:ext cx="804545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向下箭號 8">
            <a:extLst>
              <a:ext uri="{FF2B5EF4-FFF2-40B4-BE49-F238E27FC236}">
                <a16:creationId xmlns:a16="http://schemas.microsoft.com/office/drawing/2014/main" id="{27030E36-7114-572A-B8B8-03B487682861}"/>
              </a:ext>
            </a:extLst>
          </p:cNvPr>
          <p:cNvSpPr/>
          <p:nvPr/>
        </p:nvSpPr>
        <p:spPr>
          <a:xfrm rot="6170421">
            <a:off x="3094832" y="6141244"/>
            <a:ext cx="446087" cy="8477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H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>
            <a:extLst>
              <a:ext uri="{FF2B5EF4-FFF2-40B4-BE49-F238E27FC236}">
                <a16:creationId xmlns:a16="http://schemas.microsoft.com/office/drawing/2014/main" id="{D5BB0015-0F9D-30CD-F795-7BAA46807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288311"/>
            <a:ext cx="10152062" cy="1008062"/>
          </a:xfrm>
        </p:spPr>
        <p:txBody>
          <a:bodyPr/>
          <a:lstStyle/>
          <a:p>
            <a:r>
              <a:rPr lang="en-US" altLang="en-US" sz="3000" b="1" dirty="0"/>
              <a:t>Screen after pressing the “Submit” button</a:t>
            </a:r>
            <a:br>
              <a:rPr lang="en-US" altLang="en-US" sz="3000" b="1" dirty="0"/>
            </a:br>
            <a:r>
              <a:rPr lang="en-US" altLang="en-US" sz="3000" b="1" dirty="0"/>
              <a:t>Please edit the information</a:t>
            </a:r>
            <a:endParaRPr lang="en-HK" altLang="en-US" sz="3000" b="1" dirty="0"/>
          </a:p>
        </p:txBody>
      </p:sp>
      <p:sp>
        <p:nvSpPr>
          <p:cNvPr id="52227" name="投影片編號版面配置區 3">
            <a:extLst>
              <a:ext uri="{FF2B5EF4-FFF2-40B4-BE49-F238E27FC236}">
                <a16:creationId xmlns:a16="http://schemas.microsoft.com/office/drawing/2014/main" id="{2CDD534D-39CB-5687-3FBB-90E75F6E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5F8405-295F-4B64-B1C9-1A459195E017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zh-TW" sz="1400"/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BC968987-0AC1-8368-1807-47D15ADF3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296373"/>
            <a:ext cx="9193212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向下箭號 1">
            <a:extLst>
              <a:ext uri="{FF2B5EF4-FFF2-40B4-BE49-F238E27FC236}">
                <a16:creationId xmlns:a16="http://schemas.microsoft.com/office/drawing/2014/main" id="{ACDFAA5E-5D1D-4113-9F6D-A43826BFAD03}"/>
              </a:ext>
            </a:extLst>
          </p:cNvPr>
          <p:cNvSpPr/>
          <p:nvPr/>
        </p:nvSpPr>
        <p:spPr>
          <a:xfrm rot="7811024">
            <a:off x="9552782" y="2818606"/>
            <a:ext cx="484188" cy="981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HK" dirty="0"/>
          </a:p>
        </p:txBody>
      </p:sp>
      <p:pic>
        <p:nvPicPr>
          <p:cNvPr id="52231" name="Picture 6">
            <a:extLst>
              <a:ext uri="{FF2B5EF4-FFF2-40B4-BE49-F238E27FC236}">
                <a16:creationId xmlns:a16="http://schemas.microsoft.com/office/drawing/2014/main" id="{ABD065D5-0F53-5A4E-8BEB-464F6C32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309143"/>
            <a:ext cx="5746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635D0A-22A2-40CD-B5F8-D303366EE9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7" t="11562"/>
          <a:stretch/>
        </p:blipFill>
        <p:spPr>
          <a:xfrm>
            <a:off x="7972035" y="3100782"/>
            <a:ext cx="941034" cy="1842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6C6FFCBB-3024-0CAB-FDC5-4CDA54081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altLang="zh-TW" b="1"/>
              <a:t>Fieldwork Objectives</a:t>
            </a:r>
            <a:endParaRPr lang="zh-TW" altLang="en-US" b="1"/>
          </a:p>
        </p:txBody>
      </p:sp>
      <p:sp>
        <p:nvSpPr>
          <p:cNvPr id="8195" name="文字版面配置區 2">
            <a:extLst>
              <a:ext uri="{FF2B5EF4-FFF2-40B4-BE49-F238E27FC236}">
                <a16:creationId xmlns:a16="http://schemas.microsoft.com/office/drawing/2014/main" id="{04888C62-D169-B222-CCD2-25614CDF78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6725" y="2318994"/>
            <a:ext cx="10971683" cy="428919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b="1" u="sng" dirty="0"/>
              <a:t>Students are given opportunities to</a:t>
            </a:r>
            <a:r>
              <a:rPr lang="en-US" altLang="zh-TW" dirty="0"/>
              <a:t>: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Demonstrate social work principles, values in actions and attitudes;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Practice theories and models and develop skills;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Enhance self-understanding, maximize potentials and own capacity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Develop own style of work within the bounds of professional practice and development</a:t>
            </a:r>
          </a:p>
        </p:txBody>
      </p:sp>
      <p:sp>
        <p:nvSpPr>
          <p:cNvPr id="8196" name="投影片編號版面配置區 3" hidden="1">
            <a:extLst>
              <a:ext uri="{FF2B5EF4-FFF2-40B4-BE49-F238E27FC236}">
                <a16:creationId xmlns:a16="http://schemas.microsoft.com/office/drawing/2014/main" id="{D777FC6F-AAE1-82B9-66A9-FE0B26D865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3013" y="458788"/>
            <a:ext cx="788987" cy="48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B30CABF4-D261-4296-B427-D7C2354F8E30}" type="slidenum">
              <a:rPr lang="en-US" altLang="zh-TW" sz="1400" smtClean="0"/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4</a:t>
            </a:fld>
            <a:endParaRPr lang="en-US" altLang="zh-TW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565B8A19-871E-C224-DF28-A66D891E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1108075"/>
            <a:ext cx="64166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標題 1">
            <a:extLst>
              <a:ext uri="{FF2B5EF4-FFF2-40B4-BE49-F238E27FC236}">
                <a16:creationId xmlns:a16="http://schemas.microsoft.com/office/drawing/2014/main" id="{72B264FD-8EAC-1F1F-0F0C-6B7AD8AAB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1675" y="536575"/>
            <a:ext cx="8229600" cy="1143000"/>
          </a:xfrm>
        </p:spPr>
        <p:txBody>
          <a:bodyPr/>
          <a:lstStyle/>
          <a:p>
            <a:r>
              <a:rPr lang="en-US" altLang="en-US" sz="3600" b="1" dirty="0"/>
              <a:t>After Editing, please “Confirm”</a:t>
            </a:r>
            <a:endParaRPr lang="en-HK" altLang="en-US" sz="3600" b="1" dirty="0"/>
          </a:p>
        </p:txBody>
      </p:sp>
      <p:sp>
        <p:nvSpPr>
          <p:cNvPr id="54276" name="投影片編號版面配置區 3">
            <a:extLst>
              <a:ext uri="{FF2B5EF4-FFF2-40B4-BE49-F238E27FC236}">
                <a16:creationId xmlns:a16="http://schemas.microsoft.com/office/drawing/2014/main" id="{757614DF-8260-F94C-296B-C87EBC75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5DD4E7-A325-43EC-A1A6-F8E7528005C2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TW" sz="1400"/>
          </a:p>
        </p:txBody>
      </p:sp>
      <p:pic>
        <p:nvPicPr>
          <p:cNvPr id="54277" name="Picture 2">
            <a:extLst>
              <a:ext uri="{FF2B5EF4-FFF2-40B4-BE49-F238E27FC236}">
                <a16:creationId xmlns:a16="http://schemas.microsoft.com/office/drawing/2014/main" id="{589C71D9-3599-F677-BA12-94F2C946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111271"/>
            <a:ext cx="44640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向下箭號 7">
            <a:extLst>
              <a:ext uri="{FF2B5EF4-FFF2-40B4-BE49-F238E27FC236}">
                <a16:creationId xmlns:a16="http://schemas.microsoft.com/office/drawing/2014/main" id="{078D9AD4-FA67-BC22-F569-73D7F670ABA5}"/>
              </a:ext>
            </a:extLst>
          </p:cNvPr>
          <p:cNvSpPr/>
          <p:nvPr/>
        </p:nvSpPr>
        <p:spPr>
          <a:xfrm rot="5400000">
            <a:off x="5329325" y="6015866"/>
            <a:ext cx="443561" cy="739058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HK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7A84BCCD-0AFF-103A-595A-67232E916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541463"/>
            <a:ext cx="4664075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標題 1">
            <a:extLst>
              <a:ext uri="{FF2B5EF4-FFF2-40B4-BE49-F238E27FC236}">
                <a16:creationId xmlns:a16="http://schemas.microsoft.com/office/drawing/2014/main" id="{E03D50A3-A996-4719-3C23-FE405888F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88950"/>
            <a:ext cx="10972800" cy="1143000"/>
          </a:xfrm>
        </p:spPr>
        <p:txBody>
          <a:bodyPr/>
          <a:lstStyle/>
          <a:p>
            <a:r>
              <a:rPr lang="en-US" altLang="en-US" sz="3200" b="1"/>
              <a:t>Pop up message : </a:t>
            </a:r>
            <a:br>
              <a:rPr lang="en-US" altLang="en-US" sz="3200" b="1"/>
            </a:br>
            <a:r>
              <a:rPr lang="en-US" altLang="en-US" sz="3200" b="1">
                <a:solidFill>
                  <a:srgbClr val="FF0000"/>
                </a:solidFill>
              </a:rPr>
              <a:t>once confirmed, cannot change </a:t>
            </a:r>
            <a:endParaRPr lang="en-HK" altLang="en-US" sz="3200" b="1">
              <a:solidFill>
                <a:srgbClr val="FF0000"/>
              </a:solidFill>
            </a:endParaRPr>
          </a:p>
        </p:txBody>
      </p:sp>
      <p:sp>
        <p:nvSpPr>
          <p:cNvPr id="56324" name="投影片編號版面配置區 3">
            <a:extLst>
              <a:ext uri="{FF2B5EF4-FFF2-40B4-BE49-F238E27FC236}">
                <a16:creationId xmlns:a16="http://schemas.microsoft.com/office/drawing/2014/main" id="{2CB8A79B-5A75-DD3A-FDC3-D0A7C818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5A93FD-D52C-4FDF-83C8-3B67CDCBBA4B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TW" sz="1400"/>
          </a:p>
        </p:txBody>
      </p:sp>
      <p:pic>
        <p:nvPicPr>
          <p:cNvPr id="56325" name="Picture 2">
            <a:extLst>
              <a:ext uri="{FF2B5EF4-FFF2-40B4-BE49-F238E27FC236}">
                <a16:creationId xmlns:a16="http://schemas.microsoft.com/office/drawing/2014/main" id="{8E16AA95-929C-CC43-19C3-F515421D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7428"/>
            <a:ext cx="44640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向下箭號 8">
            <a:extLst>
              <a:ext uri="{FF2B5EF4-FFF2-40B4-BE49-F238E27FC236}">
                <a16:creationId xmlns:a16="http://schemas.microsoft.com/office/drawing/2014/main" id="{72F2D1EE-33E8-7DCC-FDDB-8383771C048C}"/>
              </a:ext>
            </a:extLst>
          </p:cNvPr>
          <p:cNvSpPr/>
          <p:nvPr/>
        </p:nvSpPr>
        <p:spPr>
          <a:xfrm rot="7253784">
            <a:off x="6309519" y="1902619"/>
            <a:ext cx="544512" cy="863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HK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243F555A-F12B-A91C-2880-B8F4DE17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379538"/>
            <a:ext cx="806608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標題 1">
            <a:extLst>
              <a:ext uri="{FF2B5EF4-FFF2-40B4-BE49-F238E27FC236}">
                <a16:creationId xmlns:a16="http://schemas.microsoft.com/office/drawing/2014/main" id="{66AA6475-3F35-444A-D85F-1A022DE47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68325"/>
            <a:ext cx="10972800" cy="1143000"/>
          </a:xfrm>
        </p:spPr>
        <p:txBody>
          <a:bodyPr/>
          <a:lstStyle/>
          <a:p>
            <a:r>
              <a:rPr lang="en-US" altLang="en-US" sz="4000" b="1"/>
              <a:t>Your application is completed</a:t>
            </a:r>
            <a:endParaRPr lang="en-HK" altLang="en-US" sz="4000" b="1"/>
          </a:p>
        </p:txBody>
      </p:sp>
      <p:sp>
        <p:nvSpPr>
          <p:cNvPr id="58372" name="投影片編號版面配置區 3">
            <a:extLst>
              <a:ext uri="{FF2B5EF4-FFF2-40B4-BE49-F238E27FC236}">
                <a16:creationId xmlns:a16="http://schemas.microsoft.com/office/drawing/2014/main" id="{933018AF-7B5F-6534-1827-0507D3ED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233D84-9CE3-4808-8462-743F8BE82A77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zh-TW" sz="1400"/>
          </a:p>
        </p:txBody>
      </p:sp>
      <p:sp>
        <p:nvSpPr>
          <p:cNvPr id="9" name="向下箭號 7">
            <a:extLst>
              <a:ext uri="{FF2B5EF4-FFF2-40B4-BE49-F238E27FC236}">
                <a16:creationId xmlns:a16="http://schemas.microsoft.com/office/drawing/2014/main" id="{194A7941-4317-D7E5-C680-693ADA8E8ADD}"/>
              </a:ext>
            </a:extLst>
          </p:cNvPr>
          <p:cNvSpPr/>
          <p:nvPr/>
        </p:nvSpPr>
        <p:spPr>
          <a:xfrm rot="7664271">
            <a:off x="4271170" y="2389981"/>
            <a:ext cx="385762" cy="600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HK" dirty="0"/>
          </a:p>
        </p:txBody>
      </p:sp>
      <p:pic>
        <p:nvPicPr>
          <p:cNvPr id="58374" name="Picture 2">
            <a:extLst>
              <a:ext uri="{FF2B5EF4-FFF2-40B4-BE49-F238E27FC236}">
                <a16:creationId xmlns:a16="http://schemas.microsoft.com/office/drawing/2014/main" id="{CF3B9775-76D6-1889-9C2D-008306B4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7" y="282544"/>
            <a:ext cx="44640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6">
            <a:extLst>
              <a:ext uri="{FF2B5EF4-FFF2-40B4-BE49-F238E27FC236}">
                <a16:creationId xmlns:a16="http://schemas.microsoft.com/office/drawing/2014/main" id="{052742BA-6924-3D03-FBB6-9B1CA9B1F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546475"/>
            <a:ext cx="720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2">
            <a:extLst>
              <a:ext uri="{FF2B5EF4-FFF2-40B4-BE49-F238E27FC236}">
                <a16:creationId xmlns:a16="http://schemas.microsoft.com/office/drawing/2014/main" id="{9F298927-4243-4E14-0130-E4F3F30A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4"/>
          <a:stretch>
            <a:fillRect/>
          </a:stretch>
        </p:blipFill>
        <p:spPr bwMode="auto">
          <a:xfrm>
            <a:off x="8070850" y="3068638"/>
            <a:ext cx="904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95E686-FF6B-43B3-B340-AA9BB77091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87" t="11562"/>
          <a:stretch/>
        </p:blipFill>
        <p:spPr>
          <a:xfrm>
            <a:off x="8034691" y="3100336"/>
            <a:ext cx="941034" cy="18420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>
            <a:extLst>
              <a:ext uri="{FF2B5EF4-FFF2-40B4-BE49-F238E27FC236}">
                <a16:creationId xmlns:a16="http://schemas.microsoft.com/office/drawing/2014/main" id="{4C34CC41-B51E-017E-EE1A-E584241A3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423863"/>
            <a:ext cx="10972800" cy="1143000"/>
          </a:xfrm>
        </p:spPr>
        <p:txBody>
          <a:bodyPr/>
          <a:lstStyle/>
          <a:p>
            <a:r>
              <a:rPr lang="en-US" altLang="zh-HK" sz="4000" b="1"/>
              <a:t>Email Confirmation Sample</a:t>
            </a:r>
            <a:endParaRPr lang="zh-HK" altLang="en-US" sz="4000" b="1"/>
          </a:p>
        </p:txBody>
      </p:sp>
      <p:sp>
        <p:nvSpPr>
          <p:cNvPr id="60419" name="投影片編號版面配置區 3">
            <a:extLst>
              <a:ext uri="{FF2B5EF4-FFF2-40B4-BE49-F238E27FC236}">
                <a16:creationId xmlns:a16="http://schemas.microsoft.com/office/drawing/2014/main" id="{48230D0C-3BCF-72B0-FF8E-90B9E046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AE5B8D-F934-4404-A567-30ABC8719BCC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zh-TW" sz="1400"/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95EF3772-3B9E-1C76-F715-14DD774CA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61925"/>
            <a:ext cx="44640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6DC47-7987-40A6-ACF6-50DD45AAE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305" y="2032266"/>
            <a:ext cx="685896" cy="238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4493F-417F-4520-A4E0-E64C70DC5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510" y="995364"/>
            <a:ext cx="5778460" cy="5787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7CE16D-9EEF-46F6-8854-2A99FCBA2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589" y="1599511"/>
            <a:ext cx="1762371" cy="353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45A1FB-4527-4B27-8B23-45E11B657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832" y="1376193"/>
            <a:ext cx="1762371" cy="40010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>
            <a:extLst>
              <a:ext uri="{FF2B5EF4-FFF2-40B4-BE49-F238E27FC236}">
                <a16:creationId xmlns:a16="http://schemas.microsoft.com/office/drawing/2014/main" id="{50A34DDE-8DB0-2124-7B86-650D1069E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1675" y="2952749"/>
            <a:ext cx="9720275" cy="2058817"/>
          </a:xfrm>
        </p:spPr>
        <p:txBody>
          <a:bodyPr anchor="t">
            <a:normAutofit fontScale="90000"/>
          </a:bodyPr>
          <a:lstStyle/>
          <a:p>
            <a:r>
              <a:rPr lang="en-HK" altLang="en-US" b="1" dirty="0"/>
              <a:t>System Demonstration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>
            <a:extLst>
              <a:ext uri="{FF2B5EF4-FFF2-40B4-BE49-F238E27FC236}">
                <a16:creationId xmlns:a16="http://schemas.microsoft.com/office/drawing/2014/main" id="{5DCA6140-DEBF-D48A-1513-F62E0F281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HK" b="1"/>
              <a:t>Important</a:t>
            </a:r>
            <a:endParaRPr lang="zh-HK" altLang="en-US" b="1"/>
          </a:p>
        </p:txBody>
      </p:sp>
      <p:sp>
        <p:nvSpPr>
          <p:cNvPr id="63491" name="內容版面配置區 2">
            <a:extLst>
              <a:ext uri="{FF2B5EF4-FFF2-40B4-BE49-F238E27FC236}">
                <a16:creationId xmlns:a16="http://schemas.microsoft.com/office/drawing/2014/main" id="{11CA340B-3384-3954-188F-186D63801434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962025" y="2457450"/>
            <a:ext cx="10934699" cy="41719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HK" dirty="0"/>
              <a:t>If you </a:t>
            </a:r>
            <a:r>
              <a:rPr lang="en-US" altLang="zh-HK" b="1" u="sng" dirty="0"/>
              <a:t>haven’t received confirmation email</a:t>
            </a:r>
            <a:r>
              <a:rPr lang="en-US" altLang="zh-HK" b="1" dirty="0"/>
              <a:t>, </a:t>
            </a:r>
            <a:r>
              <a:rPr lang="en-US" altLang="zh-HK" dirty="0"/>
              <a:t>this implies that you haven’t confirmed all the necessary information and </a:t>
            </a:r>
            <a:r>
              <a:rPr lang="en-US" altLang="zh-HK" b="1" dirty="0"/>
              <a:t>PMS hasn’t received your application</a:t>
            </a:r>
            <a:r>
              <a:rPr lang="en-US" altLang="zh-HK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zh-HK" dirty="0"/>
              <a:t>Please make sure that you have gone through all the stages.</a:t>
            </a:r>
          </a:p>
          <a:p>
            <a:pPr>
              <a:lnSpc>
                <a:spcPct val="90000"/>
              </a:lnSpc>
            </a:pPr>
            <a:r>
              <a:rPr lang="en-US" altLang="zh-HK" dirty="0"/>
              <a:t>Every time, you are allowed to complete the information for </a:t>
            </a:r>
            <a:r>
              <a:rPr lang="en-US" altLang="zh-HK" b="1" dirty="0"/>
              <a:t>20 minutes</a:t>
            </a:r>
            <a:r>
              <a:rPr lang="en-US" altLang="zh-HK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zh-HK" dirty="0"/>
              <a:t>Please use short paragraph to describe your placement/ work experiences/ expectation, </a:t>
            </a:r>
            <a:r>
              <a:rPr lang="en-US" altLang="zh-HK" b="1" dirty="0"/>
              <a:t>cannot exceed 500 characters</a:t>
            </a:r>
            <a:r>
              <a:rPr lang="en-US" altLang="zh-HK" dirty="0"/>
              <a:t>.</a:t>
            </a:r>
            <a:endParaRPr lang="zh-HK" altLang="en-US" dirty="0"/>
          </a:p>
        </p:txBody>
      </p:sp>
      <p:sp>
        <p:nvSpPr>
          <p:cNvPr id="63492" name="投影片編號版面配置區 3" hidden="1">
            <a:extLst>
              <a:ext uri="{FF2B5EF4-FFF2-40B4-BE49-F238E27FC236}">
                <a16:creationId xmlns:a16="http://schemas.microsoft.com/office/drawing/2014/main" id="{7C6CD83D-6522-4266-175E-6C34E99597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3013" y="458788"/>
            <a:ext cx="788987" cy="48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D4304464-BF95-4382-AD79-661ADEF04D23}" type="slidenum">
              <a:rPr lang="en-US" altLang="zh-TW" sz="1400" smtClean="0"/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45</a:t>
            </a:fld>
            <a:endParaRPr lang="en-US" altLang="zh-TW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>
            <a:extLst>
              <a:ext uri="{FF2B5EF4-FFF2-40B4-BE49-F238E27FC236}">
                <a16:creationId xmlns:a16="http://schemas.microsoft.com/office/drawing/2014/main" id="{BDFFD5ED-9199-24E1-6765-17CC9A8DE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075" y="1154222"/>
            <a:ext cx="9851718" cy="1169878"/>
          </a:xfrm>
        </p:spPr>
        <p:txBody>
          <a:bodyPr anchor="ctr">
            <a:normAutofit/>
          </a:bodyPr>
          <a:lstStyle/>
          <a:p>
            <a:r>
              <a:rPr lang="en-US" altLang="zh-HK" b="1" dirty="0"/>
              <a:t>Submission Dead-line</a:t>
            </a:r>
            <a:endParaRPr lang="zh-HK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7F3DD5-EB04-A6CE-19BB-6C9B8895DE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1075" y="2790825"/>
            <a:ext cx="10925175" cy="3185368"/>
          </a:xfrm>
        </p:spPr>
        <p:txBody>
          <a:bodyPr anchor="ctr">
            <a:normAutofit/>
          </a:bodyPr>
          <a:lstStyle/>
          <a:p>
            <a:pPr marL="0" indent="361950">
              <a:buFontTx/>
              <a:buNone/>
              <a:defRPr/>
            </a:pPr>
            <a:endParaRPr lang="en-US" altLang="zh-TW" sz="5400" b="1" u="sng" dirty="0"/>
          </a:p>
          <a:p>
            <a:pPr marL="0" indent="361950">
              <a:buFontTx/>
              <a:buNone/>
              <a:defRPr/>
            </a:pPr>
            <a:r>
              <a:rPr lang="en-US" altLang="zh-TW" sz="5400" b="1" u="sng" dirty="0"/>
              <a:t>17:00 December 20, 2025</a:t>
            </a:r>
          </a:p>
          <a:p>
            <a:pPr marL="0" indent="0">
              <a:buFontTx/>
              <a:buNone/>
              <a:defRPr/>
            </a:pPr>
            <a:endParaRPr lang="zh-HK" altLang="en-US" sz="5400" dirty="0"/>
          </a:p>
        </p:txBody>
      </p:sp>
      <p:sp>
        <p:nvSpPr>
          <p:cNvPr id="64516" name="投影片編號版面配置區 3" hidden="1">
            <a:extLst>
              <a:ext uri="{FF2B5EF4-FFF2-40B4-BE49-F238E27FC236}">
                <a16:creationId xmlns:a16="http://schemas.microsoft.com/office/drawing/2014/main" id="{4B1EC09A-7B9C-B886-5C57-195B656D6E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3013" y="458788"/>
            <a:ext cx="788987" cy="48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9BDF4E41-022D-48D7-ABD7-6EC30AD4FFCA}" type="slidenum">
              <a:rPr lang="en-US" altLang="zh-TW" sz="1400" smtClean="0"/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46</a:t>
            </a:fld>
            <a:endParaRPr lang="en-US" altLang="zh-TW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>
            <a:extLst>
              <a:ext uri="{FF2B5EF4-FFF2-40B4-BE49-F238E27FC236}">
                <a16:creationId xmlns:a16="http://schemas.microsoft.com/office/drawing/2014/main" id="{C9F821DD-E64F-70F5-D03C-810352FEB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HK" altLang="en-US" b="1"/>
              <a:t>Penalty for Late Submission </a:t>
            </a:r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27BDD8B4-1BD1-4B1A-ED10-4ED10CB6C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5A415860-3DF0-4D56-940B-E8312EA70C9C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47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65539" name="內容版面配置區 2">
            <a:extLst>
              <a:ext uri="{FF2B5EF4-FFF2-40B4-BE49-F238E27FC236}">
                <a16:creationId xmlns:a16="http://schemas.microsoft.com/office/drawing/2014/main" id="{E5DBD167-8E8C-1C4C-6EEE-6CB4B52E5A59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551487" y="2392441"/>
            <a:ext cx="10192713" cy="3967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altLang="en-US" sz="3200" i="1" dirty="0"/>
              <a:t>We’ll match all the preferences of those students who have submitted on time first and then finally settle the preferences of late submitters.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>
            <a:extLst>
              <a:ext uri="{FF2B5EF4-FFF2-40B4-BE49-F238E27FC236}">
                <a16:creationId xmlns:a16="http://schemas.microsoft.com/office/drawing/2014/main" id="{F779C2A0-611B-2053-B84F-EE395458A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957" y="901853"/>
            <a:ext cx="5011113" cy="5048974"/>
          </a:xfrm>
        </p:spPr>
        <p:txBody>
          <a:bodyPr anchor="t">
            <a:normAutofit/>
          </a:bodyPr>
          <a:lstStyle/>
          <a:p>
            <a:r>
              <a:rPr lang="en-US" altLang="zh-HK" b="1">
                <a:cs typeface="Kalinga"/>
              </a:rPr>
              <a:t>Good Preparation for </a:t>
            </a:r>
            <a:br>
              <a:rPr lang="en-US" altLang="zh-HK" b="1"/>
            </a:br>
            <a:r>
              <a:rPr lang="en-US" altLang="zh-HK" b="1">
                <a:cs typeface="Kalinga"/>
              </a:rPr>
              <a:t>Fieldwork Placement</a:t>
            </a:r>
            <a:endParaRPr lang="zh-HK" altLang="en-US" b="1">
              <a:cs typeface="Kalinga"/>
            </a:endParaRPr>
          </a:p>
        </p:txBody>
      </p:sp>
      <p:sp>
        <p:nvSpPr>
          <p:cNvPr id="70660" name="投影片編號版面配置區 3">
            <a:extLst>
              <a:ext uri="{FF2B5EF4-FFF2-40B4-BE49-F238E27FC236}">
                <a16:creationId xmlns:a16="http://schemas.microsoft.com/office/drawing/2014/main" id="{785533FD-51DA-7E32-4B39-3E5245C4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EDE6500A-E6F8-4C76-8286-88C186920665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48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70659" name="內容版面配置區 2">
            <a:extLst>
              <a:ext uri="{FF2B5EF4-FFF2-40B4-BE49-F238E27FC236}">
                <a16:creationId xmlns:a16="http://schemas.microsoft.com/office/drawing/2014/main" id="{048D8D14-1225-9853-54A5-2791B3A7A78C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5693790" y="997689"/>
            <a:ext cx="5807261" cy="5143169"/>
          </a:xfrm>
        </p:spPr>
        <p:txBody>
          <a:bodyPr>
            <a:normAutofit/>
          </a:bodyPr>
          <a:lstStyle/>
          <a:p>
            <a:r>
              <a:rPr lang="en-US" altLang="zh-HK" sz="2600" b="1" dirty="0"/>
              <a:t>Psychologically and Physically </a:t>
            </a:r>
            <a:r>
              <a:rPr lang="en-US" altLang="zh-HK" sz="2600" dirty="0"/>
              <a:t>well prepared for the workloads of placement</a:t>
            </a:r>
          </a:p>
          <a:p>
            <a:r>
              <a:rPr lang="en-US" altLang="zh-HK" sz="2600" b="1" dirty="0"/>
              <a:t>Better to equip relevant values, attitudes, knowledge and skills of your preferred placement settings,</a:t>
            </a:r>
            <a:r>
              <a:rPr lang="en-US" altLang="zh-HK" sz="2600" dirty="0"/>
              <a:t> strongly advise to </a:t>
            </a:r>
            <a:r>
              <a:rPr lang="en-US" altLang="zh-HK" sz="2600" b="1" dirty="0"/>
              <a:t>match with your elective studies</a:t>
            </a:r>
            <a:r>
              <a:rPr lang="en-US" altLang="zh-HK" sz="2600" dirty="0"/>
              <a:t>; </a:t>
            </a:r>
            <a:r>
              <a:rPr lang="en-US" altLang="zh-HK" sz="2600" b="1" dirty="0"/>
              <a:t>be prepared to do extra study on the service nature of the clientele at your own time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>
            <a:extLst>
              <a:ext uri="{FF2B5EF4-FFF2-40B4-BE49-F238E27FC236}">
                <a16:creationId xmlns:a16="http://schemas.microsoft.com/office/drawing/2014/main" id="{8591B00E-C11B-BDE9-276E-42A573002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HK" sz="4100" b="1" dirty="0"/>
              <a:t>Good Preparation for Fieldwork Placement</a:t>
            </a:r>
            <a:endParaRPr lang="zh-HK" altLang="en-US" sz="4100" dirty="0"/>
          </a:p>
        </p:txBody>
      </p:sp>
      <p:sp>
        <p:nvSpPr>
          <p:cNvPr id="71684" name="投影片編號版面配置區 3">
            <a:extLst>
              <a:ext uri="{FF2B5EF4-FFF2-40B4-BE49-F238E27FC236}">
                <a16:creationId xmlns:a16="http://schemas.microsoft.com/office/drawing/2014/main" id="{B435E139-A0D4-4707-2611-19A7CCF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B97884B8-79D0-47FA-A96F-0873E2688584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49</a:t>
            </a:fld>
            <a:endParaRPr lang="en-US" altLang="zh-TW">
              <a:solidFill>
                <a:schemeClr val="bg1"/>
              </a:solidFill>
            </a:endParaRPr>
          </a:p>
        </p:txBody>
      </p:sp>
      <p:graphicFrame>
        <p:nvGraphicFramePr>
          <p:cNvPr id="71686" name="內容版面配置區 2">
            <a:extLst>
              <a:ext uri="{FF2B5EF4-FFF2-40B4-BE49-F238E27FC236}">
                <a16:creationId xmlns:a16="http://schemas.microsoft.com/office/drawing/2014/main" id="{FC3230B6-A8D4-7DCA-0ED8-F236E7F99C12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232607190"/>
              </p:ext>
            </p:extLst>
          </p:nvPr>
        </p:nvGraphicFramePr>
        <p:xfrm>
          <a:off x="1404592" y="2219854"/>
          <a:ext cx="8786273" cy="39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BBFE90C-6FA8-09FC-2733-510717173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0174" y="1489434"/>
            <a:ext cx="3441276" cy="2007909"/>
          </a:xfrm>
        </p:spPr>
        <p:txBody>
          <a:bodyPr anchor="t">
            <a:normAutofit fontScale="90000"/>
          </a:bodyPr>
          <a:lstStyle/>
          <a:p>
            <a:r>
              <a:rPr lang="en-HK" altLang="en-US" b="1" dirty="0"/>
              <a:t>Fieldwork Placement Arrangement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FC70E5B-9CF3-ADE0-3D5E-A4FC9BB593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AAD29895-76A9-4490-A541-5BB390E008E6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5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F643DD6-131F-80AF-C667-346E89AAD4E9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650450" y="997689"/>
            <a:ext cx="6872140" cy="5403111"/>
          </a:xfrm>
        </p:spPr>
        <p:txBody>
          <a:bodyPr>
            <a:normAutofit/>
          </a:bodyPr>
          <a:lstStyle/>
          <a:p>
            <a:r>
              <a:rPr lang="en-HK" altLang="en-US" sz="2800" dirty="0"/>
              <a:t>Every student is required to undertake two fieldwork placements</a:t>
            </a:r>
          </a:p>
          <a:p>
            <a:r>
              <a:rPr lang="en-HK" altLang="en-US" sz="2800" dirty="0"/>
              <a:t>As required by SWRB, students will be placed at two different service settings, with different agencies, different field-mates and different fieldwork supervisors to widen your learning opportunities</a:t>
            </a:r>
          </a:p>
          <a:p>
            <a:r>
              <a:rPr lang="en-HK" altLang="en-US" sz="2800" dirty="0"/>
              <a:t>The placement will be assigned by HKU.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2AFA-9E97-AB06-8F81-DADD9D1A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27" y="833076"/>
            <a:ext cx="6178106" cy="1471620"/>
          </a:xfrm>
        </p:spPr>
        <p:txBody>
          <a:bodyPr/>
          <a:lstStyle/>
          <a:p>
            <a:r>
              <a:rPr lang="en-US" altLang="zh-HK" dirty="0"/>
              <a:t>Good Preparation for Fieldwork Placement</a:t>
            </a:r>
            <a:endParaRPr lang="en-H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C35F8-5245-C2E3-7E53-AE4C983EE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701AAC09-24DD-B39A-A2DD-E1EEA54D42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399280" cy="43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E80DA-5031-F870-F457-5B89D670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418" y="907155"/>
            <a:ext cx="4505376" cy="5593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8FE421-883A-13A5-B909-418319E94278}"/>
              </a:ext>
            </a:extLst>
          </p:cNvPr>
          <p:cNvSpPr txBox="1"/>
          <p:nvPr/>
        </p:nvSpPr>
        <p:spPr>
          <a:xfrm>
            <a:off x="482449" y="1986876"/>
            <a:ext cx="6097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050" dirty="0">
                <a:solidFill>
                  <a:schemeClr val="bg1"/>
                </a:solidFill>
                <a:hlinkClick r:id="rId3"/>
              </a:rPr>
              <a:t>https://www.police.gov.hk/ppp_tc/11_useful_info/scrc.html</a:t>
            </a:r>
            <a:endParaRPr lang="en-HK" sz="1050" dirty="0">
              <a:solidFill>
                <a:schemeClr val="bg1"/>
              </a:solidFill>
            </a:endParaRPr>
          </a:p>
          <a:p>
            <a:endParaRPr lang="en-HK" sz="105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3CBE62-DFE5-B547-E7BB-87CF51D6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85" y="2416655"/>
            <a:ext cx="4399280" cy="3360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6756D1-7FC8-D0AA-EBB1-E361E5155449}"/>
              </a:ext>
            </a:extLst>
          </p:cNvPr>
          <p:cNvSpPr txBox="1"/>
          <p:nvPr/>
        </p:nvSpPr>
        <p:spPr>
          <a:xfrm>
            <a:off x="482449" y="5777114"/>
            <a:ext cx="6097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282828"/>
                </a:solidFill>
                <a:effectLst/>
                <a:latin typeface="Helvetica" panose="020B0604020202020204" pitchFamily="34" charset="0"/>
              </a:rPr>
              <a:t>The validity period of applications is 36 months to reduce reapplications and renewal applications.</a:t>
            </a:r>
          </a:p>
          <a:p>
            <a:pPr algn="l">
              <a:buNone/>
            </a:pPr>
            <a:r>
              <a:rPr lang="en-US" b="0" i="0" dirty="0">
                <a:solidFill>
                  <a:srgbClr val="282828"/>
                </a:solidFill>
                <a:effectLst/>
                <a:latin typeface="Helvetica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3929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4B28-C0CA-FFB8-5DB0-D71D7C44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HK" sz="4100"/>
              <a:t>Good Preparation for Fieldwork Placement</a:t>
            </a:r>
            <a:endParaRPr lang="en-HK" sz="4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50C99-29D7-6733-2DDE-64E019C68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9EDA30-06E7-594F-DE5E-76C995AEDD4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dirty="0"/>
              <a:t>Complete Child Protection Online Training provided by the Government, and an e-certification will be issued.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dirty="0"/>
              <a:t>Family service and school social work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K" dirty="0"/>
          </a:p>
          <a:p>
            <a:endParaRPr lang="en-HK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5DA41C1-0719-20FA-5349-B033ECB881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367463" y="3258158"/>
            <a:ext cx="5303837" cy="2235571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B6FFB9-52B0-8D49-10A0-39F944613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28" y="4209861"/>
            <a:ext cx="5863341" cy="16882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906754-C40D-FD02-2A8F-A4DEC34A52A9}"/>
              </a:ext>
            </a:extLst>
          </p:cNvPr>
          <p:cNvSpPr txBox="1"/>
          <p:nvPr/>
        </p:nvSpPr>
        <p:spPr>
          <a:xfrm>
            <a:off x="566726" y="1700966"/>
            <a:ext cx="60975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>
                <a:solidFill>
                  <a:schemeClr val="bg1"/>
                </a:solidFill>
                <a:hlinkClick r:id="rId4"/>
              </a:rPr>
              <a:t>https://www.childprotectiontraining.hk/</a:t>
            </a:r>
            <a:endParaRPr lang="en-HK" sz="1200" dirty="0">
              <a:solidFill>
                <a:schemeClr val="bg1"/>
              </a:solidFill>
            </a:endParaRPr>
          </a:p>
          <a:p>
            <a:endParaRPr lang="en-H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12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6757-270A-6C1E-50D8-82765627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26" y="1097238"/>
            <a:ext cx="3712751" cy="1207457"/>
          </a:xfrm>
        </p:spPr>
        <p:txBody>
          <a:bodyPr/>
          <a:lstStyle/>
          <a:p>
            <a:r>
              <a:rPr lang="en-HK" dirty="0"/>
              <a:t>Placement Website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57E8FA-CFAF-2D7C-30CE-810549414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2E384-8476-E265-67CA-220FADD0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01" t="-933"/>
          <a:stretch>
            <a:fillRect/>
          </a:stretch>
        </p:blipFill>
        <p:spPr>
          <a:xfrm>
            <a:off x="5698425" y="1490329"/>
            <a:ext cx="5556418" cy="5217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E3B5C-AA59-28F4-5476-AEB46E99504B}"/>
              </a:ext>
            </a:extLst>
          </p:cNvPr>
          <p:cNvSpPr txBox="1"/>
          <p:nvPr/>
        </p:nvSpPr>
        <p:spPr>
          <a:xfrm>
            <a:off x="5698425" y="1097238"/>
            <a:ext cx="38298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dirty="0">
                <a:solidFill>
                  <a:schemeClr val="bg1"/>
                </a:solidFill>
                <a:hlinkClick r:id="rId3"/>
              </a:rPr>
              <a:t>https://placement.socialwork.hku.hk/</a:t>
            </a:r>
            <a:endParaRPr lang="en-HK" sz="1600" dirty="0">
              <a:solidFill>
                <a:schemeClr val="bg1"/>
              </a:solidFill>
            </a:endParaRPr>
          </a:p>
          <a:p>
            <a:endParaRPr lang="en-HK" sz="1600" dirty="0">
              <a:solidFill>
                <a:schemeClr val="bg1"/>
              </a:solidFill>
            </a:endParaRPr>
          </a:p>
          <a:p>
            <a:endParaRPr lang="en-HK" sz="1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012AC-0666-709F-A0A0-69A16AC41B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627" t="10816" r="13190"/>
          <a:stretch>
            <a:fillRect/>
          </a:stretch>
        </p:blipFill>
        <p:spPr>
          <a:xfrm>
            <a:off x="1928653" y="2399096"/>
            <a:ext cx="3712751" cy="430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37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CDEC05-47F7-525F-7C77-AAB19EAA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84" y="68263"/>
            <a:ext cx="8589745" cy="6721475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8CD2012A-6C4C-3CEF-D793-B84A037A2D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7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>
            <a:extLst>
              <a:ext uri="{FF2B5EF4-FFF2-40B4-BE49-F238E27FC236}">
                <a16:creationId xmlns:a16="http://schemas.microsoft.com/office/drawing/2014/main" id="{56C294D7-6BD5-9896-5EB4-71CFAD9D4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zh-TW" b="1" dirty="0"/>
              <a:t>Central Enquiry</a:t>
            </a:r>
            <a:endParaRPr lang="zh-TW" altLang="en-US" b="1" dirty="0"/>
          </a:p>
        </p:txBody>
      </p:sp>
      <p:sp>
        <p:nvSpPr>
          <p:cNvPr id="72707" name="文字版面配置區 2">
            <a:extLst>
              <a:ext uri="{FF2B5EF4-FFF2-40B4-BE49-F238E27FC236}">
                <a16:creationId xmlns:a16="http://schemas.microsoft.com/office/drawing/2014/main" id="{06DECA20-C0D0-590C-2E90-BD5B76348DD0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4514851" y="857839"/>
            <a:ext cx="6763064" cy="528599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 b="1" u="sng" dirty="0"/>
              <a:t>Contact Persons</a:t>
            </a:r>
            <a:r>
              <a:rPr lang="en-US" altLang="zh-TW" sz="1800" b="1" dirty="0"/>
              <a:t>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zh-TW" sz="1800" b="1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1800" b="1" dirty="0"/>
              <a:t>Ms. Lydia L.S. Lam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1800" b="1" dirty="0"/>
              <a:t>Director of Field Instruction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1800" b="1" dirty="0"/>
              <a:t>Contact: </a:t>
            </a:r>
            <a:r>
              <a:rPr lang="en-US" altLang="zh-TW" sz="1800" b="1" dirty="0">
                <a:hlinkClick r:id="rId2"/>
              </a:rPr>
              <a:t>lamls@hku.hk</a:t>
            </a:r>
            <a:r>
              <a:rPr lang="en-US" altLang="zh-TW" sz="1800" b="1" dirty="0"/>
              <a:t>, 3917-7031, CJT 553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zh-TW" sz="18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1800" b="1" dirty="0"/>
              <a:t>Dr. Vivian Chan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1800" b="1" dirty="0"/>
              <a:t>Deputy Director of Field Instruction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1800" b="1" dirty="0"/>
              <a:t>Contact: </a:t>
            </a:r>
            <a:r>
              <a:rPr lang="en-US" altLang="zh-TW" sz="1800" b="1" dirty="0">
                <a:hlinkClick r:id="rId3"/>
              </a:rPr>
              <a:t>vichan1@hku.hk</a:t>
            </a:r>
            <a:r>
              <a:rPr lang="en-US" altLang="zh-TW" sz="1800" b="1" dirty="0"/>
              <a:t>, 3910-2567, CJT 556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zh-TW" sz="18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1800" b="1" dirty="0"/>
              <a:t>Mr. Ross Lam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1800" b="1" dirty="0"/>
              <a:t>Secretary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1800" b="1" dirty="0"/>
              <a:t>Contact:  </a:t>
            </a:r>
            <a:r>
              <a:rPr lang="en-US" altLang="zh-TW" sz="1800" b="1" dirty="0">
                <a:hlinkClick r:id="rId4"/>
              </a:rPr>
              <a:t>rosslam@hku.hk</a:t>
            </a:r>
            <a:r>
              <a:rPr lang="en-US" altLang="zh-TW" sz="1800" b="1" dirty="0"/>
              <a:t>, 3910-2560, CJT 534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zh-TW" sz="1800" dirty="0"/>
          </a:p>
          <a:p>
            <a:pPr eaLnBrk="1" hangingPunct="1">
              <a:lnSpc>
                <a:spcPct val="90000"/>
              </a:lnSpc>
            </a:pPr>
            <a:endParaRPr lang="zh-TW" altLang="en-US" sz="1800" dirty="0"/>
          </a:p>
        </p:txBody>
      </p:sp>
      <p:sp>
        <p:nvSpPr>
          <p:cNvPr id="72708" name="投影片編號版面配置區 3" hidden="1">
            <a:extLst>
              <a:ext uri="{FF2B5EF4-FFF2-40B4-BE49-F238E27FC236}">
                <a16:creationId xmlns:a16="http://schemas.microsoft.com/office/drawing/2014/main" id="{E3F3704F-8E72-C392-9090-36FAF78D36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3013" y="458788"/>
            <a:ext cx="788987" cy="48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C554F6FF-3414-489D-9F4F-BC580C761389}" type="slidenum">
              <a:rPr lang="en-US" altLang="zh-TW" sz="1400" smtClean="0"/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54</a:t>
            </a:fld>
            <a:endParaRPr lang="en-US" altLang="zh-TW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6AEC7EA1-B11F-24EC-B4AB-1F108770F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807" y="1197203"/>
            <a:ext cx="2590624" cy="494662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zh-TW" sz="3600" b="1" dirty="0"/>
              <a:t>Fieldwork  Modules</a:t>
            </a:r>
            <a:endParaRPr lang="zh-TW" altLang="en-US" sz="3600" b="1" dirty="0"/>
          </a:p>
        </p:txBody>
      </p:sp>
      <p:sp>
        <p:nvSpPr>
          <p:cNvPr id="13315" name="文字版面配置區 2">
            <a:extLst>
              <a:ext uri="{FF2B5EF4-FFF2-40B4-BE49-F238E27FC236}">
                <a16:creationId xmlns:a16="http://schemas.microsoft.com/office/drawing/2014/main" id="{0A38551F-64CB-A6DA-C3D7-5149C377B3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62054" y="323582"/>
            <a:ext cx="9153426" cy="6393015"/>
          </a:xfrm>
        </p:spPr>
        <p:txBody>
          <a:bodyPr anchor="ctr"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400" b="1" u="sng" dirty="0"/>
              <a:t>BSWFT3/MSW FT 1</a:t>
            </a:r>
            <a:r>
              <a:rPr lang="en-US" altLang="zh-TW" sz="2400" b="1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/>
              <a:t>SOWK 4006/SOWK 6225   Fieldwork Placement I*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400" dirty="0"/>
              <a:t>Summer Block Placement</a:t>
            </a:r>
          </a:p>
          <a:p>
            <a:pPr marL="1520825" indent="-1520825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400" dirty="0"/>
              <a:t>Duration:  Jun 1 to Aug 8, 2026 (10 weeks, 45 hours per week, completing 450 hours)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400" b="1" i="1" dirty="0"/>
              <a:t>Can apply for Overseas placement 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400" kern="100" dirty="0"/>
              <a:t>Late May 2026 to 8 – 23 Aug 2026 (with 10 - 12 consecutive weeks, 40 – 45 hours per week, completing 450 hours)</a:t>
            </a:r>
            <a:endParaRPr lang="zh-TW" altLang="zh-TW" sz="2400" kern="1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zh-TW" sz="2400" b="1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/>
              <a:t>SOWK 4007/SOWK 6231  Fieldwork Placement II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400" dirty="0"/>
              <a:t>Concurrent Placement (local only)</a:t>
            </a:r>
          </a:p>
          <a:p>
            <a:pPr marL="1349375" indent="-1349375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400" dirty="0"/>
              <a:t>Duration: Sep 21, 2026 to April 3, 2027 (28 weeks, 2 days (16 hours) per week,  mainly on every Tues and Weds, completing 450 hours)</a:t>
            </a:r>
            <a:endParaRPr lang="zh-TW" altLang="en-US" sz="2400" dirty="0"/>
          </a:p>
        </p:txBody>
      </p:sp>
      <p:sp>
        <p:nvSpPr>
          <p:cNvPr id="9220" name="投影片編號版面配置區 3" hidden="1">
            <a:extLst>
              <a:ext uri="{FF2B5EF4-FFF2-40B4-BE49-F238E27FC236}">
                <a16:creationId xmlns:a16="http://schemas.microsoft.com/office/drawing/2014/main" id="{875E138C-3648-C31C-1ADA-D42ED38399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3013" y="458788"/>
            <a:ext cx="788987" cy="48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4B8D9CC8-D101-4700-9A6C-92B5750A676A}" type="slidenum">
              <a:rPr lang="en-US" altLang="zh-TW" sz="1400" smtClean="0"/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6</a:t>
            </a:fld>
            <a:endParaRPr lang="en-US" altLang="zh-TW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15B768A3-9F28-62CE-EF8A-9AD2BC4F2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807" y="1049447"/>
            <a:ext cx="4199621" cy="5094386"/>
          </a:xfrm>
        </p:spPr>
        <p:txBody>
          <a:bodyPr anchor="ctr">
            <a:normAutofit/>
          </a:bodyPr>
          <a:lstStyle/>
          <a:p>
            <a:br>
              <a:rPr lang="en-US" altLang="zh-TW" sz="2400" b="1" dirty="0"/>
            </a:br>
            <a:r>
              <a:rPr lang="en-US" altLang="zh-TW" sz="5400" b="1" dirty="0"/>
              <a:t>FIELDWORK  MODULES</a:t>
            </a:r>
            <a:endParaRPr lang="zh-TW" altLang="en-US" sz="5400" b="1" dirty="0"/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B39CEB99-C35D-21A2-4DAD-D3E502BB4E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8337" y="914400"/>
            <a:ext cx="6479577" cy="522943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b="1" dirty="0"/>
              <a:t>MSW PT Y3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b="1" dirty="0"/>
              <a:t>SOWK 6231 Field Placement II </a:t>
            </a:r>
            <a:r>
              <a:rPr lang="en-US" altLang="zh-TW" sz="2000" b="1" baseline="30000" dirty="0"/>
              <a:t>*#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dirty="0"/>
              <a:t>Concurrent Placement (local only)</a:t>
            </a:r>
          </a:p>
          <a:p>
            <a:pPr marL="1346200" indent="-13462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dirty="0"/>
              <a:t>Duration:     Sep 20, 2027 to Apr 1, 2028</a:t>
            </a:r>
          </a:p>
          <a:p>
            <a:pPr marL="180975" indent="-180975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b="1" i="1" dirty="0"/>
              <a:t>* Can apply for Overseas Placement taken in summer block, but needs to apply for deferment of Placement II to 2028 summer</a:t>
            </a:r>
          </a:p>
          <a:p>
            <a:pPr marL="180975" indent="-180975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b="1" i="1" baseline="30000" dirty="0"/>
              <a:t>#</a:t>
            </a:r>
            <a:r>
              <a:rPr lang="en-US" altLang="zh-TW" sz="2000" b="1" i="1" dirty="0"/>
              <a:t> Can apply for Attachment Placement in your own employing agency, but only for social service setting agency</a:t>
            </a:r>
          </a:p>
          <a:p>
            <a:pPr marL="1249363" indent="-1249363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dirty="0"/>
          </a:p>
        </p:txBody>
      </p:sp>
      <p:sp>
        <p:nvSpPr>
          <p:cNvPr id="11268" name="投影片編號版面配置區 3" hidden="1">
            <a:extLst>
              <a:ext uri="{FF2B5EF4-FFF2-40B4-BE49-F238E27FC236}">
                <a16:creationId xmlns:a16="http://schemas.microsoft.com/office/drawing/2014/main" id="{3DC48F48-CF05-9C98-2E65-2E894CCFB1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42880" y="517325"/>
            <a:ext cx="911963" cy="4803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40675F11-A16D-42B7-83C5-9989530CF9B1}" type="slidenum">
              <a:rPr lang="en-US" altLang="zh-TW" sz="800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7</a:t>
            </a:fld>
            <a:endParaRPr lang="en-US" altLang="zh-TW" sz="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3183EC9-E3EC-B8A5-2CD0-A177641C5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TW"/>
              <a:t>C-04 Application form for Attachment Placement</a:t>
            </a:r>
            <a:endParaRPr lang="zh-TW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BF931A2-6B8F-0564-45BD-DF0092185FB6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altLang="zh-TW"/>
          </a:p>
          <a:p>
            <a:endParaRPr lang="en-US" altLang="zh-TW"/>
          </a:p>
          <a:p>
            <a:r>
              <a:rPr lang="en-US" altLang="zh-TW">
                <a:hlinkClick r:id="rId2"/>
              </a:rPr>
              <a:t>C-04 Application Form for Attachment Placement_2023.doc (live.com)</a:t>
            </a:r>
            <a:endParaRPr lang="zh-TW" altLang="en-US"/>
          </a:p>
        </p:txBody>
      </p:sp>
      <p:sp>
        <p:nvSpPr>
          <p:cNvPr id="13316" name="Slide Number Placeholder 3" hidden="1">
            <a:extLst>
              <a:ext uri="{FF2B5EF4-FFF2-40B4-BE49-F238E27FC236}">
                <a16:creationId xmlns:a16="http://schemas.microsoft.com/office/drawing/2014/main" id="{78AE0401-44F2-6782-D41F-EDE871ADDC7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1403013" y="458788"/>
            <a:ext cx="788987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CF102222-00DF-4E42-8A7F-EA4A845C3054}" type="slidenum">
              <a:rPr lang="en-US" altLang="zh-TW" sz="3400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8</a:t>
            </a:fld>
            <a:endParaRPr lang="en-US" altLang="zh-TW" sz="3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76895ED0-EB60-0CA6-6A24-CD3C6BB6A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HK" b="1"/>
              <a:t>Attachment/On-the-job Placement</a:t>
            </a:r>
            <a:endParaRPr lang="zh-HK" altLang="en-US" b="1"/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id="{2D10544F-2A7F-5534-9F8A-B616EC558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256126E2-F5A8-4078-9FB8-15B0692DA1CD}" type="slidenum">
              <a:rPr lang="en-US" altLang="zh-TW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9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344C4EC2-4E25-6BF0-AC28-38F92156D0D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551487" y="1866507"/>
            <a:ext cx="10854946" cy="449372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zh-HK" sz="2400" dirty="0"/>
              <a:t>Only applies to </a:t>
            </a:r>
            <a:r>
              <a:rPr lang="en-US" altLang="zh-HK" sz="2400" b="1" dirty="0"/>
              <a:t>part-time students</a:t>
            </a:r>
            <a:r>
              <a:rPr lang="en-US" altLang="zh-HK" sz="2400" dirty="0"/>
              <a:t>, who are now working at </a:t>
            </a:r>
            <a:r>
              <a:rPr lang="en-US" altLang="zh-HK" sz="2400" b="1" dirty="0"/>
              <a:t>social service agency</a:t>
            </a:r>
          </a:p>
          <a:p>
            <a:pPr>
              <a:lnSpc>
                <a:spcPct val="110000"/>
              </a:lnSpc>
            </a:pPr>
            <a:r>
              <a:rPr lang="en-US" altLang="zh-HK" sz="2400" dirty="0"/>
              <a:t>Students could apply for attachment placement </a:t>
            </a:r>
            <a:r>
              <a:rPr lang="en-US" altLang="zh-HK" sz="2400" b="1" dirty="0"/>
              <a:t>once only</a:t>
            </a:r>
          </a:p>
          <a:p>
            <a:pPr>
              <a:lnSpc>
                <a:spcPct val="110000"/>
              </a:lnSpc>
            </a:pPr>
            <a:r>
              <a:rPr lang="en-US" altLang="zh-HK" sz="2400" dirty="0"/>
              <a:t>Students who undertake attachment placement </a:t>
            </a:r>
            <a:r>
              <a:rPr lang="en-US" altLang="zh-HK" sz="2400" b="1" dirty="0"/>
              <a:t>at the working agency should be placed at a different unit </a:t>
            </a:r>
            <a:r>
              <a:rPr lang="en-US" altLang="zh-HK" sz="2400" dirty="0"/>
              <a:t>to widen the learning opportunities and differentiate the role as a student social worker</a:t>
            </a:r>
          </a:p>
          <a:p>
            <a:pPr>
              <a:lnSpc>
                <a:spcPct val="110000"/>
              </a:lnSpc>
            </a:pPr>
            <a:r>
              <a:rPr lang="en-US" altLang="zh-HK" sz="2400" dirty="0"/>
              <a:t>For a school setting, students cannot be placed at their own working school</a:t>
            </a:r>
          </a:p>
          <a:p>
            <a:pPr>
              <a:lnSpc>
                <a:spcPct val="110000"/>
              </a:lnSpc>
            </a:pPr>
            <a:r>
              <a:rPr lang="en-US" altLang="zh-HK" sz="2400" dirty="0"/>
              <a:t>Students </a:t>
            </a:r>
            <a:r>
              <a:rPr lang="en-US" altLang="zh-HK" sz="2400" b="1" dirty="0"/>
              <a:t>must</a:t>
            </a:r>
            <a:r>
              <a:rPr lang="en-US" altLang="zh-HK" sz="2400" dirty="0"/>
              <a:t> </a:t>
            </a:r>
            <a:r>
              <a:rPr lang="en-US" altLang="zh-HK" sz="2400" b="1" dirty="0"/>
              <a:t>get approval from the agency </a:t>
            </a:r>
            <a:r>
              <a:rPr lang="en-US" altLang="zh-HK" sz="2400" dirty="0"/>
              <a:t>and submit supporting letters </a:t>
            </a:r>
            <a:r>
              <a:rPr lang="en-US" altLang="zh-HK" sz="2400" b="1" dirty="0"/>
              <a:t>at the time of application</a:t>
            </a:r>
          </a:p>
          <a:p>
            <a:pPr>
              <a:lnSpc>
                <a:spcPct val="110000"/>
              </a:lnSpc>
            </a:pPr>
            <a:endParaRPr lang="zh-HK" alt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116">
      <a:majorFont>
        <a:latin typeface="Kalinga"/>
        <a:ea typeface=""/>
        <a:cs typeface=""/>
      </a:majorFont>
      <a:minorFont>
        <a:latin typeface="Kalinga"/>
        <a:ea typeface=""/>
        <a:cs typeface="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439525_Win32_SL_V9" id="{1C1685F1-2AF6-4AF8-B809-5763D0E52941}" vid="{50BDB98F-F06A-48E8-BE85-F709AAFF0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4AB7AA-D5F0-4687-88B1-6639480A31D2}">
  <ds:schemaRefs>
    <ds:schemaRef ds:uri="http://purl.org/dc/terms/"/>
    <ds:schemaRef ds:uri="16c05727-aa75-4e4a-9b5f-8a80a1165891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230e9df3-be65-4c73-a93b-d1236ebd677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092A700-1F12-4B49-8B92-E46F65D7C5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FDAA3C-64F6-49B0-A318-A9CB7B15C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2702</Words>
  <Application>Microsoft Office PowerPoint</Application>
  <PresentationFormat>Widescreen</PresentationFormat>
  <Paragraphs>413</Paragraphs>
  <Slides>54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Helvetica</vt:lpstr>
      <vt:lpstr>Kalinga</vt:lpstr>
      <vt:lpstr>Times New Roman</vt:lpstr>
      <vt:lpstr>Wingdings</vt:lpstr>
      <vt:lpstr>Madison</vt:lpstr>
      <vt:lpstr>Fieldwork Placement 2026-27  Briefing for students  Lydia Lam Director of Field Instruction  22 Nov 2025</vt:lpstr>
      <vt:lpstr>Briefing Schedule</vt:lpstr>
      <vt:lpstr>The Importance of Fieldwork</vt:lpstr>
      <vt:lpstr>Fieldwork Objectives</vt:lpstr>
      <vt:lpstr>Fieldwork Placement Arrangement</vt:lpstr>
      <vt:lpstr>Fieldwork  Modules</vt:lpstr>
      <vt:lpstr> FIELDWORK  MODULES</vt:lpstr>
      <vt:lpstr>C-04 Application form for Attachment Placement</vt:lpstr>
      <vt:lpstr>Attachment/On-the-job Placement</vt:lpstr>
      <vt:lpstr>Fieldwork  Modules</vt:lpstr>
      <vt:lpstr>Overseas Fieldwork Placement</vt:lpstr>
      <vt:lpstr>Roles and Responsibilities</vt:lpstr>
      <vt:lpstr>Roles and Responsibilities</vt:lpstr>
      <vt:lpstr>Workload </vt:lpstr>
      <vt:lpstr>Workload </vt:lpstr>
      <vt:lpstr>Assessment Criteria  </vt:lpstr>
      <vt:lpstr>Assessment Criteria (Form A10a) </vt:lpstr>
      <vt:lpstr>Choices of Placement Setting  </vt:lpstr>
      <vt:lpstr>Setting Coordinators</vt:lpstr>
      <vt:lpstr>Consideration of Choices</vt:lpstr>
      <vt:lpstr>Submit Preference Choices</vt:lpstr>
      <vt:lpstr>Submit Placement Preferences</vt:lpstr>
      <vt:lpstr>District Preferences</vt:lpstr>
      <vt:lpstr>District Preferences</vt:lpstr>
      <vt:lpstr> Placement Preference System (PMS) </vt:lpstr>
      <vt:lpstr>Criteria for Matching Placement</vt:lpstr>
      <vt:lpstr>Criteria for Matching Placement</vt:lpstr>
      <vt:lpstr>Matching process</vt:lpstr>
      <vt:lpstr>Matching Schedule</vt:lpstr>
      <vt:lpstr>Placement Management System (PMS)</vt:lpstr>
      <vt:lpstr>Email Notification Sample</vt:lpstr>
      <vt:lpstr>Front Page of the PMS</vt:lpstr>
      <vt:lpstr>PowerPoint Presentation</vt:lpstr>
      <vt:lpstr>PowerPoint Presentation</vt:lpstr>
      <vt:lpstr>PowerPoint Presentation</vt:lpstr>
      <vt:lpstr>Screen for Full Time Students</vt:lpstr>
      <vt:lpstr>Screen for Part-time Students</vt:lpstr>
      <vt:lpstr>PowerPoint Presentation</vt:lpstr>
      <vt:lpstr>Screen after pressing the “Submit” button Please edit the information</vt:lpstr>
      <vt:lpstr>After Editing, please “Confirm”</vt:lpstr>
      <vt:lpstr>Pop up message :  once confirmed, cannot change </vt:lpstr>
      <vt:lpstr>Your application is completed</vt:lpstr>
      <vt:lpstr>Email Confirmation Sample</vt:lpstr>
      <vt:lpstr>System Demonstration</vt:lpstr>
      <vt:lpstr>Important</vt:lpstr>
      <vt:lpstr>Submission Dead-line</vt:lpstr>
      <vt:lpstr>Penalty for Late Submission </vt:lpstr>
      <vt:lpstr>Good Preparation for  Fieldwork Placement</vt:lpstr>
      <vt:lpstr>Good Preparation for Fieldwork Placement</vt:lpstr>
      <vt:lpstr>Good Preparation for Fieldwork Placement</vt:lpstr>
      <vt:lpstr>Good Preparation for Fieldwork Placement</vt:lpstr>
      <vt:lpstr>Placement Website</vt:lpstr>
      <vt:lpstr>PowerPoint Presentation</vt:lpstr>
      <vt:lpstr>Central Enquiry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launch strategy</dc:title>
  <dc:creator>Lydia Lam</dc:creator>
  <cp:lastModifiedBy>Lydia Lam</cp:lastModifiedBy>
  <cp:revision>22</cp:revision>
  <cp:lastPrinted>2024-11-16T00:43:45Z</cp:lastPrinted>
  <dcterms:created xsi:type="dcterms:W3CDTF">2024-01-29T19:41:45Z</dcterms:created>
  <dcterms:modified xsi:type="dcterms:W3CDTF">2025-11-21T07:47:10Z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