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9" r:id="rId1"/>
    <p:sldMasterId id="2147483913" r:id="rId2"/>
  </p:sldMasterIdLst>
  <p:notesMasterIdLst>
    <p:notesMasterId r:id="rId53"/>
  </p:notesMasterIdLst>
  <p:sldIdLst>
    <p:sldId id="256" r:id="rId3"/>
    <p:sldId id="267" r:id="rId4"/>
    <p:sldId id="434" r:id="rId5"/>
    <p:sldId id="257" r:id="rId6"/>
    <p:sldId id="443" r:id="rId7"/>
    <p:sldId id="259" r:id="rId8"/>
    <p:sldId id="260" r:id="rId9"/>
    <p:sldId id="447" r:id="rId10"/>
    <p:sldId id="439" r:id="rId11"/>
    <p:sldId id="455" r:id="rId12"/>
    <p:sldId id="445" r:id="rId13"/>
    <p:sldId id="459" r:id="rId14"/>
    <p:sldId id="458" r:id="rId15"/>
    <p:sldId id="258" r:id="rId16"/>
    <p:sldId id="448" r:id="rId17"/>
    <p:sldId id="261" r:id="rId18"/>
    <p:sldId id="263" r:id="rId19"/>
    <p:sldId id="264" r:id="rId20"/>
    <p:sldId id="419" r:id="rId21"/>
    <p:sldId id="421" r:id="rId22"/>
    <p:sldId id="420" r:id="rId23"/>
    <p:sldId id="440" r:id="rId24"/>
    <p:sldId id="442" r:id="rId25"/>
    <p:sldId id="380" r:id="rId26"/>
    <p:sldId id="430" r:id="rId27"/>
    <p:sldId id="326" r:id="rId28"/>
    <p:sldId id="435" r:id="rId29"/>
    <p:sldId id="418" r:id="rId30"/>
    <p:sldId id="266" r:id="rId31"/>
    <p:sldId id="269" r:id="rId32"/>
    <p:sldId id="453" r:id="rId33"/>
    <p:sldId id="454" r:id="rId34"/>
    <p:sldId id="268" r:id="rId35"/>
    <p:sldId id="414" r:id="rId36"/>
    <p:sldId id="415" r:id="rId37"/>
    <p:sldId id="364" r:id="rId38"/>
    <p:sldId id="416" r:id="rId39"/>
    <p:sldId id="343" r:id="rId40"/>
    <p:sldId id="270" r:id="rId41"/>
    <p:sldId id="424" r:id="rId42"/>
    <p:sldId id="425" r:id="rId43"/>
    <p:sldId id="427" r:id="rId44"/>
    <p:sldId id="428" r:id="rId45"/>
    <p:sldId id="417" r:id="rId46"/>
    <p:sldId id="355" r:id="rId47"/>
    <p:sldId id="308" r:id="rId48"/>
    <p:sldId id="429" r:id="rId49"/>
    <p:sldId id="432" r:id="rId50"/>
    <p:sldId id="433" r:id="rId51"/>
    <p:sldId id="36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0" autoAdjust="0"/>
    <p:restoredTop sz="92998" autoAdjust="0"/>
  </p:normalViewPr>
  <p:slideViewPr>
    <p:cSldViewPr snapToGrid="0">
      <p:cViewPr varScale="1">
        <p:scale>
          <a:sx n="48" d="100"/>
          <a:sy n="48" d="100"/>
        </p:scale>
        <p:origin x="1448" y="26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54B5E-85F2-42D0-AE9D-EB92256B8D62}"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HK"/>
        </a:p>
      </dgm:t>
    </dgm:pt>
    <dgm:pt modelId="{D104E868-951A-43E0-B0F5-5A990F236AC9}">
      <dgm:prSet phldrT="[Text]"/>
      <dgm:spPr/>
      <dgm:t>
        <a:bodyPr/>
        <a:lstStyle/>
        <a:p>
          <a:r>
            <a:rPr lang="en-US" dirty="0"/>
            <a:t>Social Worker </a:t>
          </a:r>
          <a:endParaRPr lang="en-HK" dirty="0"/>
        </a:p>
      </dgm:t>
    </dgm:pt>
    <dgm:pt modelId="{DD646CEF-2A1A-4C32-A331-4B4345AA6BC2}" type="parTrans" cxnId="{E2322892-BC19-4CF0-8121-96F0E6B9D549}">
      <dgm:prSet/>
      <dgm:spPr/>
      <dgm:t>
        <a:bodyPr/>
        <a:lstStyle/>
        <a:p>
          <a:endParaRPr lang="en-HK"/>
        </a:p>
      </dgm:t>
    </dgm:pt>
    <dgm:pt modelId="{FCE0D5A0-08BA-4450-AB51-D8A3FDCB3247}" type="sibTrans" cxnId="{E2322892-BC19-4CF0-8121-96F0E6B9D549}">
      <dgm:prSet/>
      <dgm:spPr/>
      <dgm:t>
        <a:bodyPr/>
        <a:lstStyle/>
        <a:p>
          <a:endParaRPr lang="en-HK"/>
        </a:p>
      </dgm:t>
    </dgm:pt>
    <dgm:pt modelId="{12C6BCCD-CD5E-44E8-8D10-B2A716A89639}">
      <dgm:prSet phldrT="[Text]"/>
      <dgm:spPr/>
      <dgm:t>
        <a:bodyPr/>
        <a:lstStyle/>
        <a:p>
          <a:r>
            <a:rPr lang="en-US" dirty="0"/>
            <a:t>Research </a:t>
          </a:r>
          <a:endParaRPr lang="en-HK" dirty="0"/>
        </a:p>
      </dgm:t>
    </dgm:pt>
    <dgm:pt modelId="{D6589EAD-824B-4B92-B3B1-009F96EA6F8D}" type="parTrans" cxnId="{6F2ABC0D-D90E-4093-9BF4-6EEAB5B50B8E}">
      <dgm:prSet/>
      <dgm:spPr/>
      <dgm:t>
        <a:bodyPr/>
        <a:lstStyle/>
        <a:p>
          <a:endParaRPr lang="en-HK"/>
        </a:p>
      </dgm:t>
    </dgm:pt>
    <dgm:pt modelId="{24ECC9B7-E3E4-4015-B130-EC7FD984921A}" type="sibTrans" cxnId="{6F2ABC0D-D90E-4093-9BF4-6EEAB5B50B8E}">
      <dgm:prSet/>
      <dgm:spPr/>
      <dgm:t>
        <a:bodyPr/>
        <a:lstStyle/>
        <a:p>
          <a:endParaRPr lang="en-HK"/>
        </a:p>
      </dgm:t>
    </dgm:pt>
    <dgm:pt modelId="{0E9D747A-DF42-4880-94B8-7DCB3CB5257B}">
      <dgm:prSet phldrT="[Text]"/>
      <dgm:spPr/>
      <dgm:t>
        <a:bodyPr/>
        <a:lstStyle/>
        <a:p>
          <a:r>
            <a:rPr lang="en-US" dirty="0"/>
            <a:t>Policy </a:t>
          </a:r>
          <a:endParaRPr lang="en-HK" dirty="0"/>
        </a:p>
      </dgm:t>
    </dgm:pt>
    <dgm:pt modelId="{870A8175-1D24-4695-909A-0305C5884D6E}" type="parTrans" cxnId="{7A8D2EFA-A386-482B-9F1E-A3ACF67AFC2D}">
      <dgm:prSet/>
      <dgm:spPr/>
      <dgm:t>
        <a:bodyPr/>
        <a:lstStyle/>
        <a:p>
          <a:endParaRPr lang="en-HK"/>
        </a:p>
      </dgm:t>
    </dgm:pt>
    <dgm:pt modelId="{B59E369E-7ED3-4194-80B2-CAEBB01B7A58}" type="sibTrans" cxnId="{7A8D2EFA-A386-482B-9F1E-A3ACF67AFC2D}">
      <dgm:prSet/>
      <dgm:spPr/>
      <dgm:t>
        <a:bodyPr/>
        <a:lstStyle/>
        <a:p>
          <a:endParaRPr lang="en-HK"/>
        </a:p>
      </dgm:t>
    </dgm:pt>
    <dgm:pt modelId="{332CB27A-AAC8-47A1-B53E-5757738E701D}">
      <dgm:prSet phldrT="[Text]"/>
      <dgm:spPr/>
      <dgm:t>
        <a:bodyPr/>
        <a:lstStyle/>
        <a:p>
          <a:r>
            <a:rPr lang="en-US" dirty="0"/>
            <a:t>HealthCare &amp; Social Care Systems</a:t>
          </a:r>
          <a:endParaRPr lang="en-HK" dirty="0"/>
        </a:p>
      </dgm:t>
    </dgm:pt>
    <dgm:pt modelId="{3E9C4B84-E0A3-4039-AC73-1849100D4226}" type="parTrans" cxnId="{8AF7B7C1-1B09-4821-91E0-765848E4C416}">
      <dgm:prSet/>
      <dgm:spPr/>
      <dgm:t>
        <a:bodyPr/>
        <a:lstStyle/>
        <a:p>
          <a:endParaRPr lang="en-HK"/>
        </a:p>
      </dgm:t>
    </dgm:pt>
    <dgm:pt modelId="{BDB1E873-E406-418A-82E7-29193CC49AE9}" type="sibTrans" cxnId="{8AF7B7C1-1B09-4821-91E0-765848E4C416}">
      <dgm:prSet/>
      <dgm:spPr/>
      <dgm:t>
        <a:bodyPr/>
        <a:lstStyle/>
        <a:p>
          <a:endParaRPr lang="en-HK"/>
        </a:p>
      </dgm:t>
    </dgm:pt>
    <dgm:pt modelId="{9F33FEF7-2BB9-41DE-830D-CEAC90BBAA51}">
      <dgm:prSet phldrT="[Text]"/>
      <dgm:spPr/>
      <dgm:t>
        <a:bodyPr/>
        <a:lstStyle/>
        <a:p>
          <a:r>
            <a:rPr lang="en-US" dirty="0"/>
            <a:t>Innovation </a:t>
          </a:r>
          <a:endParaRPr lang="en-HK" dirty="0"/>
        </a:p>
      </dgm:t>
    </dgm:pt>
    <dgm:pt modelId="{2C55931F-F70B-4382-BF40-E82B39AC82D4}" type="parTrans" cxnId="{15AA9E4B-3D7D-40C1-A518-E1E9F1461439}">
      <dgm:prSet/>
      <dgm:spPr/>
      <dgm:t>
        <a:bodyPr/>
        <a:lstStyle/>
        <a:p>
          <a:endParaRPr lang="en-HK"/>
        </a:p>
      </dgm:t>
    </dgm:pt>
    <dgm:pt modelId="{61FBBB0D-F746-495F-A2AC-E55EC6F2E990}" type="sibTrans" cxnId="{15AA9E4B-3D7D-40C1-A518-E1E9F1461439}">
      <dgm:prSet/>
      <dgm:spPr/>
      <dgm:t>
        <a:bodyPr/>
        <a:lstStyle/>
        <a:p>
          <a:endParaRPr lang="en-HK"/>
        </a:p>
      </dgm:t>
    </dgm:pt>
    <dgm:pt modelId="{256721DA-9FE2-45EF-819F-A769D0215636}" type="pres">
      <dgm:prSet presAssocID="{68854B5E-85F2-42D0-AE9D-EB92256B8D62}" presName="cycle" presStyleCnt="0">
        <dgm:presLayoutVars>
          <dgm:chMax val="1"/>
          <dgm:dir/>
          <dgm:animLvl val="ctr"/>
          <dgm:resizeHandles val="exact"/>
        </dgm:presLayoutVars>
      </dgm:prSet>
      <dgm:spPr/>
    </dgm:pt>
    <dgm:pt modelId="{BD354E2B-D58D-4F1C-96D7-4C89AADAB232}" type="pres">
      <dgm:prSet presAssocID="{D104E868-951A-43E0-B0F5-5A990F236AC9}" presName="centerShape" presStyleLbl="node0" presStyleIdx="0" presStyleCnt="1"/>
      <dgm:spPr/>
    </dgm:pt>
    <dgm:pt modelId="{E92C4202-7075-4344-B4B8-1AF45B57639D}" type="pres">
      <dgm:prSet presAssocID="{D6589EAD-824B-4B92-B3B1-009F96EA6F8D}" presName="Name9" presStyleLbl="parChTrans1D2" presStyleIdx="0" presStyleCnt="4"/>
      <dgm:spPr/>
    </dgm:pt>
    <dgm:pt modelId="{4DF7750B-34D8-4126-8C77-FF2181845C3B}" type="pres">
      <dgm:prSet presAssocID="{D6589EAD-824B-4B92-B3B1-009F96EA6F8D}" presName="connTx" presStyleLbl="parChTrans1D2" presStyleIdx="0" presStyleCnt="4"/>
      <dgm:spPr/>
    </dgm:pt>
    <dgm:pt modelId="{574F4F26-02F5-4848-91A5-DE8DA80AB8CF}" type="pres">
      <dgm:prSet presAssocID="{12C6BCCD-CD5E-44E8-8D10-B2A716A89639}" presName="node" presStyleLbl="node1" presStyleIdx="0" presStyleCnt="4">
        <dgm:presLayoutVars>
          <dgm:bulletEnabled val="1"/>
        </dgm:presLayoutVars>
      </dgm:prSet>
      <dgm:spPr/>
    </dgm:pt>
    <dgm:pt modelId="{757F2A8B-6DEA-4582-BCD5-118BB1A40DB8}" type="pres">
      <dgm:prSet presAssocID="{870A8175-1D24-4695-909A-0305C5884D6E}" presName="Name9" presStyleLbl="parChTrans1D2" presStyleIdx="1" presStyleCnt="4"/>
      <dgm:spPr/>
    </dgm:pt>
    <dgm:pt modelId="{E80038AA-0FAC-4E7F-A6BF-D1BA75AA8B44}" type="pres">
      <dgm:prSet presAssocID="{870A8175-1D24-4695-909A-0305C5884D6E}" presName="connTx" presStyleLbl="parChTrans1D2" presStyleIdx="1" presStyleCnt="4"/>
      <dgm:spPr/>
    </dgm:pt>
    <dgm:pt modelId="{A2387194-13BC-42B5-8832-1F753C08EE55}" type="pres">
      <dgm:prSet presAssocID="{0E9D747A-DF42-4880-94B8-7DCB3CB5257B}" presName="node" presStyleLbl="node1" presStyleIdx="1" presStyleCnt="4">
        <dgm:presLayoutVars>
          <dgm:bulletEnabled val="1"/>
        </dgm:presLayoutVars>
      </dgm:prSet>
      <dgm:spPr/>
    </dgm:pt>
    <dgm:pt modelId="{7E5EC70D-448A-4C5F-9987-846A76916E3A}" type="pres">
      <dgm:prSet presAssocID="{3E9C4B84-E0A3-4039-AC73-1849100D4226}" presName="Name9" presStyleLbl="parChTrans1D2" presStyleIdx="2" presStyleCnt="4"/>
      <dgm:spPr/>
    </dgm:pt>
    <dgm:pt modelId="{48E0F631-CB91-40A8-B78B-34C29BD95D03}" type="pres">
      <dgm:prSet presAssocID="{3E9C4B84-E0A3-4039-AC73-1849100D4226}" presName="connTx" presStyleLbl="parChTrans1D2" presStyleIdx="2" presStyleCnt="4"/>
      <dgm:spPr/>
    </dgm:pt>
    <dgm:pt modelId="{1E7B9182-6573-4063-816E-42D2565209E2}" type="pres">
      <dgm:prSet presAssocID="{332CB27A-AAC8-47A1-B53E-5757738E701D}" presName="node" presStyleLbl="node1" presStyleIdx="2" presStyleCnt="4">
        <dgm:presLayoutVars>
          <dgm:bulletEnabled val="1"/>
        </dgm:presLayoutVars>
      </dgm:prSet>
      <dgm:spPr/>
    </dgm:pt>
    <dgm:pt modelId="{CB3F121A-176A-4FDA-BBF9-7EAF3A060892}" type="pres">
      <dgm:prSet presAssocID="{2C55931F-F70B-4382-BF40-E82B39AC82D4}" presName="Name9" presStyleLbl="parChTrans1D2" presStyleIdx="3" presStyleCnt="4"/>
      <dgm:spPr/>
    </dgm:pt>
    <dgm:pt modelId="{07AA44CC-5380-4AC6-A353-B0C750AA2DD7}" type="pres">
      <dgm:prSet presAssocID="{2C55931F-F70B-4382-BF40-E82B39AC82D4}" presName="connTx" presStyleLbl="parChTrans1D2" presStyleIdx="3" presStyleCnt="4"/>
      <dgm:spPr/>
    </dgm:pt>
    <dgm:pt modelId="{E8794A69-A9E6-4027-B0E4-C1B44349F056}" type="pres">
      <dgm:prSet presAssocID="{9F33FEF7-2BB9-41DE-830D-CEAC90BBAA51}" presName="node" presStyleLbl="node1" presStyleIdx="3" presStyleCnt="4">
        <dgm:presLayoutVars>
          <dgm:bulletEnabled val="1"/>
        </dgm:presLayoutVars>
      </dgm:prSet>
      <dgm:spPr/>
    </dgm:pt>
  </dgm:ptLst>
  <dgm:cxnLst>
    <dgm:cxn modelId="{6F2ABC0D-D90E-4093-9BF4-6EEAB5B50B8E}" srcId="{D104E868-951A-43E0-B0F5-5A990F236AC9}" destId="{12C6BCCD-CD5E-44E8-8D10-B2A716A89639}" srcOrd="0" destOrd="0" parTransId="{D6589EAD-824B-4B92-B3B1-009F96EA6F8D}" sibTransId="{24ECC9B7-E3E4-4015-B130-EC7FD984921A}"/>
    <dgm:cxn modelId="{BFC2590F-E213-44C3-A057-5BC5D89747ED}" type="presOf" srcId="{870A8175-1D24-4695-909A-0305C5884D6E}" destId="{E80038AA-0FAC-4E7F-A6BF-D1BA75AA8B44}" srcOrd="1" destOrd="0" presId="urn:microsoft.com/office/officeart/2005/8/layout/radial1"/>
    <dgm:cxn modelId="{5084311C-E128-46B2-A01B-D42391F720D1}" type="presOf" srcId="{870A8175-1D24-4695-909A-0305C5884D6E}" destId="{757F2A8B-6DEA-4582-BCD5-118BB1A40DB8}" srcOrd="0" destOrd="0" presId="urn:microsoft.com/office/officeart/2005/8/layout/radial1"/>
    <dgm:cxn modelId="{C1A53F2B-E0BA-430E-991B-17A16BC93A46}" type="presOf" srcId="{3E9C4B84-E0A3-4039-AC73-1849100D4226}" destId="{7E5EC70D-448A-4C5F-9987-846A76916E3A}" srcOrd="0" destOrd="0" presId="urn:microsoft.com/office/officeart/2005/8/layout/radial1"/>
    <dgm:cxn modelId="{62228A2C-8CE8-4D8B-939B-C6C7185E9087}" type="presOf" srcId="{D6589EAD-824B-4B92-B3B1-009F96EA6F8D}" destId="{4DF7750B-34D8-4126-8C77-FF2181845C3B}" srcOrd="1" destOrd="0" presId="urn:microsoft.com/office/officeart/2005/8/layout/radial1"/>
    <dgm:cxn modelId="{7AE34332-94F0-4D46-BBB4-DB18024DC32A}" type="presOf" srcId="{2C55931F-F70B-4382-BF40-E82B39AC82D4}" destId="{CB3F121A-176A-4FDA-BBF9-7EAF3A060892}" srcOrd="0" destOrd="0" presId="urn:microsoft.com/office/officeart/2005/8/layout/radial1"/>
    <dgm:cxn modelId="{BA536040-0352-40A4-8F07-63D48C6EC8C1}" type="presOf" srcId="{9F33FEF7-2BB9-41DE-830D-CEAC90BBAA51}" destId="{E8794A69-A9E6-4027-B0E4-C1B44349F056}" srcOrd="0" destOrd="0" presId="urn:microsoft.com/office/officeart/2005/8/layout/radial1"/>
    <dgm:cxn modelId="{650B3C47-2E04-45E0-905C-64D56CC879C3}" type="presOf" srcId="{D104E868-951A-43E0-B0F5-5A990F236AC9}" destId="{BD354E2B-D58D-4F1C-96D7-4C89AADAB232}" srcOrd="0" destOrd="0" presId="urn:microsoft.com/office/officeart/2005/8/layout/radial1"/>
    <dgm:cxn modelId="{3C807947-5781-4E4F-9520-4761145E6BE2}" type="presOf" srcId="{332CB27A-AAC8-47A1-B53E-5757738E701D}" destId="{1E7B9182-6573-4063-816E-42D2565209E2}" srcOrd="0" destOrd="0" presId="urn:microsoft.com/office/officeart/2005/8/layout/radial1"/>
    <dgm:cxn modelId="{15AA9E4B-3D7D-40C1-A518-E1E9F1461439}" srcId="{D104E868-951A-43E0-B0F5-5A990F236AC9}" destId="{9F33FEF7-2BB9-41DE-830D-CEAC90BBAA51}" srcOrd="3" destOrd="0" parTransId="{2C55931F-F70B-4382-BF40-E82B39AC82D4}" sibTransId="{61FBBB0D-F746-495F-A2AC-E55EC6F2E990}"/>
    <dgm:cxn modelId="{D8171F90-047F-405D-B136-4BF312677194}" type="presOf" srcId="{D6589EAD-824B-4B92-B3B1-009F96EA6F8D}" destId="{E92C4202-7075-4344-B4B8-1AF45B57639D}" srcOrd="0" destOrd="0" presId="urn:microsoft.com/office/officeart/2005/8/layout/radial1"/>
    <dgm:cxn modelId="{E2322892-BC19-4CF0-8121-96F0E6B9D549}" srcId="{68854B5E-85F2-42D0-AE9D-EB92256B8D62}" destId="{D104E868-951A-43E0-B0F5-5A990F236AC9}" srcOrd="0" destOrd="0" parTransId="{DD646CEF-2A1A-4C32-A331-4B4345AA6BC2}" sibTransId="{FCE0D5A0-08BA-4450-AB51-D8A3FDCB3247}"/>
    <dgm:cxn modelId="{A8ECD598-79BE-4089-A77C-D9018129F783}" type="presOf" srcId="{2C55931F-F70B-4382-BF40-E82B39AC82D4}" destId="{07AA44CC-5380-4AC6-A353-B0C750AA2DD7}" srcOrd="1" destOrd="0" presId="urn:microsoft.com/office/officeart/2005/8/layout/radial1"/>
    <dgm:cxn modelId="{ACD461AC-69DA-4CBD-8683-81FF4FE67F7B}" type="presOf" srcId="{68854B5E-85F2-42D0-AE9D-EB92256B8D62}" destId="{256721DA-9FE2-45EF-819F-A769D0215636}" srcOrd="0" destOrd="0" presId="urn:microsoft.com/office/officeart/2005/8/layout/radial1"/>
    <dgm:cxn modelId="{A11A46AF-581A-4B8B-A905-7A31503594FB}" type="presOf" srcId="{0E9D747A-DF42-4880-94B8-7DCB3CB5257B}" destId="{A2387194-13BC-42B5-8832-1F753C08EE55}" srcOrd="0" destOrd="0" presId="urn:microsoft.com/office/officeart/2005/8/layout/radial1"/>
    <dgm:cxn modelId="{8AF7B7C1-1B09-4821-91E0-765848E4C416}" srcId="{D104E868-951A-43E0-B0F5-5A990F236AC9}" destId="{332CB27A-AAC8-47A1-B53E-5757738E701D}" srcOrd="2" destOrd="0" parTransId="{3E9C4B84-E0A3-4039-AC73-1849100D4226}" sibTransId="{BDB1E873-E406-418A-82E7-29193CC49AE9}"/>
    <dgm:cxn modelId="{23D7B9DE-C0F1-4592-A228-499060A70C3D}" type="presOf" srcId="{12C6BCCD-CD5E-44E8-8D10-B2A716A89639}" destId="{574F4F26-02F5-4848-91A5-DE8DA80AB8CF}" srcOrd="0" destOrd="0" presId="urn:microsoft.com/office/officeart/2005/8/layout/radial1"/>
    <dgm:cxn modelId="{8B1C4AE5-C4AB-45AD-BE4C-86AE0A849772}" type="presOf" srcId="{3E9C4B84-E0A3-4039-AC73-1849100D4226}" destId="{48E0F631-CB91-40A8-B78B-34C29BD95D03}" srcOrd="1" destOrd="0" presId="urn:microsoft.com/office/officeart/2005/8/layout/radial1"/>
    <dgm:cxn modelId="{7A8D2EFA-A386-482B-9F1E-A3ACF67AFC2D}" srcId="{D104E868-951A-43E0-B0F5-5A990F236AC9}" destId="{0E9D747A-DF42-4880-94B8-7DCB3CB5257B}" srcOrd="1" destOrd="0" parTransId="{870A8175-1D24-4695-909A-0305C5884D6E}" sibTransId="{B59E369E-7ED3-4194-80B2-CAEBB01B7A58}"/>
    <dgm:cxn modelId="{4BCA9778-DEE7-485C-A6C4-9F2B196FE99B}" type="presParOf" srcId="{256721DA-9FE2-45EF-819F-A769D0215636}" destId="{BD354E2B-D58D-4F1C-96D7-4C89AADAB232}" srcOrd="0" destOrd="0" presId="urn:microsoft.com/office/officeart/2005/8/layout/radial1"/>
    <dgm:cxn modelId="{C4B35469-F393-40BF-937A-9905514E2AB1}" type="presParOf" srcId="{256721DA-9FE2-45EF-819F-A769D0215636}" destId="{E92C4202-7075-4344-B4B8-1AF45B57639D}" srcOrd="1" destOrd="0" presId="urn:microsoft.com/office/officeart/2005/8/layout/radial1"/>
    <dgm:cxn modelId="{A9019D47-67FE-40C7-AD52-87D1564BD396}" type="presParOf" srcId="{E92C4202-7075-4344-B4B8-1AF45B57639D}" destId="{4DF7750B-34D8-4126-8C77-FF2181845C3B}" srcOrd="0" destOrd="0" presId="urn:microsoft.com/office/officeart/2005/8/layout/radial1"/>
    <dgm:cxn modelId="{31FB459E-7013-4A7F-958D-621A771404B2}" type="presParOf" srcId="{256721DA-9FE2-45EF-819F-A769D0215636}" destId="{574F4F26-02F5-4848-91A5-DE8DA80AB8CF}" srcOrd="2" destOrd="0" presId="urn:microsoft.com/office/officeart/2005/8/layout/radial1"/>
    <dgm:cxn modelId="{95BEDF94-4722-4F27-8C63-F93D1949CAEA}" type="presParOf" srcId="{256721DA-9FE2-45EF-819F-A769D0215636}" destId="{757F2A8B-6DEA-4582-BCD5-118BB1A40DB8}" srcOrd="3" destOrd="0" presId="urn:microsoft.com/office/officeart/2005/8/layout/radial1"/>
    <dgm:cxn modelId="{4751400F-5D17-481B-B1C5-D5AF1F858F45}" type="presParOf" srcId="{757F2A8B-6DEA-4582-BCD5-118BB1A40DB8}" destId="{E80038AA-0FAC-4E7F-A6BF-D1BA75AA8B44}" srcOrd="0" destOrd="0" presId="urn:microsoft.com/office/officeart/2005/8/layout/radial1"/>
    <dgm:cxn modelId="{B71A4376-E230-4572-8982-7EF491966D5E}" type="presParOf" srcId="{256721DA-9FE2-45EF-819F-A769D0215636}" destId="{A2387194-13BC-42B5-8832-1F753C08EE55}" srcOrd="4" destOrd="0" presId="urn:microsoft.com/office/officeart/2005/8/layout/radial1"/>
    <dgm:cxn modelId="{4DCB0DB1-B1A7-4A52-927A-3DEA4BC564B3}" type="presParOf" srcId="{256721DA-9FE2-45EF-819F-A769D0215636}" destId="{7E5EC70D-448A-4C5F-9987-846A76916E3A}" srcOrd="5" destOrd="0" presId="urn:microsoft.com/office/officeart/2005/8/layout/radial1"/>
    <dgm:cxn modelId="{FC411D79-A65A-4C1B-9221-F4B87D954646}" type="presParOf" srcId="{7E5EC70D-448A-4C5F-9987-846A76916E3A}" destId="{48E0F631-CB91-40A8-B78B-34C29BD95D03}" srcOrd="0" destOrd="0" presId="urn:microsoft.com/office/officeart/2005/8/layout/radial1"/>
    <dgm:cxn modelId="{44F85A7F-6B08-483F-9420-658603F8FE8D}" type="presParOf" srcId="{256721DA-9FE2-45EF-819F-A769D0215636}" destId="{1E7B9182-6573-4063-816E-42D2565209E2}" srcOrd="6" destOrd="0" presId="urn:microsoft.com/office/officeart/2005/8/layout/radial1"/>
    <dgm:cxn modelId="{E7954F37-AF74-40F6-B683-D72B742AAF57}" type="presParOf" srcId="{256721DA-9FE2-45EF-819F-A769D0215636}" destId="{CB3F121A-176A-4FDA-BBF9-7EAF3A060892}" srcOrd="7" destOrd="0" presId="urn:microsoft.com/office/officeart/2005/8/layout/radial1"/>
    <dgm:cxn modelId="{4A96562F-5AFB-4B7E-B660-C7DAAE16EF4B}" type="presParOf" srcId="{CB3F121A-176A-4FDA-BBF9-7EAF3A060892}" destId="{07AA44CC-5380-4AC6-A353-B0C750AA2DD7}" srcOrd="0" destOrd="0" presId="urn:microsoft.com/office/officeart/2005/8/layout/radial1"/>
    <dgm:cxn modelId="{0A87BE8C-7909-4BCE-9493-751501046A16}" type="presParOf" srcId="{256721DA-9FE2-45EF-819F-A769D0215636}" destId="{E8794A69-A9E6-4027-B0E4-C1B44349F05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54E2B-D58D-4F1C-96D7-4C89AADAB232}">
      <dsp:nvSpPr>
        <dsp:cNvPr id="0" name=""/>
        <dsp:cNvSpPr/>
      </dsp:nvSpPr>
      <dsp:spPr>
        <a:xfrm>
          <a:off x="2828915" y="2143115"/>
          <a:ext cx="1643515" cy="164351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Social Worker </a:t>
          </a:r>
          <a:endParaRPr lang="en-HK" sz="2900" kern="1200" dirty="0"/>
        </a:p>
      </dsp:txBody>
      <dsp:txXfrm>
        <a:off x="3069602" y="2383802"/>
        <a:ext cx="1162141" cy="1162141"/>
      </dsp:txXfrm>
    </dsp:sp>
    <dsp:sp modelId="{E92C4202-7075-4344-B4B8-1AF45B57639D}">
      <dsp:nvSpPr>
        <dsp:cNvPr id="0" name=""/>
        <dsp:cNvSpPr/>
      </dsp:nvSpPr>
      <dsp:spPr>
        <a:xfrm rot="16200000">
          <a:off x="3403057" y="1875241"/>
          <a:ext cx="495230" cy="40517"/>
        </a:xfrm>
        <a:custGeom>
          <a:avLst/>
          <a:gdLst/>
          <a:ahLst/>
          <a:cxnLst/>
          <a:rect l="0" t="0" r="0" b="0"/>
          <a:pathLst>
            <a:path>
              <a:moveTo>
                <a:pt x="0" y="20258"/>
              </a:moveTo>
              <a:lnTo>
                <a:pt x="495230" y="20258"/>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HK" sz="500" kern="1200"/>
        </a:p>
      </dsp:txBody>
      <dsp:txXfrm>
        <a:off x="3638292" y="1883119"/>
        <a:ext cx="24761" cy="24761"/>
      </dsp:txXfrm>
    </dsp:sp>
    <dsp:sp modelId="{574F4F26-02F5-4848-91A5-DE8DA80AB8CF}">
      <dsp:nvSpPr>
        <dsp:cNvPr id="0" name=""/>
        <dsp:cNvSpPr/>
      </dsp:nvSpPr>
      <dsp:spPr>
        <a:xfrm>
          <a:off x="2828915" y="4369"/>
          <a:ext cx="1643515" cy="1643515"/>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Research </a:t>
          </a:r>
          <a:endParaRPr lang="en-HK" sz="1900" kern="1200" dirty="0"/>
        </a:p>
      </dsp:txBody>
      <dsp:txXfrm>
        <a:off x="3069602" y="245056"/>
        <a:ext cx="1162141" cy="1162141"/>
      </dsp:txXfrm>
    </dsp:sp>
    <dsp:sp modelId="{757F2A8B-6DEA-4582-BCD5-118BB1A40DB8}">
      <dsp:nvSpPr>
        <dsp:cNvPr id="0" name=""/>
        <dsp:cNvSpPr/>
      </dsp:nvSpPr>
      <dsp:spPr>
        <a:xfrm>
          <a:off x="4472430" y="2944614"/>
          <a:ext cx="495230" cy="40517"/>
        </a:xfrm>
        <a:custGeom>
          <a:avLst/>
          <a:gdLst/>
          <a:ahLst/>
          <a:cxnLst/>
          <a:rect l="0" t="0" r="0" b="0"/>
          <a:pathLst>
            <a:path>
              <a:moveTo>
                <a:pt x="0" y="20258"/>
              </a:moveTo>
              <a:lnTo>
                <a:pt x="495230" y="20258"/>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HK" sz="500" kern="1200"/>
        </a:p>
      </dsp:txBody>
      <dsp:txXfrm>
        <a:off x="4707665" y="2952492"/>
        <a:ext cx="24761" cy="24761"/>
      </dsp:txXfrm>
    </dsp:sp>
    <dsp:sp modelId="{A2387194-13BC-42B5-8832-1F753C08EE55}">
      <dsp:nvSpPr>
        <dsp:cNvPr id="0" name=""/>
        <dsp:cNvSpPr/>
      </dsp:nvSpPr>
      <dsp:spPr>
        <a:xfrm>
          <a:off x="4967661" y="2143115"/>
          <a:ext cx="1643515" cy="1643515"/>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Policy </a:t>
          </a:r>
          <a:endParaRPr lang="en-HK" sz="1900" kern="1200" dirty="0"/>
        </a:p>
      </dsp:txBody>
      <dsp:txXfrm>
        <a:off x="5208348" y="2383802"/>
        <a:ext cx="1162141" cy="1162141"/>
      </dsp:txXfrm>
    </dsp:sp>
    <dsp:sp modelId="{7E5EC70D-448A-4C5F-9987-846A76916E3A}">
      <dsp:nvSpPr>
        <dsp:cNvPr id="0" name=""/>
        <dsp:cNvSpPr/>
      </dsp:nvSpPr>
      <dsp:spPr>
        <a:xfrm rot="5400000">
          <a:off x="3403057" y="4013987"/>
          <a:ext cx="495230" cy="40517"/>
        </a:xfrm>
        <a:custGeom>
          <a:avLst/>
          <a:gdLst/>
          <a:ahLst/>
          <a:cxnLst/>
          <a:rect l="0" t="0" r="0" b="0"/>
          <a:pathLst>
            <a:path>
              <a:moveTo>
                <a:pt x="0" y="20258"/>
              </a:moveTo>
              <a:lnTo>
                <a:pt x="495230" y="20258"/>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HK" sz="500" kern="1200"/>
        </a:p>
      </dsp:txBody>
      <dsp:txXfrm>
        <a:off x="3638292" y="4021865"/>
        <a:ext cx="24761" cy="24761"/>
      </dsp:txXfrm>
    </dsp:sp>
    <dsp:sp modelId="{1E7B9182-6573-4063-816E-42D2565209E2}">
      <dsp:nvSpPr>
        <dsp:cNvPr id="0" name=""/>
        <dsp:cNvSpPr/>
      </dsp:nvSpPr>
      <dsp:spPr>
        <a:xfrm>
          <a:off x="2828915" y="4281861"/>
          <a:ext cx="1643515" cy="1643515"/>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HealthCare &amp; Social Care Systems</a:t>
          </a:r>
          <a:endParaRPr lang="en-HK" sz="1900" kern="1200" dirty="0"/>
        </a:p>
      </dsp:txBody>
      <dsp:txXfrm>
        <a:off x="3069602" y="4522548"/>
        <a:ext cx="1162141" cy="1162141"/>
      </dsp:txXfrm>
    </dsp:sp>
    <dsp:sp modelId="{CB3F121A-176A-4FDA-BBF9-7EAF3A060892}">
      <dsp:nvSpPr>
        <dsp:cNvPr id="0" name=""/>
        <dsp:cNvSpPr/>
      </dsp:nvSpPr>
      <dsp:spPr>
        <a:xfrm rot="10800000">
          <a:off x="2333684" y="2944614"/>
          <a:ext cx="495230" cy="40517"/>
        </a:xfrm>
        <a:custGeom>
          <a:avLst/>
          <a:gdLst/>
          <a:ahLst/>
          <a:cxnLst/>
          <a:rect l="0" t="0" r="0" b="0"/>
          <a:pathLst>
            <a:path>
              <a:moveTo>
                <a:pt x="0" y="20258"/>
              </a:moveTo>
              <a:lnTo>
                <a:pt x="495230" y="20258"/>
              </a:lnTo>
            </a:path>
          </a:pathLst>
        </a:cu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HK" sz="500" kern="1200"/>
        </a:p>
      </dsp:txBody>
      <dsp:txXfrm rot="10800000">
        <a:off x="2568919" y="2952492"/>
        <a:ext cx="24761" cy="24761"/>
      </dsp:txXfrm>
    </dsp:sp>
    <dsp:sp modelId="{E8794A69-A9E6-4027-B0E4-C1B44349F056}">
      <dsp:nvSpPr>
        <dsp:cNvPr id="0" name=""/>
        <dsp:cNvSpPr/>
      </dsp:nvSpPr>
      <dsp:spPr>
        <a:xfrm>
          <a:off x="690169" y="2143115"/>
          <a:ext cx="1643515" cy="1643515"/>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Innovation </a:t>
          </a:r>
          <a:endParaRPr lang="en-HK" sz="1900" kern="1200" dirty="0"/>
        </a:p>
      </dsp:txBody>
      <dsp:txXfrm>
        <a:off x="930856" y="2383802"/>
        <a:ext cx="1162141" cy="11621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7A9D0-5CAF-4C4C-B604-9D5C70DF3079}" type="datetimeFigureOut">
              <a:rPr lang="zh-HK" altLang="en-US" smtClean="0"/>
              <a:t>13/11/2025</a:t>
            </a:fld>
            <a:endParaRPr lang="zh-HK"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2DBBC-FAEC-4B28-A68F-4BD246288F84}" type="slidenum">
              <a:rPr lang="zh-HK" altLang="en-US" smtClean="0"/>
              <a:t>‹#›</a:t>
            </a:fld>
            <a:endParaRPr lang="zh-HK" altLang="en-US"/>
          </a:p>
        </p:txBody>
      </p:sp>
    </p:spTree>
    <p:extLst>
      <p:ext uri="{BB962C8B-B14F-4D97-AF65-F5344CB8AC3E}">
        <p14:creationId xmlns:p14="http://schemas.microsoft.com/office/powerpoint/2010/main" val="428614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1</a:t>
            </a:fld>
            <a:endParaRPr lang="zh-HK" altLang="en-US"/>
          </a:p>
        </p:txBody>
      </p:sp>
    </p:spTree>
    <p:extLst>
      <p:ext uri="{BB962C8B-B14F-4D97-AF65-F5344CB8AC3E}">
        <p14:creationId xmlns:p14="http://schemas.microsoft.com/office/powerpoint/2010/main" val="62631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46089-1830-CC91-0A2A-1469B4FB4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7F956-ED96-3C5A-1F98-E42F6EDF2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42C41-F65D-3933-7D78-BFA8D5E22855}"/>
              </a:ext>
            </a:extLst>
          </p:cNvPr>
          <p:cNvSpPr>
            <a:spLocks noGrp="1"/>
          </p:cNvSpPr>
          <p:nvPr>
            <p:ph type="body" idx="1"/>
          </p:nvPr>
        </p:nvSpPr>
        <p:spPr/>
        <p:txBody>
          <a:bodyPr/>
          <a:lstStyle/>
          <a:p>
            <a:r>
              <a:rPr lang="en-US" altLang="zh-HK" sz="1200" b="1" i="0" kern="1200" dirty="0">
                <a:solidFill>
                  <a:schemeClr val="tx1"/>
                </a:solidFill>
                <a:effectLst/>
                <a:latin typeface="+mn-lt"/>
                <a:ea typeface="+mn-ea"/>
                <a:cs typeface="+mn-cs"/>
              </a:rPr>
              <a:t>Hong Kong population was ageing rapidly</a:t>
            </a:r>
          </a:p>
          <a:p>
            <a:endParaRPr lang="en-US" altLang="zh-HK" sz="1200" b="0" i="0" kern="1200" dirty="0">
              <a:solidFill>
                <a:schemeClr val="tx1"/>
              </a:solidFill>
              <a:effectLst/>
              <a:latin typeface="+mn-lt"/>
              <a:ea typeface="+mn-ea"/>
              <a:cs typeface="+mn-cs"/>
            </a:endParaRPr>
          </a:p>
          <a:p>
            <a:r>
              <a:rPr lang="en-US" altLang="zh-HK" dirty="0"/>
              <a:t>Demographic shift as shown in the 2 population pyramids </a:t>
            </a:r>
            <a:endParaRPr lang="zh-HK" altLang="en-US" dirty="0"/>
          </a:p>
        </p:txBody>
      </p:sp>
      <p:sp>
        <p:nvSpPr>
          <p:cNvPr id="4" name="Slide Number Placeholder 3">
            <a:extLst>
              <a:ext uri="{FF2B5EF4-FFF2-40B4-BE49-F238E27FC236}">
                <a16:creationId xmlns:a16="http://schemas.microsoft.com/office/drawing/2014/main" id="{94E3FC45-46C4-DBC7-1065-9D64E6C237A7}"/>
              </a:ext>
            </a:extLst>
          </p:cNvPr>
          <p:cNvSpPr>
            <a:spLocks noGrp="1"/>
          </p:cNvSpPr>
          <p:nvPr>
            <p:ph type="sldNum" sz="quarter" idx="5"/>
          </p:nvPr>
        </p:nvSpPr>
        <p:spPr/>
        <p:txBody>
          <a:bodyPr/>
          <a:lstStyle/>
          <a:p>
            <a:fld id="{F6D2DBBC-FAEC-4B28-A68F-4BD246288F84}" type="slidenum">
              <a:rPr lang="zh-HK" altLang="en-US" smtClean="0"/>
              <a:t>10</a:t>
            </a:fld>
            <a:endParaRPr lang="zh-HK" altLang="en-US"/>
          </a:p>
        </p:txBody>
      </p:sp>
    </p:spTree>
    <p:extLst>
      <p:ext uri="{BB962C8B-B14F-4D97-AF65-F5344CB8AC3E}">
        <p14:creationId xmlns:p14="http://schemas.microsoft.com/office/powerpoint/2010/main" val="256935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a:t>
            </a:r>
            <a:r>
              <a:rPr lang="en-US" dirty="0" err="1"/>
              <a:t>expedtures</a:t>
            </a:r>
            <a:r>
              <a:rPr lang="en-US" dirty="0"/>
              <a:t> on the elderly keep increasing with annual average growth of 11.6%</a:t>
            </a:r>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11</a:t>
            </a:fld>
            <a:endParaRPr lang="zh-HK" altLang="en-US"/>
          </a:p>
        </p:txBody>
      </p:sp>
    </p:spTree>
    <p:extLst>
      <p:ext uri="{BB962C8B-B14F-4D97-AF65-F5344CB8AC3E}">
        <p14:creationId xmlns:p14="http://schemas.microsoft.com/office/powerpoint/2010/main" val="3306307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Danger = posting social and economic challenges  </a:t>
            </a:r>
            <a:r>
              <a:rPr lang="en-US" dirty="0" err="1"/>
              <a:t>e.g</a:t>
            </a:r>
            <a:r>
              <a:rPr lang="en-US" dirty="0"/>
              <a:t> slow down the economy ; </a:t>
            </a:r>
          </a:p>
          <a:p>
            <a:r>
              <a:rPr lang="en-US" dirty="0"/>
              <a:t>Opportunity = job opportunity in health care and long care </a:t>
            </a:r>
            <a:r>
              <a:rPr lang="en-US" dirty="0" err="1"/>
              <a:t>care</a:t>
            </a:r>
            <a:r>
              <a:rPr lang="en-US" dirty="0"/>
              <a:t> sector</a:t>
            </a:r>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14</a:t>
            </a:fld>
            <a:endParaRPr lang="zh-HK" altLang="en-US"/>
          </a:p>
        </p:txBody>
      </p:sp>
    </p:spTree>
    <p:extLst>
      <p:ext uri="{BB962C8B-B14F-4D97-AF65-F5344CB8AC3E}">
        <p14:creationId xmlns:p14="http://schemas.microsoft.com/office/powerpoint/2010/main" val="325579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 multiple stakeholder collaboration </a:t>
            </a:r>
            <a:r>
              <a:rPr lang="en-HK" dirty="0"/>
              <a:t>and to invest in 10 priorities</a:t>
            </a:r>
            <a:endParaRPr 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16</a:t>
            </a:fld>
            <a:endParaRPr lang="zh-HK" altLang="en-US"/>
          </a:p>
        </p:txBody>
      </p:sp>
    </p:spTree>
    <p:extLst>
      <p:ext uri="{BB962C8B-B14F-4D97-AF65-F5344CB8AC3E}">
        <p14:creationId xmlns:p14="http://schemas.microsoft.com/office/powerpoint/2010/main" val="391851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17</a:t>
            </a:fld>
            <a:endParaRPr lang="zh-HK" altLang="en-US"/>
          </a:p>
        </p:txBody>
      </p:sp>
    </p:spTree>
    <p:extLst>
      <p:ext uri="{BB962C8B-B14F-4D97-AF65-F5344CB8AC3E}">
        <p14:creationId xmlns:p14="http://schemas.microsoft.com/office/powerpoint/2010/main" val="312285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333333"/>
                </a:solidFill>
                <a:effectLst/>
                <a:latin typeface="Arial" panose="020B0604020202020204" pitchFamily="34" charset="0"/>
              </a:rPr>
              <a:t>Elderly Commission</a:t>
            </a:r>
            <a:endParaRPr lang="en-US" b="1" i="0" dirty="0">
              <a:solidFill>
                <a:srgbClr val="000000"/>
              </a:solidFill>
              <a:effectLst/>
              <a:latin typeface="Arial" panose="020B0604020202020204" pitchFamily="34" charset="0"/>
            </a:endParaRPr>
          </a:p>
          <a:p>
            <a:pPr algn="just"/>
            <a:r>
              <a:rPr lang="en-US" b="0" i="0" dirty="0">
                <a:solidFill>
                  <a:srgbClr val="333333"/>
                </a:solidFill>
                <a:effectLst/>
                <a:latin typeface="Arial" panose="020B0604020202020204" pitchFamily="34" charset="0"/>
              </a:rPr>
              <a:t>In 1997, the HKSAR has made “Care for the Elderly” a Strategic Policy Objective </a:t>
            </a:r>
          </a:p>
          <a:p>
            <a:pPr algn="just"/>
            <a:endParaRPr lang="en-US" b="0" i="0" dirty="0">
              <a:solidFill>
                <a:srgbClr val="333333"/>
              </a:solidFill>
              <a:effectLst/>
              <a:latin typeface="Arial" panose="020B0604020202020204" pitchFamily="34" charset="0"/>
            </a:endParaRPr>
          </a:p>
          <a:p>
            <a:pPr algn="just"/>
            <a:r>
              <a:rPr lang="en-US" b="0" i="0" dirty="0">
                <a:solidFill>
                  <a:srgbClr val="333333"/>
                </a:solidFill>
                <a:effectLst/>
                <a:latin typeface="Arial" panose="020B0604020202020204" pitchFamily="34" charset="0"/>
              </a:rPr>
              <a:t>The objective is to improve the quality of life of our elderly population and to provide them with a sense of security, a sense of belonging and a feeling of health and worthiness. </a:t>
            </a:r>
          </a:p>
          <a:p>
            <a:pPr algn="just"/>
            <a:endParaRPr lang="en-US" b="0" i="0" dirty="0">
              <a:solidFill>
                <a:srgbClr val="333333"/>
              </a:solidFill>
              <a:effectLst/>
              <a:latin typeface="Arial" panose="020B0604020202020204" pitchFamily="34" charset="0"/>
            </a:endParaRPr>
          </a:p>
          <a:p>
            <a:pPr algn="just"/>
            <a:r>
              <a:rPr lang="en-US" b="0" i="0" dirty="0">
                <a:solidFill>
                  <a:srgbClr val="333333"/>
                </a:solidFill>
                <a:effectLst/>
                <a:latin typeface="Arial" panose="020B0604020202020204" pitchFamily="34" charset="0"/>
              </a:rPr>
              <a:t>The Elderly Commission was established in the same year and its main task is to provide advice to the Government of the HKSAR in the formulation of a comprehensive policy in caring for elders. </a:t>
            </a:r>
          </a:p>
          <a:p>
            <a:pPr algn="just"/>
            <a:endParaRPr lang="en-US" b="0" i="0" dirty="0">
              <a:solidFill>
                <a:srgbClr val="333333"/>
              </a:solidFill>
              <a:effectLst/>
              <a:latin typeface="Arial" panose="020B0604020202020204" pitchFamily="34" charset="0"/>
            </a:endParaRPr>
          </a:p>
          <a:p>
            <a:pPr algn="just"/>
            <a:r>
              <a:rPr lang="en-US" b="1" i="0" dirty="0">
                <a:solidFill>
                  <a:srgbClr val="333333"/>
                </a:solidFill>
                <a:effectLst/>
                <a:latin typeface="Arial" panose="020B0604020202020204" pitchFamily="34" charset="0"/>
              </a:rPr>
              <a:t>Terms of Reference</a:t>
            </a:r>
          </a:p>
          <a:p>
            <a:pPr algn="just">
              <a:buFont typeface="+mj-lt"/>
              <a:buAutoNum type="arabicPeriod"/>
            </a:pPr>
            <a:r>
              <a:rPr lang="en-US" b="0" i="0" dirty="0">
                <a:solidFill>
                  <a:srgbClr val="333333"/>
                </a:solidFill>
                <a:effectLst/>
                <a:latin typeface="Arial" panose="020B0604020202020204" pitchFamily="34" charset="0"/>
              </a:rPr>
              <a:t>To advise Government on the formulation of a comprehensive policy for the elderly including matters relating to the care, housing, financial security, health and medical, psychological, employment and recreational needs of the elderly;</a:t>
            </a:r>
            <a:br>
              <a:rPr lang="en-US" b="0" i="0" dirty="0">
                <a:solidFill>
                  <a:srgbClr val="333333"/>
                </a:solidFill>
                <a:effectLst/>
                <a:latin typeface="Arial" panose="020B0604020202020204" pitchFamily="34" charset="0"/>
              </a:rPr>
            </a:br>
            <a:br>
              <a:rPr lang="en-US" b="0" i="0" dirty="0">
                <a:solidFill>
                  <a:srgbClr val="333333"/>
                </a:solidFill>
                <a:effectLst/>
                <a:latin typeface="Arial" panose="020B0604020202020204" pitchFamily="34" charset="0"/>
              </a:rPr>
            </a:br>
            <a:endParaRPr lang="en-US" b="0" i="0" dirty="0">
              <a:solidFill>
                <a:srgbClr val="333333"/>
              </a:solidFill>
              <a:effectLst/>
              <a:latin typeface="Arial" panose="020B0604020202020204" pitchFamily="34" charset="0"/>
            </a:endParaRPr>
          </a:p>
          <a:p>
            <a:pPr algn="just">
              <a:buFont typeface="+mj-lt"/>
              <a:buAutoNum type="arabicPeriod"/>
            </a:pPr>
            <a:r>
              <a:rPr lang="en-US" b="0" i="0" dirty="0">
                <a:solidFill>
                  <a:srgbClr val="333333"/>
                </a:solidFill>
                <a:effectLst/>
                <a:latin typeface="Arial" panose="020B0604020202020204" pitchFamily="34" charset="0"/>
              </a:rPr>
              <a:t>To co-ordinate the planning and development of various </a:t>
            </a:r>
            <a:r>
              <a:rPr lang="en-US" b="0" i="0" dirty="0" err="1">
                <a:solidFill>
                  <a:srgbClr val="333333"/>
                </a:solidFill>
                <a:effectLst/>
                <a:latin typeface="Arial" panose="020B0604020202020204" pitchFamily="34" charset="0"/>
              </a:rPr>
              <a:t>programmes</a:t>
            </a:r>
            <a:r>
              <a:rPr lang="en-US" b="0" i="0" dirty="0">
                <a:solidFill>
                  <a:srgbClr val="333333"/>
                </a:solidFill>
                <a:effectLst/>
                <a:latin typeface="Arial" panose="020B0604020202020204" pitchFamily="34" charset="0"/>
              </a:rPr>
              <a:t> and services for the elderly, and to recommend priorities for implementation having regard to manpower, financial and other resources available; and</a:t>
            </a:r>
            <a:br>
              <a:rPr lang="en-US" b="0" i="0" dirty="0">
                <a:solidFill>
                  <a:srgbClr val="333333"/>
                </a:solidFill>
                <a:effectLst/>
                <a:latin typeface="Arial" panose="020B0604020202020204" pitchFamily="34" charset="0"/>
              </a:rPr>
            </a:br>
            <a:br>
              <a:rPr lang="en-US" b="0" i="0" dirty="0">
                <a:solidFill>
                  <a:srgbClr val="333333"/>
                </a:solidFill>
                <a:effectLst/>
                <a:latin typeface="Arial" panose="020B0604020202020204" pitchFamily="34" charset="0"/>
              </a:rPr>
            </a:br>
            <a:endParaRPr lang="en-US" b="0" i="0" dirty="0">
              <a:solidFill>
                <a:srgbClr val="333333"/>
              </a:solidFill>
              <a:effectLst/>
              <a:latin typeface="Arial" panose="020B0604020202020204" pitchFamily="34" charset="0"/>
            </a:endParaRPr>
          </a:p>
          <a:p>
            <a:pPr algn="just">
              <a:buFont typeface="+mj-lt"/>
              <a:buAutoNum type="arabicPeriod"/>
            </a:pPr>
            <a:r>
              <a:rPr lang="en-US" b="0" i="0" dirty="0">
                <a:solidFill>
                  <a:srgbClr val="333333"/>
                </a:solidFill>
                <a:effectLst/>
                <a:latin typeface="Arial" panose="020B0604020202020204" pitchFamily="34" charset="0"/>
              </a:rPr>
              <a:t>To monitor implementation of policies and </a:t>
            </a:r>
            <a:r>
              <a:rPr lang="en-US" b="0" i="0" dirty="0" err="1">
                <a:solidFill>
                  <a:srgbClr val="333333"/>
                </a:solidFill>
                <a:effectLst/>
                <a:latin typeface="Arial" panose="020B0604020202020204" pitchFamily="34" charset="0"/>
              </a:rPr>
              <a:t>programmes</a:t>
            </a:r>
            <a:r>
              <a:rPr lang="en-US" b="0" i="0" dirty="0">
                <a:solidFill>
                  <a:srgbClr val="333333"/>
                </a:solidFill>
                <a:effectLst/>
                <a:latin typeface="Arial" panose="020B0604020202020204" pitchFamily="34" charset="0"/>
              </a:rPr>
              <a:t> affecting the elderly, and to make recommendations to Government to ensure that agreed objectives are met.</a:t>
            </a:r>
          </a:p>
          <a:p>
            <a:pPr algn="just"/>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18</a:t>
            </a:fld>
            <a:endParaRPr lang="zh-HK" altLang="en-US"/>
          </a:p>
        </p:txBody>
      </p:sp>
    </p:spTree>
    <p:extLst>
      <p:ext uri="{BB962C8B-B14F-4D97-AF65-F5344CB8AC3E}">
        <p14:creationId xmlns:p14="http://schemas.microsoft.com/office/powerpoint/2010/main" val="261167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333333"/>
                </a:solidFill>
                <a:effectLst/>
                <a:latin typeface="Arial" panose="020B0604020202020204" pitchFamily="34" charset="0"/>
              </a:rPr>
              <a:t>Research and Data Gathering </a:t>
            </a:r>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19</a:t>
            </a:fld>
            <a:endParaRPr lang="zh-HK" altLang="en-US"/>
          </a:p>
        </p:txBody>
      </p:sp>
    </p:spTree>
    <p:extLst>
      <p:ext uri="{BB962C8B-B14F-4D97-AF65-F5344CB8AC3E}">
        <p14:creationId xmlns:p14="http://schemas.microsoft.com/office/powerpoint/2010/main" val="1052004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21E44-F24D-450E-942B-B7A9101A175F}" type="slidenum">
              <a:rPr lang="en-US" smtClean="0"/>
              <a:t>22</a:t>
            </a:fld>
            <a:endParaRPr lang="en-US"/>
          </a:p>
        </p:txBody>
      </p:sp>
    </p:spTree>
    <p:extLst>
      <p:ext uri="{BB962C8B-B14F-4D97-AF65-F5344CB8AC3E}">
        <p14:creationId xmlns:p14="http://schemas.microsoft.com/office/powerpoint/2010/main" val="326520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21E44-F24D-450E-942B-B7A9101A175F}" type="slidenum">
              <a:rPr lang="en-US" smtClean="0"/>
              <a:t>23</a:t>
            </a:fld>
            <a:endParaRPr lang="en-US"/>
          </a:p>
        </p:txBody>
      </p:sp>
    </p:spTree>
    <p:extLst>
      <p:ext uri="{BB962C8B-B14F-4D97-AF65-F5344CB8AC3E}">
        <p14:creationId xmlns:p14="http://schemas.microsoft.com/office/powerpoint/2010/main" val="225449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rtl="0" fontAlgn="base">
              <a:spcAft>
                <a:spcPts val="0"/>
              </a:spcAft>
            </a:pPr>
            <a:r>
              <a:rPr lang="zh-TW" altLang="en-US" sz="1800" b="1" i="0" u="none" strike="noStrike" dirty="0">
                <a:solidFill>
                  <a:srgbClr val="FFFFFF"/>
                </a:solidFill>
                <a:effectLst/>
                <a:latin typeface="Lato" panose="020F0502020204030203" pitchFamily="34" charset="0"/>
              </a:rPr>
              <a:t>以「創業」為平台，</a:t>
            </a:r>
            <a:r>
              <a:rPr lang="en-US" altLang="zh-TW" sz="1800" b="1" i="0" u="none" strike="noStrike" dirty="0">
                <a:solidFill>
                  <a:srgbClr val="FFFFFF"/>
                </a:solidFill>
                <a:effectLst/>
                <a:latin typeface="Lato" panose="020F0502020204030203" pitchFamily="34" charset="0"/>
              </a:rPr>
              <a:t>50+</a:t>
            </a:r>
            <a:r>
              <a:rPr lang="zh-TW" altLang="en-US" sz="1800" b="1" i="0" u="none" strike="noStrike" dirty="0">
                <a:solidFill>
                  <a:srgbClr val="FFFFFF"/>
                </a:solidFill>
                <a:effectLst/>
                <a:latin typeface="Lato" panose="020F0502020204030203" pitchFamily="34" charset="0"/>
              </a:rPr>
              <a:t>在過程中加深認識社會需要，</a:t>
            </a:r>
            <a:endParaRPr lang="zh-TW" altLang="en-US" sz="1800" b="1" i="0" u="none" strike="noStrike" dirty="0">
              <a:solidFill>
                <a:srgbClr val="1B4557"/>
              </a:solidFill>
              <a:effectLst/>
              <a:latin typeface="Lato" panose="020F0502020204030203" pitchFamily="34" charset="0"/>
            </a:endParaRPr>
          </a:p>
          <a:p>
            <a:pPr marL="0" marR="0" algn="ctr" rtl="0" fontAlgn="base">
              <a:spcBef>
                <a:spcPts val="1400"/>
              </a:spcBef>
              <a:spcAft>
                <a:spcPts val="0"/>
              </a:spcAft>
            </a:pPr>
            <a:r>
              <a:rPr lang="zh-TW" altLang="en-US" sz="1800" b="1" i="0" u="none" strike="noStrike" dirty="0">
                <a:solidFill>
                  <a:srgbClr val="FFFFFF"/>
                </a:solidFill>
                <a:effectLst/>
                <a:latin typeface="Lato" panose="020F0502020204030203" pitchFamily="34" charset="0"/>
              </a:rPr>
              <a:t>共同發揮個人專長和專業知識，</a:t>
            </a:r>
            <a:endParaRPr lang="zh-TW" altLang="en-US" sz="1800" b="1" i="0" u="none" strike="noStrike" dirty="0">
              <a:solidFill>
                <a:srgbClr val="1B4557"/>
              </a:solidFill>
              <a:effectLst/>
              <a:latin typeface="Lato" panose="020F0502020204030203" pitchFamily="34" charset="0"/>
            </a:endParaRPr>
          </a:p>
          <a:p>
            <a:pPr marL="0" marR="0" algn="ctr" rtl="0" fontAlgn="base">
              <a:spcBef>
                <a:spcPts val="1400"/>
              </a:spcBef>
              <a:spcAft>
                <a:spcPts val="0"/>
              </a:spcAft>
            </a:pPr>
            <a:r>
              <a:rPr lang="zh-TW" altLang="en-US" sz="1800" b="1" i="0" u="none" strike="noStrike" dirty="0">
                <a:solidFill>
                  <a:srgbClr val="FFFFFF"/>
                </a:solidFill>
                <a:effectLst/>
                <a:latin typeface="Lato" panose="020F0502020204030203" pitchFamily="34" charset="0"/>
              </a:rPr>
              <a:t>發展以「社會創新」為理念的項目服務社會大眾；</a:t>
            </a:r>
            <a:endParaRPr lang="zh-TW" altLang="en-US" sz="1800" b="1" i="0" u="none" strike="noStrike" dirty="0">
              <a:solidFill>
                <a:srgbClr val="1B4557"/>
              </a:solidFill>
              <a:effectLst/>
              <a:latin typeface="Lato" panose="020F0502020204030203" pitchFamily="34" charset="0"/>
            </a:endParaRPr>
          </a:p>
          <a:p>
            <a:pPr marL="0" marR="0" algn="ctr" rtl="0" fontAlgn="base">
              <a:spcBef>
                <a:spcPts val="1400"/>
              </a:spcBef>
            </a:pPr>
            <a:r>
              <a:rPr lang="zh-TW" altLang="en-US" sz="1800" b="1" i="0" u="none" strike="noStrike" dirty="0">
                <a:solidFill>
                  <a:srgbClr val="FFFFFF"/>
                </a:solidFill>
                <a:effectLst/>
                <a:latin typeface="Lato" panose="020F0502020204030203" pitchFamily="34" charset="0"/>
              </a:rPr>
              <a:t>同時協助</a:t>
            </a:r>
            <a:r>
              <a:rPr lang="en-US" altLang="zh-TW" sz="1800" b="1" i="0" u="none" strike="noStrike" dirty="0">
                <a:solidFill>
                  <a:srgbClr val="FFFFFF"/>
                </a:solidFill>
                <a:effectLst/>
                <a:latin typeface="Lato" panose="020F0502020204030203" pitchFamily="34" charset="0"/>
              </a:rPr>
              <a:t>50+</a:t>
            </a:r>
            <a:r>
              <a:rPr lang="zh-TW" altLang="en-US" sz="1800" b="1" i="0" u="none" strike="noStrike" dirty="0">
                <a:solidFill>
                  <a:srgbClr val="FFFFFF"/>
                </a:solidFill>
                <a:effectLst/>
                <a:latin typeface="Lato" panose="020F0502020204030203" pitchFamily="34" charset="0"/>
              </a:rPr>
              <a:t>探索方向，為人生下半場帶來更多機遇和選擇。</a:t>
            </a:r>
            <a:endParaRPr lang="zh-TW" altLang="en-US" sz="1800" b="1" i="0" u="none" strike="noStrike" dirty="0">
              <a:solidFill>
                <a:srgbClr val="1B4557"/>
              </a:solidFill>
              <a:effectLst/>
              <a:latin typeface="Lato" panose="020F05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6C421E44-F24D-450E-942B-B7A9101A175F}" type="slidenum">
              <a:rPr lang="en-US" smtClean="0"/>
              <a:t>24</a:t>
            </a:fld>
            <a:endParaRPr lang="en-US"/>
          </a:p>
        </p:txBody>
      </p:sp>
    </p:spTree>
    <p:extLst>
      <p:ext uri="{BB962C8B-B14F-4D97-AF65-F5344CB8AC3E}">
        <p14:creationId xmlns:p14="http://schemas.microsoft.com/office/powerpoint/2010/main" val="110798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HK" dirty="0"/>
          </a:p>
          <a:p>
            <a:r>
              <a:rPr lang="en-US" altLang="zh-HK" dirty="0"/>
              <a:t>By 2050, the world’s population aged 60 years and older is expected to total 2 billion, up from 900 million in 2015. </a:t>
            </a:r>
          </a:p>
          <a:p>
            <a:endParaRPr lang="en-US" altLang="zh-HK" dirty="0"/>
          </a:p>
          <a:p>
            <a:r>
              <a:rPr lang="en-US" altLang="zh-HK" dirty="0"/>
              <a:t>Today, 125 million people are aged 80 years or older. By 2050, there will be almost this many (120 million) living in China alone, and 434 million people in this age group worldwide. By 2050, 80% of all older people will live in low- and middle-income countries.</a:t>
            </a:r>
          </a:p>
          <a:p>
            <a:endParaRPr lang="en-US" altLang="zh-HK" dirty="0"/>
          </a:p>
          <a:p>
            <a:r>
              <a:rPr lang="en-US" altLang="zh-HK" dirty="0"/>
              <a:t>The pace of population ageing around the world is also increasing dramatically. France had almost 150 years to adapt to a change from 10% to 20% in the proportion of the population that was older than 60 years .However, places such as Brazil, China and India will have slightly more than 20 years to make the same adaptation.</a:t>
            </a:r>
          </a:p>
          <a:p>
            <a:endParaRPr lang="en-US" altLang="zh-HK" dirty="0"/>
          </a:p>
          <a:p>
            <a:r>
              <a:rPr lang="en-US" altLang="zh-HK" dirty="0"/>
              <a:t>While this shift in distribution of a country's population towards older ages – known as population ageing - started in high-income countries (for example in Japan 30% of the population are already over 60 years old), it is now low- and middle-income countries that are experiencing the greatest change. </a:t>
            </a:r>
            <a:endParaRPr lang="zh-HK" alt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2</a:t>
            </a:fld>
            <a:endParaRPr lang="zh-HK" altLang="en-US"/>
          </a:p>
        </p:txBody>
      </p:sp>
    </p:spTree>
    <p:extLst>
      <p:ext uri="{BB962C8B-B14F-4D97-AF65-F5344CB8AC3E}">
        <p14:creationId xmlns:p14="http://schemas.microsoft.com/office/powerpoint/2010/main" val="1431604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25</a:t>
            </a:fld>
            <a:endParaRPr lang="zh-HK" altLang="en-US"/>
          </a:p>
        </p:txBody>
      </p:sp>
    </p:spTree>
    <p:extLst>
      <p:ext uri="{BB962C8B-B14F-4D97-AF65-F5344CB8AC3E}">
        <p14:creationId xmlns:p14="http://schemas.microsoft.com/office/powerpoint/2010/main" val="254315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2017</a:t>
            </a:r>
          </a:p>
          <a:p>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26</a:t>
            </a:fld>
            <a:endParaRPr lang="zh-HK" altLang="en-US"/>
          </a:p>
        </p:txBody>
      </p:sp>
    </p:spTree>
    <p:extLst>
      <p:ext uri="{BB962C8B-B14F-4D97-AF65-F5344CB8AC3E}">
        <p14:creationId xmlns:p14="http://schemas.microsoft.com/office/powerpoint/2010/main" val="142034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GIES – 2017</a:t>
            </a:r>
          </a:p>
          <a:p>
            <a:r>
              <a:rPr lang="en-US" dirty="0"/>
              <a:t>Golden age  - 2016</a:t>
            </a:r>
          </a:p>
          <a:p>
            <a:endParaRPr lang="en-US" dirty="0"/>
          </a:p>
        </p:txBody>
      </p:sp>
      <p:sp>
        <p:nvSpPr>
          <p:cNvPr id="4" name="Slide Number Placeholder 3"/>
          <p:cNvSpPr>
            <a:spLocks noGrp="1"/>
          </p:cNvSpPr>
          <p:nvPr>
            <p:ph type="sldNum" sz="quarter" idx="10"/>
          </p:nvPr>
        </p:nvSpPr>
        <p:spPr/>
        <p:txBody>
          <a:bodyPr/>
          <a:lstStyle/>
          <a:p>
            <a:fld id="{6C421E44-F24D-450E-942B-B7A9101A175F}" type="slidenum">
              <a:rPr lang="en-US" smtClean="0"/>
              <a:t>27</a:t>
            </a:fld>
            <a:endParaRPr lang="en-US"/>
          </a:p>
        </p:txBody>
      </p:sp>
    </p:spTree>
    <p:extLst>
      <p:ext uri="{BB962C8B-B14F-4D97-AF65-F5344CB8AC3E}">
        <p14:creationId xmlns:p14="http://schemas.microsoft.com/office/powerpoint/2010/main" val="2578876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You are part of the society that is facing population ageing and is preparing for the challenges of silver tsunami </a:t>
            </a:r>
          </a:p>
          <a:p>
            <a:pPr marL="228600" indent="-228600">
              <a:buAutoNum type="arabicParenR"/>
            </a:pPr>
            <a:r>
              <a:rPr lang="en-US" dirty="0"/>
              <a:t>Job opportunity found in different domain of the 10 priorities </a:t>
            </a:r>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28</a:t>
            </a:fld>
            <a:endParaRPr lang="zh-HK" altLang="en-US"/>
          </a:p>
        </p:txBody>
      </p:sp>
    </p:spTree>
    <p:extLst>
      <p:ext uri="{BB962C8B-B14F-4D97-AF65-F5344CB8AC3E}">
        <p14:creationId xmlns:p14="http://schemas.microsoft.com/office/powerpoint/2010/main" val="94161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30</a:t>
            </a:fld>
            <a:endParaRPr lang="zh-HK" altLang="en-US"/>
          </a:p>
        </p:txBody>
      </p:sp>
    </p:spTree>
    <p:extLst>
      <p:ext uri="{BB962C8B-B14F-4D97-AF65-F5344CB8AC3E}">
        <p14:creationId xmlns:p14="http://schemas.microsoft.com/office/powerpoint/2010/main" val="3742025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31</a:t>
            </a:fld>
            <a:endParaRPr lang="zh-HK" altLang="en-US"/>
          </a:p>
        </p:txBody>
      </p:sp>
    </p:spTree>
    <p:extLst>
      <p:ext uri="{BB962C8B-B14F-4D97-AF65-F5344CB8AC3E}">
        <p14:creationId xmlns:p14="http://schemas.microsoft.com/office/powerpoint/2010/main" val="249670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32</a:t>
            </a:fld>
            <a:endParaRPr lang="zh-HK" altLang="en-US"/>
          </a:p>
        </p:txBody>
      </p:sp>
    </p:spTree>
    <p:extLst>
      <p:ext uri="{BB962C8B-B14F-4D97-AF65-F5344CB8AC3E}">
        <p14:creationId xmlns:p14="http://schemas.microsoft.com/office/powerpoint/2010/main" val="432693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Residential – live in facilities for the frail elderly</a:t>
            </a:r>
          </a:p>
          <a:p>
            <a:r>
              <a:rPr lang="en-US" dirty="0"/>
              <a:t>Community Care – Ageing in place, still living in their own homes</a:t>
            </a:r>
            <a:endParaRPr lang="en-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33</a:t>
            </a:fld>
            <a:endParaRPr lang="zh-HK" altLang="en-US"/>
          </a:p>
        </p:txBody>
      </p:sp>
    </p:spTree>
    <p:extLst>
      <p:ext uri="{BB962C8B-B14F-4D97-AF65-F5344CB8AC3E}">
        <p14:creationId xmlns:p14="http://schemas.microsoft.com/office/powerpoint/2010/main" val="2231253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=&gt; bonding and appreciation</a:t>
            </a:r>
          </a:p>
          <a:p>
            <a:r>
              <a:rPr lang="en-US" dirty="0"/>
              <a:t>Elderly with frailty (walking with a stick )</a:t>
            </a:r>
          </a:p>
          <a:p>
            <a:r>
              <a:rPr lang="en-US" dirty="0"/>
              <a:t>Sent this poem to the center  to show appreciation </a:t>
            </a:r>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47</a:t>
            </a:fld>
            <a:endParaRPr lang="zh-HK" altLang="en-US"/>
          </a:p>
        </p:txBody>
      </p:sp>
    </p:spTree>
    <p:extLst>
      <p:ext uri="{BB962C8B-B14F-4D97-AF65-F5344CB8AC3E}">
        <p14:creationId xmlns:p14="http://schemas.microsoft.com/office/powerpoint/2010/main" val="349059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HK" dirty="0"/>
          </a:p>
          <a:p>
            <a:r>
              <a:rPr lang="en-US" altLang="zh-HK" dirty="0"/>
              <a:t>By 2050, the world’s population aged 60 years and older is expected to total 2 billion, up from 900 million in 2015. </a:t>
            </a:r>
          </a:p>
          <a:p>
            <a:endParaRPr lang="en-US" altLang="zh-HK" dirty="0"/>
          </a:p>
          <a:p>
            <a:r>
              <a:rPr lang="en-US" altLang="zh-HK" dirty="0"/>
              <a:t>Today, 125 million people are aged 80 years or older. By 2050, there will be almost this many (120 million) living in China alone, and 434 million people in this age group worldwide. By 2050, 80% of all older people will live in low- and middle-income countries.</a:t>
            </a:r>
          </a:p>
          <a:p>
            <a:endParaRPr lang="en-US" altLang="zh-HK" dirty="0"/>
          </a:p>
          <a:p>
            <a:r>
              <a:rPr lang="en-US" altLang="zh-HK" dirty="0"/>
              <a:t>The pace of population ageing around the world is also increasing dramatically. France had almost 150 years to adapt to a change from 10% to 20% in the proportion of the population that was older than 60 years .However, places such as Brazil, China and India will have slightly more than 20 years to make the same adaptation.</a:t>
            </a:r>
          </a:p>
          <a:p>
            <a:endParaRPr lang="en-US" altLang="zh-HK" dirty="0"/>
          </a:p>
          <a:p>
            <a:r>
              <a:rPr lang="en-US" altLang="zh-HK" dirty="0"/>
              <a:t>While this shift in distribution of a country's population towards older ages – known as population ageing - started in high-income countries (for example in Japan 30% of the population are already over 60 years old), it is now low- and middle-income countries that are experiencing the greatest change. </a:t>
            </a:r>
            <a:endParaRPr lang="zh-HK" alt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3</a:t>
            </a:fld>
            <a:endParaRPr lang="zh-HK" altLang="en-US"/>
          </a:p>
        </p:txBody>
      </p:sp>
    </p:spTree>
    <p:extLst>
      <p:ext uri="{BB962C8B-B14F-4D97-AF65-F5344CB8AC3E}">
        <p14:creationId xmlns:p14="http://schemas.microsoft.com/office/powerpoint/2010/main" val="249155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HK" dirty="0"/>
          </a:p>
          <a:p>
            <a:endParaRPr lang="en-US" altLang="zh-HK" dirty="0"/>
          </a:p>
          <a:p>
            <a:r>
              <a:rPr lang="en-US" altLang="zh-HK" dirty="0"/>
              <a:t>Population ageing – a global issue.</a:t>
            </a:r>
          </a:p>
          <a:p>
            <a:endParaRPr lang="en-US" altLang="zh-HK" dirty="0"/>
          </a:p>
          <a:p>
            <a:r>
              <a:rPr lang="en-US" altLang="zh-HK" dirty="0"/>
              <a:t>Last time it took placed in developed countries at a slower pace. </a:t>
            </a:r>
          </a:p>
          <a:p>
            <a:endParaRPr lang="en-US" altLang="zh-HK" dirty="0"/>
          </a:p>
          <a:p>
            <a:r>
              <a:rPr lang="en-US" altLang="zh-HK" dirty="0"/>
              <a:t>France had almost 150 years to adapt to a change from 10% to 20% in the proportion of the population that was older than 60 years .However, places such as Brazil, China and India will have slightly more than 20 years to make the same adaptation.</a:t>
            </a:r>
          </a:p>
          <a:p>
            <a:endParaRPr lang="en-US" altLang="zh-HK" dirty="0"/>
          </a:p>
          <a:p>
            <a:r>
              <a:rPr lang="en-US" altLang="zh-HK" dirty="0"/>
              <a:t>Dependency rate dropped </a:t>
            </a:r>
          </a:p>
          <a:p>
            <a:endParaRPr lang="en-US" altLang="zh-HK" dirty="0"/>
          </a:p>
          <a:p>
            <a:r>
              <a:rPr lang="en-US" altLang="zh-HK" dirty="0"/>
              <a:t>Demographic shift is a challenge to the health and social systems </a:t>
            </a:r>
          </a:p>
          <a:p>
            <a:endParaRPr lang="en-US" altLang="zh-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4</a:t>
            </a:fld>
            <a:endParaRPr lang="zh-HK" altLang="en-US"/>
          </a:p>
        </p:txBody>
      </p:sp>
    </p:spTree>
    <p:extLst>
      <p:ext uri="{BB962C8B-B14F-4D97-AF65-F5344CB8AC3E}">
        <p14:creationId xmlns:p14="http://schemas.microsoft.com/office/powerpoint/2010/main" val="107916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dirty="0"/>
              <a:t>Population ageing – a global issue.</a:t>
            </a:r>
          </a:p>
          <a:p>
            <a:endParaRPr lang="en-US" altLang="zh-HK" dirty="0"/>
          </a:p>
          <a:p>
            <a:r>
              <a:rPr lang="en-US" altLang="zh-HK" dirty="0"/>
              <a:t>Last time it took placed in developed countries at a slower pace. </a:t>
            </a:r>
          </a:p>
          <a:p>
            <a:endParaRPr lang="en-US" altLang="zh-HK" dirty="0"/>
          </a:p>
          <a:p>
            <a:r>
              <a:rPr lang="en-US" altLang="zh-HK" dirty="0"/>
              <a:t>France had almost 150 years to adapt to a change from 10% to 20% in the proportion of the population that was older than 60 years .However, places such as Brazil, China and India will have slightly more than 20 years to make the same adaptation.</a:t>
            </a:r>
          </a:p>
          <a:p>
            <a:endParaRPr lang="en-US" altLang="zh-HK" dirty="0"/>
          </a:p>
          <a:p>
            <a:r>
              <a:rPr lang="en-US" altLang="zh-HK" dirty="0"/>
              <a:t>Dependency rate dropped </a:t>
            </a:r>
          </a:p>
          <a:p>
            <a:endParaRPr lang="en-US" altLang="zh-HK" dirty="0"/>
          </a:p>
          <a:p>
            <a:r>
              <a:rPr lang="en-US" altLang="zh-HK" dirty="0"/>
              <a:t>Demographic shift is a challenge to the health and social systems </a:t>
            </a:r>
          </a:p>
          <a:p>
            <a:endParaRPr lang="en-US" altLang="zh-HK"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5</a:t>
            </a:fld>
            <a:endParaRPr lang="zh-HK" altLang="en-US"/>
          </a:p>
        </p:txBody>
      </p:sp>
    </p:spTree>
    <p:extLst>
      <p:ext uri="{BB962C8B-B14F-4D97-AF65-F5344CB8AC3E}">
        <p14:creationId xmlns:p14="http://schemas.microsoft.com/office/powerpoint/2010/main" val="295744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dirty="0"/>
              <a:t>HK’s situation copies the world trend.  2021 Population Census  shows…….</a:t>
            </a:r>
            <a:endParaRPr lang="zh-HK" alt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6</a:t>
            </a:fld>
            <a:endParaRPr lang="zh-HK" altLang="en-US"/>
          </a:p>
        </p:txBody>
      </p:sp>
    </p:spTree>
    <p:extLst>
      <p:ext uri="{BB962C8B-B14F-4D97-AF65-F5344CB8AC3E}">
        <p14:creationId xmlns:p14="http://schemas.microsoft.com/office/powerpoint/2010/main" val="79638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sz="1200" b="1" i="0" kern="1200" dirty="0">
                <a:solidFill>
                  <a:schemeClr val="tx1"/>
                </a:solidFill>
                <a:effectLst/>
                <a:latin typeface="+mn-lt"/>
                <a:ea typeface="+mn-ea"/>
                <a:cs typeface="+mn-cs"/>
              </a:rPr>
              <a:t>Hong Kong population was ageing rapidly</a:t>
            </a:r>
          </a:p>
          <a:p>
            <a:endParaRPr lang="en-US" altLang="zh-HK" sz="1200" b="0" i="0" kern="1200" dirty="0">
              <a:solidFill>
                <a:schemeClr val="tx1"/>
              </a:solidFill>
              <a:effectLst/>
              <a:latin typeface="+mn-lt"/>
              <a:ea typeface="+mn-ea"/>
              <a:cs typeface="+mn-cs"/>
            </a:endParaRPr>
          </a:p>
          <a:p>
            <a:r>
              <a:rPr lang="en-US" altLang="zh-HK" dirty="0"/>
              <a:t>Demographic shift as shown in the 2 population pyramids </a:t>
            </a:r>
            <a:endParaRPr lang="zh-HK" alt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7</a:t>
            </a:fld>
            <a:endParaRPr lang="zh-HK" altLang="en-US"/>
          </a:p>
        </p:txBody>
      </p:sp>
    </p:spTree>
    <p:extLst>
      <p:ext uri="{BB962C8B-B14F-4D97-AF65-F5344CB8AC3E}">
        <p14:creationId xmlns:p14="http://schemas.microsoft.com/office/powerpoint/2010/main" val="293859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sz="1200" b="1" i="0" kern="1200" dirty="0">
                <a:solidFill>
                  <a:schemeClr val="tx1"/>
                </a:solidFill>
                <a:effectLst/>
                <a:latin typeface="+mn-lt"/>
                <a:ea typeface="+mn-ea"/>
                <a:cs typeface="+mn-cs"/>
              </a:rPr>
              <a:t>Hong Kong population was ageing rapidly</a:t>
            </a:r>
          </a:p>
          <a:p>
            <a:endParaRPr lang="en-US" altLang="zh-HK" sz="1200" b="0" i="0" kern="1200" dirty="0">
              <a:solidFill>
                <a:schemeClr val="tx1"/>
              </a:solidFill>
              <a:effectLst/>
              <a:latin typeface="+mn-lt"/>
              <a:ea typeface="+mn-ea"/>
              <a:cs typeface="+mn-cs"/>
            </a:endParaRPr>
          </a:p>
          <a:p>
            <a:r>
              <a:rPr lang="en-US" altLang="zh-HK" dirty="0"/>
              <a:t>Demographic shift as shown in the 2 population pyramids </a:t>
            </a:r>
            <a:endParaRPr lang="zh-HK" alt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8</a:t>
            </a:fld>
            <a:endParaRPr lang="zh-HK" altLang="en-US"/>
          </a:p>
        </p:txBody>
      </p:sp>
    </p:spTree>
    <p:extLst>
      <p:ext uri="{BB962C8B-B14F-4D97-AF65-F5344CB8AC3E}">
        <p14:creationId xmlns:p14="http://schemas.microsoft.com/office/powerpoint/2010/main" val="195888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sz="1200" b="1" i="0" kern="1200" dirty="0">
                <a:solidFill>
                  <a:schemeClr val="tx1"/>
                </a:solidFill>
                <a:effectLst/>
                <a:latin typeface="+mn-lt"/>
                <a:ea typeface="+mn-ea"/>
                <a:cs typeface="+mn-cs"/>
              </a:rPr>
              <a:t>Hong Kong population was ageing rapidly</a:t>
            </a:r>
          </a:p>
          <a:p>
            <a:endParaRPr lang="en-US" altLang="zh-HK" sz="1200" b="0" i="0" kern="1200" dirty="0">
              <a:solidFill>
                <a:schemeClr val="tx1"/>
              </a:solidFill>
              <a:effectLst/>
              <a:latin typeface="+mn-lt"/>
              <a:ea typeface="+mn-ea"/>
              <a:cs typeface="+mn-cs"/>
            </a:endParaRPr>
          </a:p>
          <a:p>
            <a:r>
              <a:rPr lang="en-US" altLang="zh-HK" dirty="0"/>
              <a:t>Demographic shift as shown in the 2 population pyramids </a:t>
            </a:r>
            <a:endParaRPr lang="zh-HK" altLang="en-US" dirty="0"/>
          </a:p>
        </p:txBody>
      </p:sp>
      <p:sp>
        <p:nvSpPr>
          <p:cNvPr id="4" name="Slide Number Placeholder 3"/>
          <p:cNvSpPr>
            <a:spLocks noGrp="1"/>
          </p:cNvSpPr>
          <p:nvPr>
            <p:ph type="sldNum" sz="quarter" idx="5"/>
          </p:nvPr>
        </p:nvSpPr>
        <p:spPr/>
        <p:txBody>
          <a:bodyPr/>
          <a:lstStyle/>
          <a:p>
            <a:fld id="{F6D2DBBC-FAEC-4B28-A68F-4BD246288F84}" type="slidenum">
              <a:rPr lang="zh-HK" altLang="en-US" smtClean="0"/>
              <a:t>9</a:t>
            </a:fld>
            <a:endParaRPr lang="zh-HK" altLang="en-US"/>
          </a:p>
        </p:txBody>
      </p:sp>
    </p:spTree>
    <p:extLst>
      <p:ext uri="{BB962C8B-B14F-4D97-AF65-F5344CB8AC3E}">
        <p14:creationId xmlns:p14="http://schemas.microsoft.com/office/powerpoint/2010/main" val="101798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D140D3-D29D-4895-84B5-2F3AB7A2A587}" type="datetimeFigureOut">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E97EE5-ECCB-4AC5-B533-76304E7053B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94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65733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30743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127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430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1753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9499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449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401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415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714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58966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337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779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420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D140D3-D29D-4895-84B5-2F3AB7A2A587}" type="datetimeFigureOut">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E97EE5-ECCB-4AC5-B533-76304E7053B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9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6967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13915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D140D3-D29D-4895-84B5-2F3AB7A2A587}" type="datetimeFigureOut">
              <a:rPr lang="en-US" smtClean="0"/>
              <a:t>11/13/2025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E97EE5-ECCB-4AC5-B533-76304E7053B1}" type="slidenum">
              <a:rPr lang="en-US" smtClean="0"/>
              <a:t>‹#›</a:t>
            </a:fld>
            <a:endParaRPr lang="en-US" dirty="0"/>
          </a:p>
        </p:txBody>
      </p:sp>
    </p:spTree>
    <p:extLst>
      <p:ext uri="{BB962C8B-B14F-4D97-AF65-F5344CB8AC3E}">
        <p14:creationId xmlns:p14="http://schemas.microsoft.com/office/powerpoint/2010/main" val="308392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4D140D3-D29D-4895-84B5-2F3AB7A2A587}" type="datetimeFigureOut">
              <a:rPr lang="en-US" smtClean="0"/>
              <a:t>11/13/2025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BE97EE5-ECCB-4AC5-B533-76304E7053B1}" type="slidenum">
              <a:rPr lang="en-US" smtClean="0"/>
              <a:t>‹#›</a:t>
            </a:fld>
            <a:endParaRPr lang="en-US" dirty="0"/>
          </a:p>
        </p:txBody>
      </p:sp>
    </p:spTree>
    <p:extLst>
      <p:ext uri="{BB962C8B-B14F-4D97-AF65-F5344CB8AC3E}">
        <p14:creationId xmlns:p14="http://schemas.microsoft.com/office/powerpoint/2010/main" val="393244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11/13/2025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0878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D140D3-D29D-4895-84B5-2F3AB7A2A587}" type="datetimeFigureOut">
              <a:rPr lang="en-US" smtClean="0"/>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E97EE5-ECCB-4AC5-B533-76304E7053B1}" type="slidenum">
              <a:rPr lang="en-US" smtClean="0"/>
              <a:t>‹#›</a:t>
            </a:fld>
            <a:endParaRPr lang="en-US" dirty="0"/>
          </a:p>
        </p:txBody>
      </p:sp>
    </p:spTree>
    <p:extLst>
      <p:ext uri="{BB962C8B-B14F-4D97-AF65-F5344CB8AC3E}">
        <p14:creationId xmlns:p14="http://schemas.microsoft.com/office/powerpoint/2010/main" val="361933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55252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11/13/2025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683642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se5.yot.org.hk/"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un.org/development/desa/pd/sites/www.un.org.development.desa.pd/files/wpp2022_summary_of_results.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8D665-944B-4C22-8A3B-31F50CDDDF2F}"/>
              </a:ext>
            </a:extLst>
          </p:cNvPr>
          <p:cNvPicPr>
            <a:picLocks noChangeAspect="1"/>
          </p:cNvPicPr>
          <p:nvPr/>
        </p:nvPicPr>
        <p:blipFill rotWithShape="1">
          <a:blip r:embed="rId4">
            <a:duotone>
              <a:prstClr val="black"/>
              <a:schemeClr val="tx2">
                <a:tint val="45000"/>
                <a:satMod val="400000"/>
              </a:schemeClr>
            </a:duotone>
          </a:blip>
          <a:srcRect t="15155" r="-1" b="236"/>
          <a:stretch/>
        </p:blipFill>
        <p:spPr>
          <a:xfrm>
            <a:off x="20" y="-1"/>
            <a:ext cx="12188932" cy="6858000"/>
          </a:xfrm>
          <a:prstGeom prst="rect">
            <a:avLst/>
          </a:prstGeom>
        </p:spPr>
      </p:pic>
      <p:sp>
        <p:nvSpPr>
          <p:cNvPr id="2" name="Title 1">
            <a:extLst>
              <a:ext uri="{FF2B5EF4-FFF2-40B4-BE49-F238E27FC236}">
                <a16:creationId xmlns:a16="http://schemas.microsoft.com/office/drawing/2014/main" id="{44565C21-C7AD-4334-BC96-0C90E360C4AF}"/>
              </a:ext>
            </a:extLst>
          </p:cNvPr>
          <p:cNvSpPr>
            <a:spLocks noGrp="1"/>
          </p:cNvSpPr>
          <p:nvPr>
            <p:ph type="ctrTitle"/>
          </p:nvPr>
        </p:nvSpPr>
        <p:spPr>
          <a:xfrm>
            <a:off x="550985" y="1298448"/>
            <a:ext cx="3777552" cy="3255264"/>
          </a:xfrm>
        </p:spPr>
        <p:txBody>
          <a:bodyPr vert="horz" lIns="91440" tIns="45720" rIns="91440" bIns="45720" rtlCol="0" anchor="b">
            <a:normAutofit fontScale="90000"/>
          </a:bodyPr>
          <a:lstStyle/>
          <a:p>
            <a:r>
              <a:rPr lang="en-US" altLang="zh-HK" sz="4400" b="1" dirty="0">
                <a:solidFill>
                  <a:schemeClr val="accent6">
                    <a:lumMod val="20000"/>
                    <a:lumOff val="80000"/>
                  </a:schemeClr>
                </a:solidFill>
              </a:rPr>
              <a:t>2026-2027 Placement Briefing </a:t>
            </a:r>
            <a:br>
              <a:rPr lang="en-US" altLang="zh-HK" sz="4400" b="1" dirty="0">
                <a:solidFill>
                  <a:schemeClr val="accent6">
                    <a:lumMod val="20000"/>
                    <a:lumOff val="80000"/>
                  </a:schemeClr>
                </a:solidFill>
              </a:rPr>
            </a:br>
            <a:br>
              <a:rPr lang="en-US" altLang="zh-HK" sz="4400" b="1" dirty="0">
                <a:solidFill>
                  <a:schemeClr val="accent6">
                    <a:lumMod val="20000"/>
                    <a:lumOff val="80000"/>
                  </a:schemeClr>
                </a:solidFill>
              </a:rPr>
            </a:br>
            <a:r>
              <a:rPr lang="en-US" altLang="zh-HK" sz="4400" b="1" dirty="0">
                <a:solidFill>
                  <a:schemeClr val="accent6">
                    <a:lumMod val="20000"/>
                    <a:lumOff val="80000"/>
                  </a:schemeClr>
                </a:solidFill>
              </a:rPr>
              <a:t>Elderly Service Setting (ES) </a:t>
            </a:r>
          </a:p>
        </p:txBody>
      </p:sp>
      <p:sp>
        <p:nvSpPr>
          <p:cNvPr id="3" name="Subtitle 2">
            <a:extLst>
              <a:ext uri="{FF2B5EF4-FFF2-40B4-BE49-F238E27FC236}">
                <a16:creationId xmlns:a16="http://schemas.microsoft.com/office/drawing/2014/main" id="{A1550F91-35E4-4DAF-944E-7CCC7141CDC1}"/>
              </a:ext>
            </a:extLst>
          </p:cNvPr>
          <p:cNvSpPr>
            <a:spLocks noGrp="1"/>
          </p:cNvSpPr>
          <p:nvPr>
            <p:ph type="subTitle" idx="1"/>
          </p:nvPr>
        </p:nvSpPr>
        <p:spPr>
          <a:xfrm>
            <a:off x="643467" y="4670246"/>
            <a:ext cx="3685069" cy="914400"/>
          </a:xfrm>
        </p:spPr>
        <p:txBody>
          <a:bodyPr vert="horz" lIns="91440" tIns="45720" rIns="91440" bIns="45720" rtlCol="0" anchor="t">
            <a:normAutofit fontScale="92500"/>
          </a:bodyPr>
          <a:lstStyle/>
          <a:p>
            <a:r>
              <a:rPr lang="en-US" altLang="zh-HK" b="1" dirty="0">
                <a:solidFill>
                  <a:schemeClr val="accent6">
                    <a:lumMod val="20000"/>
                    <a:lumOff val="80000"/>
                  </a:schemeClr>
                </a:solidFill>
                <a:latin typeface="+mj-lt"/>
              </a:rPr>
              <a:t>Prepared by Edith Fung Siu Ha</a:t>
            </a:r>
          </a:p>
          <a:p>
            <a:r>
              <a:rPr lang="en-US" altLang="zh-HK" b="1" dirty="0">
                <a:solidFill>
                  <a:schemeClr val="accent6">
                    <a:lumMod val="20000"/>
                    <a:lumOff val="80000"/>
                  </a:schemeClr>
                </a:solidFill>
                <a:latin typeface="+mj-lt"/>
              </a:rPr>
              <a:t>22 November, 2025</a:t>
            </a:r>
          </a:p>
        </p:txBody>
      </p:sp>
      <p:sp>
        <p:nvSpPr>
          <p:cNvPr id="5" name="TextBox 4">
            <a:extLst>
              <a:ext uri="{FF2B5EF4-FFF2-40B4-BE49-F238E27FC236}">
                <a16:creationId xmlns:a16="http://schemas.microsoft.com/office/drawing/2014/main" id="{E9097EF4-3117-4BE7-80CD-35BBFF09C3EC}"/>
              </a:ext>
            </a:extLst>
          </p:cNvPr>
          <p:cNvSpPr txBox="1"/>
          <p:nvPr/>
        </p:nvSpPr>
        <p:spPr>
          <a:xfrm>
            <a:off x="10756124" y="6433171"/>
            <a:ext cx="2282171" cy="261610"/>
          </a:xfrm>
          <a:prstGeom prst="rect">
            <a:avLst/>
          </a:prstGeom>
          <a:noFill/>
        </p:spPr>
        <p:txBody>
          <a:bodyPr wrap="square" rtlCol="0">
            <a:spAutoFit/>
          </a:bodyPr>
          <a:lstStyle/>
          <a:p>
            <a:pPr>
              <a:spcAft>
                <a:spcPts val="600"/>
              </a:spcAft>
            </a:pPr>
            <a:r>
              <a:rPr lang="en-GB" altLang="zh-HK" sz="1100"/>
              <a:t>Photo Source: </a:t>
            </a:r>
            <a:r>
              <a:rPr lang="en-US" altLang="zh-HK" sz="1100"/>
              <a:t>on.cc</a:t>
            </a:r>
            <a:endParaRPr lang="zh-HK" altLang="en-US" sz="1100"/>
          </a:p>
        </p:txBody>
      </p:sp>
    </p:spTree>
    <p:extLst>
      <p:ext uri="{BB962C8B-B14F-4D97-AF65-F5344CB8AC3E}">
        <p14:creationId xmlns:p14="http://schemas.microsoft.com/office/powerpoint/2010/main" val="342059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3D748-C066-AFCB-AAFA-669014894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24EE0-2C39-9CEE-DE04-96E7C7946909}"/>
              </a:ext>
            </a:extLst>
          </p:cNvPr>
          <p:cNvSpPr>
            <a:spLocks noGrp="1"/>
          </p:cNvSpPr>
          <p:nvPr>
            <p:ph type="title"/>
          </p:nvPr>
        </p:nvSpPr>
        <p:spPr>
          <a:xfrm>
            <a:off x="252919" y="1953300"/>
            <a:ext cx="2947482" cy="3242154"/>
          </a:xfrm>
        </p:spPr>
        <p:txBody>
          <a:bodyPr>
            <a:normAutofit/>
          </a:bodyPr>
          <a:lstStyle/>
          <a:p>
            <a:r>
              <a:rPr lang="en-US" altLang="zh-HK" dirty="0"/>
              <a:t>Hong Kong</a:t>
            </a:r>
            <a:br>
              <a:rPr lang="en-US" altLang="zh-HK" dirty="0"/>
            </a:br>
            <a:br>
              <a:rPr lang="en-US" altLang="zh-HK" dirty="0"/>
            </a:br>
            <a:br>
              <a:rPr lang="en-US" altLang="zh-HK" dirty="0"/>
            </a:br>
            <a:r>
              <a:rPr lang="en-US" altLang="zh-HK" dirty="0"/>
              <a:t>Population Pyramid  </a:t>
            </a:r>
            <a:br>
              <a:rPr lang="en-US" altLang="zh-HK" dirty="0"/>
            </a:br>
            <a:r>
              <a:rPr lang="en-US" altLang="zh-HK" dirty="0"/>
              <a:t>2014 vs 2041</a:t>
            </a:r>
            <a:endParaRPr lang="zh-HK" altLang="en-US" dirty="0"/>
          </a:p>
        </p:txBody>
      </p:sp>
      <p:sp>
        <p:nvSpPr>
          <p:cNvPr id="7" name="Rectangle 6">
            <a:extLst>
              <a:ext uri="{FF2B5EF4-FFF2-40B4-BE49-F238E27FC236}">
                <a16:creationId xmlns:a16="http://schemas.microsoft.com/office/drawing/2014/main" id="{91113796-9799-3DD4-B3EE-F079D1E3A478}"/>
              </a:ext>
            </a:extLst>
          </p:cNvPr>
          <p:cNvSpPr/>
          <p:nvPr/>
        </p:nvSpPr>
        <p:spPr>
          <a:xfrm>
            <a:off x="0" y="6488668"/>
            <a:ext cx="9267125" cy="276999"/>
          </a:xfrm>
          <a:prstGeom prst="rect">
            <a:avLst/>
          </a:prstGeom>
        </p:spPr>
        <p:txBody>
          <a:bodyPr wrap="square">
            <a:spAutoFit/>
          </a:bodyPr>
          <a:lstStyle/>
          <a:p>
            <a:r>
              <a:rPr lang="en-US" altLang="zh-HK" sz="1200" dirty="0"/>
              <a:t>Source: https://gia.info.gov.hk/general/201501/15/P201501150880_0880_140608.pdf</a:t>
            </a:r>
            <a:endParaRPr lang="zh-HK" altLang="en-US" sz="1200" dirty="0"/>
          </a:p>
        </p:txBody>
      </p:sp>
      <p:pic>
        <p:nvPicPr>
          <p:cNvPr id="6" name="Picture 5">
            <a:extLst>
              <a:ext uri="{FF2B5EF4-FFF2-40B4-BE49-F238E27FC236}">
                <a16:creationId xmlns:a16="http://schemas.microsoft.com/office/drawing/2014/main" id="{C3C2D624-9560-BF57-E43F-91B02AB9DBC0}"/>
              </a:ext>
            </a:extLst>
          </p:cNvPr>
          <p:cNvPicPr>
            <a:picLocks noChangeAspect="1"/>
          </p:cNvPicPr>
          <p:nvPr/>
        </p:nvPicPr>
        <p:blipFill>
          <a:blip r:embed="rId3"/>
          <a:stretch>
            <a:fillRect/>
          </a:stretch>
        </p:blipFill>
        <p:spPr>
          <a:xfrm>
            <a:off x="0" y="0"/>
            <a:ext cx="3456504" cy="1968601"/>
          </a:xfrm>
          <a:prstGeom prst="rect">
            <a:avLst/>
          </a:prstGeom>
        </p:spPr>
      </p:pic>
      <p:sp>
        <p:nvSpPr>
          <p:cNvPr id="3" name="TextBox 2">
            <a:extLst>
              <a:ext uri="{FF2B5EF4-FFF2-40B4-BE49-F238E27FC236}">
                <a16:creationId xmlns:a16="http://schemas.microsoft.com/office/drawing/2014/main" id="{939B7485-3F3B-9359-5AA7-7A8250D81A7E}"/>
              </a:ext>
            </a:extLst>
          </p:cNvPr>
          <p:cNvSpPr txBox="1"/>
          <p:nvPr/>
        </p:nvSpPr>
        <p:spPr>
          <a:xfrm>
            <a:off x="3903405" y="1022555"/>
            <a:ext cx="7000569" cy="4893647"/>
          </a:xfrm>
          <a:prstGeom prst="rect">
            <a:avLst/>
          </a:prstGeom>
          <a:noFill/>
        </p:spPr>
        <p:txBody>
          <a:bodyPr wrap="square" rtlCol="0">
            <a:spAutoFit/>
          </a:bodyPr>
          <a:lstStyle/>
          <a:p>
            <a:r>
              <a:rPr lang="en-US" sz="2400" b="1" dirty="0">
                <a:solidFill>
                  <a:schemeClr val="accent1"/>
                </a:solidFill>
              </a:rPr>
              <a:t>Embracing Opportunities in an Ageing Society</a:t>
            </a:r>
          </a:p>
          <a:p>
            <a:endParaRPr lang="en-US" dirty="0"/>
          </a:p>
          <a:p>
            <a:r>
              <a:rPr lang="en-US" dirty="0"/>
              <a:t>Some examples: </a:t>
            </a:r>
          </a:p>
          <a:p>
            <a:endParaRPr lang="en-US" dirty="0"/>
          </a:p>
          <a:p>
            <a:pPr marL="285750" indent="-285750">
              <a:buFont typeface="Arial" panose="020B0604020202020204" pitchFamily="34" charset="0"/>
              <a:buChar char="•"/>
            </a:pPr>
            <a:r>
              <a:rPr lang="en-HK" dirty="0"/>
              <a:t>The "$2 Public Transport Fare Concession Scheme“</a:t>
            </a:r>
            <a:endParaRPr lang="en-US" dirty="0"/>
          </a:p>
          <a:p>
            <a:pPr marL="285750" indent="-285750">
              <a:buFont typeface="Arial" panose="020B0604020202020204" pitchFamily="34" charset="0"/>
              <a:buChar char="•"/>
            </a:pPr>
            <a:r>
              <a:rPr lang="en-US" dirty="0"/>
              <a:t>The Hong Kong Housing Society (HKHS) launched the</a:t>
            </a:r>
            <a:r>
              <a:rPr lang="en-US" dirty="0">
                <a:highlight>
                  <a:srgbClr val="C0C0C0"/>
                </a:highlight>
              </a:rPr>
              <a:t> "Age-in-Place" (AIP) Scheme</a:t>
            </a:r>
            <a:r>
              <a:rPr lang="en-US" dirty="0"/>
              <a:t> in its rental estates for elderly residents to fulfill their aspiration to age in place</a:t>
            </a:r>
          </a:p>
          <a:p>
            <a:pPr marL="285750" indent="-285750">
              <a:buFont typeface="Arial" panose="020B0604020202020204" pitchFamily="34" charset="0"/>
              <a:buChar char="•"/>
            </a:pPr>
            <a:r>
              <a:rPr lang="en-US" dirty="0">
                <a:highlight>
                  <a:srgbClr val="C0C0C0"/>
                </a:highlight>
              </a:rPr>
              <a:t>The Reverse Mortgage Schem</a:t>
            </a:r>
            <a:r>
              <a:rPr lang="en-US" dirty="0"/>
              <a:t>e of the Hong Kong Mortgage Corporation Limited enables the elderly to use their self-occupied residential properties as security to borrow from a bank</a:t>
            </a:r>
          </a:p>
          <a:p>
            <a:pPr marL="285750" indent="-285750">
              <a:buFont typeface="Arial" panose="020B0604020202020204" pitchFamily="34" charset="0"/>
              <a:buChar char="•"/>
            </a:pPr>
            <a:r>
              <a:rPr lang="en-US" dirty="0">
                <a:highlight>
                  <a:srgbClr val="C0C0C0"/>
                </a:highlight>
              </a:rPr>
              <a:t>The Senior Citizen Residences Scheme </a:t>
            </a:r>
            <a:r>
              <a:rPr lang="en-US" dirty="0"/>
              <a:t>operated by the HKHS provides a one-stop service of housing, community recreation and medical care services to the elderly who have means to lead an independent life.</a:t>
            </a:r>
          </a:p>
          <a:p>
            <a:pPr marL="285750" indent="-285750">
              <a:buFont typeface="Arial" panose="020B0604020202020204" pitchFamily="34" charset="0"/>
              <a:buChar char="•"/>
            </a:pPr>
            <a:r>
              <a:rPr lang="en-US" dirty="0"/>
              <a:t>Implement </a:t>
            </a:r>
            <a:r>
              <a:rPr lang="en-US" dirty="0">
                <a:highlight>
                  <a:srgbClr val="C0C0C0"/>
                </a:highlight>
              </a:rPr>
              <a:t>the Guangdong Scheme</a:t>
            </a:r>
            <a:r>
              <a:rPr lang="en-US" dirty="0"/>
              <a:t>, to help eligible elderly people who choose to reside in Guangdong to receive the Old Age Allowance</a:t>
            </a:r>
            <a:endParaRPr lang="en-HK" dirty="0"/>
          </a:p>
        </p:txBody>
      </p:sp>
    </p:spTree>
    <p:extLst>
      <p:ext uri="{BB962C8B-B14F-4D97-AF65-F5344CB8AC3E}">
        <p14:creationId xmlns:p14="http://schemas.microsoft.com/office/powerpoint/2010/main" val="3400778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7AC1-BFF5-7F69-897B-2F27A1FDB593}"/>
              </a:ext>
            </a:extLst>
          </p:cNvPr>
          <p:cNvSpPr>
            <a:spLocks noGrp="1"/>
          </p:cNvSpPr>
          <p:nvPr>
            <p:ph type="title"/>
          </p:nvPr>
        </p:nvSpPr>
        <p:spPr/>
        <p:txBody>
          <a:bodyPr/>
          <a:lstStyle/>
          <a:p>
            <a:r>
              <a:rPr lang="en-US" dirty="0"/>
              <a:t>Hong Kong </a:t>
            </a:r>
            <a:endParaRPr lang="en-HK" dirty="0"/>
          </a:p>
        </p:txBody>
      </p:sp>
      <p:sp>
        <p:nvSpPr>
          <p:cNvPr id="3" name="Content Placeholder 2">
            <a:extLst>
              <a:ext uri="{FF2B5EF4-FFF2-40B4-BE49-F238E27FC236}">
                <a16:creationId xmlns:a16="http://schemas.microsoft.com/office/drawing/2014/main" id="{B006F597-E144-B927-3224-C54791217685}"/>
              </a:ext>
            </a:extLst>
          </p:cNvPr>
          <p:cNvSpPr>
            <a:spLocks noGrp="1"/>
          </p:cNvSpPr>
          <p:nvPr>
            <p:ph idx="1"/>
          </p:nvPr>
        </p:nvSpPr>
        <p:spPr/>
        <p:txBody>
          <a:bodyPr/>
          <a:lstStyle/>
          <a:p>
            <a:endParaRPr lang="en-HK" dirty="0"/>
          </a:p>
        </p:txBody>
      </p:sp>
      <p:pic>
        <p:nvPicPr>
          <p:cNvPr id="5" name="Picture 4">
            <a:extLst>
              <a:ext uri="{FF2B5EF4-FFF2-40B4-BE49-F238E27FC236}">
                <a16:creationId xmlns:a16="http://schemas.microsoft.com/office/drawing/2014/main" id="{D2BF6D1A-A0FA-9579-BE41-FA7D904EAF27}"/>
              </a:ext>
            </a:extLst>
          </p:cNvPr>
          <p:cNvPicPr>
            <a:picLocks noChangeAspect="1"/>
          </p:cNvPicPr>
          <p:nvPr/>
        </p:nvPicPr>
        <p:blipFill>
          <a:blip r:embed="rId3"/>
          <a:stretch>
            <a:fillRect/>
          </a:stretch>
        </p:blipFill>
        <p:spPr>
          <a:xfrm>
            <a:off x="2713320" y="3342553"/>
            <a:ext cx="9420359" cy="2834133"/>
          </a:xfrm>
          <a:prstGeom prst="rect">
            <a:avLst/>
          </a:prstGeom>
        </p:spPr>
      </p:pic>
      <p:sp>
        <p:nvSpPr>
          <p:cNvPr id="7" name="TextBox 6">
            <a:extLst>
              <a:ext uri="{FF2B5EF4-FFF2-40B4-BE49-F238E27FC236}">
                <a16:creationId xmlns:a16="http://schemas.microsoft.com/office/drawing/2014/main" id="{A5C754A7-489D-7068-F282-7067FE4378EC}"/>
              </a:ext>
            </a:extLst>
          </p:cNvPr>
          <p:cNvSpPr txBox="1"/>
          <p:nvPr/>
        </p:nvSpPr>
        <p:spPr>
          <a:xfrm>
            <a:off x="252919" y="6108897"/>
            <a:ext cx="10536768" cy="646331"/>
          </a:xfrm>
          <a:prstGeom prst="rect">
            <a:avLst/>
          </a:prstGeom>
          <a:noFill/>
        </p:spPr>
        <p:txBody>
          <a:bodyPr wrap="square">
            <a:spAutoFit/>
          </a:bodyPr>
          <a:lstStyle/>
          <a:p>
            <a:r>
              <a:rPr lang="en-HK" dirty="0"/>
              <a:t>Source:  https://www.legco.gov.hk/research-publications/english/1920rt02-government-expenditure-on-the-elderly-20191213-e.pdf</a:t>
            </a:r>
          </a:p>
        </p:txBody>
      </p:sp>
      <p:pic>
        <p:nvPicPr>
          <p:cNvPr id="9" name="Picture 8">
            <a:extLst>
              <a:ext uri="{FF2B5EF4-FFF2-40B4-BE49-F238E27FC236}">
                <a16:creationId xmlns:a16="http://schemas.microsoft.com/office/drawing/2014/main" id="{D79A77D1-31AF-F501-EFDF-E2BAECE85F5B}"/>
              </a:ext>
            </a:extLst>
          </p:cNvPr>
          <p:cNvPicPr>
            <a:picLocks noChangeAspect="1"/>
          </p:cNvPicPr>
          <p:nvPr/>
        </p:nvPicPr>
        <p:blipFill>
          <a:blip r:embed="rId4"/>
          <a:stretch>
            <a:fillRect/>
          </a:stretch>
        </p:blipFill>
        <p:spPr>
          <a:xfrm>
            <a:off x="2713320" y="0"/>
            <a:ext cx="6959958" cy="3340272"/>
          </a:xfrm>
          <a:prstGeom prst="rect">
            <a:avLst/>
          </a:prstGeom>
        </p:spPr>
      </p:pic>
    </p:spTree>
    <p:extLst>
      <p:ext uri="{BB962C8B-B14F-4D97-AF65-F5344CB8AC3E}">
        <p14:creationId xmlns:p14="http://schemas.microsoft.com/office/powerpoint/2010/main" val="122053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98D2-B374-E764-A7AD-B442EF13AD70}"/>
              </a:ext>
            </a:extLst>
          </p:cNvPr>
          <p:cNvSpPr>
            <a:spLocks noGrp="1"/>
          </p:cNvSpPr>
          <p:nvPr>
            <p:ph type="title"/>
          </p:nvPr>
        </p:nvSpPr>
        <p:spPr/>
        <p:txBody>
          <a:bodyPr/>
          <a:lstStyle/>
          <a:p>
            <a:r>
              <a:rPr lang="en-US" dirty="0"/>
              <a:t>Sou</a:t>
            </a:r>
            <a:endParaRPr lang="en-HK" dirty="0"/>
          </a:p>
        </p:txBody>
      </p:sp>
      <p:sp>
        <p:nvSpPr>
          <p:cNvPr id="3" name="Content Placeholder 2">
            <a:extLst>
              <a:ext uri="{FF2B5EF4-FFF2-40B4-BE49-F238E27FC236}">
                <a16:creationId xmlns:a16="http://schemas.microsoft.com/office/drawing/2014/main" id="{AF6555D3-171E-C02E-11A4-B8D4D01649ED}"/>
              </a:ext>
            </a:extLst>
          </p:cNvPr>
          <p:cNvSpPr>
            <a:spLocks noGrp="1"/>
          </p:cNvSpPr>
          <p:nvPr>
            <p:ph idx="1"/>
          </p:nvPr>
        </p:nvSpPr>
        <p:spPr>
          <a:xfrm>
            <a:off x="120316" y="6087978"/>
            <a:ext cx="11694695" cy="517359"/>
          </a:xfrm>
        </p:spPr>
        <p:txBody>
          <a:bodyPr>
            <a:normAutofit fontScale="92500" lnSpcReduction="20000"/>
          </a:bodyPr>
          <a:lstStyle/>
          <a:p>
            <a:r>
              <a:rPr lang="en-US" dirty="0"/>
              <a:t>Source: Extract from “Policy Path to Ageing in Place for Hong Kong: Shaping an Inclusive Housing and Community Landscape April 2025”</a:t>
            </a:r>
            <a:endParaRPr lang="en-HK" dirty="0"/>
          </a:p>
        </p:txBody>
      </p:sp>
      <p:pic>
        <p:nvPicPr>
          <p:cNvPr id="5" name="Picture 4">
            <a:extLst>
              <a:ext uri="{FF2B5EF4-FFF2-40B4-BE49-F238E27FC236}">
                <a16:creationId xmlns:a16="http://schemas.microsoft.com/office/drawing/2014/main" id="{053B2A4D-C762-E545-1918-75A9B449618F}"/>
              </a:ext>
            </a:extLst>
          </p:cNvPr>
          <p:cNvPicPr>
            <a:picLocks noChangeAspect="1"/>
          </p:cNvPicPr>
          <p:nvPr/>
        </p:nvPicPr>
        <p:blipFill>
          <a:blip r:embed="rId2"/>
          <a:stretch>
            <a:fillRect/>
          </a:stretch>
        </p:blipFill>
        <p:spPr>
          <a:xfrm>
            <a:off x="397297" y="90992"/>
            <a:ext cx="10250649" cy="5815507"/>
          </a:xfrm>
          <a:prstGeom prst="rect">
            <a:avLst/>
          </a:prstGeom>
        </p:spPr>
      </p:pic>
    </p:spTree>
    <p:extLst>
      <p:ext uri="{BB962C8B-B14F-4D97-AF65-F5344CB8AC3E}">
        <p14:creationId xmlns:p14="http://schemas.microsoft.com/office/powerpoint/2010/main" val="351474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935A-B41C-3C9A-F8FB-869A251AF2F5}"/>
              </a:ext>
            </a:extLst>
          </p:cNvPr>
          <p:cNvSpPr>
            <a:spLocks noGrp="1"/>
          </p:cNvSpPr>
          <p:nvPr>
            <p:ph type="title"/>
          </p:nvPr>
        </p:nvSpPr>
        <p:spPr/>
        <p:txBody>
          <a:bodyPr/>
          <a:lstStyle/>
          <a:p>
            <a:r>
              <a:rPr lang="en-US" dirty="0"/>
              <a:t>What’s been done by HKSAR  since 2022?</a:t>
            </a:r>
            <a:endParaRPr lang="en-HK" dirty="0"/>
          </a:p>
        </p:txBody>
      </p:sp>
      <p:sp>
        <p:nvSpPr>
          <p:cNvPr id="3" name="Content Placeholder 2">
            <a:extLst>
              <a:ext uri="{FF2B5EF4-FFF2-40B4-BE49-F238E27FC236}">
                <a16:creationId xmlns:a16="http://schemas.microsoft.com/office/drawing/2014/main" id="{94A4099E-C007-6992-33DD-26A2C063E804}"/>
              </a:ext>
            </a:extLst>
          </p:cNvPr>
          <p:cNvSpPr>
            <a:spLocks noGrp="1"/>
          </p:cNvSpPr>
          <p:nvPr>
            <p:ph idx="1"/>
          </p:nvPr>
        </p:nvSpPr>
        <p:spPr>
          <a:xfrm>
            <a:off x="3573379" y="517357"/>
            <a:ext cx="8185484" cy="6160169"/>
          </a:xfrm>
        </p:spPr>
        <p:txBody>
          <a:bodyPr>
            <a:normAutofit fontScale="25000" lnSpcReduction="20000"/>
          </a:bodyPr>
          <a:lstStyle/>
          <a:p>
            <a:pPr>
              <a:lnSpc>
                <a:spcPct val="115000"/>
              </a:lnSpc>
              <a:spcAft>
                <a:spcPts val="800"/>
              </a:spcAft>
              <a:buNone/>
            </a:pPr>
            <a:r>
              <a:rPr lang="en-HK" sz="3000"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 </a:t>
            </a:r>
            <a:r>
              <a:rPr lang="en-HK" sz="5600"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The Social Welfare Department (SWD) will </a:t>
            </a:r>
            <a:r>
              <a:rPr lang="en-HK" sz="5600" b="1"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regularise the Pilot Scheme on Community Care Service Voucher for the Elderly in the third quarter of this year (2023) to gradually increase the number of beneficiaries from the current 8 000 to 12 000 in 2025-26</a:t>
            </a:r>
            <a:r>
              <a:rPr lang="en-HK" sz="5600"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 It will also set up </a:t>
            </a:r>
            <a:r>
              <a:rPr lang="en-HK" sz="5600" b="1"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16 new Neighbourhood Elderly Centres</a:t>
            </a:r>
            <a:r>
              <a:rPr lang="en-HK" sz="5600"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 starting from this year to 2027. As for day care services, the Government plans to provide an </a:t>
            </a:r>
            <a:r>
              <a:rPr lang="en-HK" sz="5600" b="1"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additional 900 service places in the coming five years</a:t>
            </a:r>
            <a:r>
              <a:rPr lang="en-HK" sz="5600"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 The Government will also expand the </a:t>
            </a:r>
            <a:r>
              <a:rPr lang="en-HK" sz="5600" b="1"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HA's Integrated Discharge Support Programme for Elderly Patients</a:t>
            </a:r>
            <a:r>
              <a:rPr lang="en-HK" sz="5600"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 in the third quarter of this year by increasing the number of beneficiaries by one-third to 45 000 per year.</a:t>
            </a:r>
            <a:br>
              <a:rPr lang="en-HK" sz="5600"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br>
            <a:br>
              <a:rPr lang="en-HK" sz="5600" kern="100" dirty="0">
                <a:effectLst/>
                <a:latin typeface="Arial" panose="020B0604020202020204" pitchFamily="34" charset="0"/>
                <a:ea typeface="DengXian" panose="02010600030101010101" pitchFamily="2" charset="-122"/>
                <a:cs typeface="Arial" panose="020B0604020202020204" pitchFamily="34" charset="0"/>
              </a:rPr>
            </a:br>
            <a:r>
              <a:rPr lang="en-HK" sz="5600" kern="100" dirty="0">
                <a:effectLst/>
                <a:latin typeface="Arial" panose="020B0604020202020204" pitchFamily="34" charset="0"/>
                <a:ea typeface="DengXian" panose="02010600030101010101" pitchFamily="2" charset="-122"/>
                <a:cs typeface="Arial" panose="020B0604020202020204" pitchFamily="34" charset="0"/>
              </a:rPr>
              <a:t>     As for residential care services for the elderly, the Government is making its greatest effort to increase the number of service places by forging ahead the Enhanced Bought Place Scheme, Government contract home development projects that are being implemented as well as projects under the Special Scheme on Privately Owned Sites for Welfare Uses that have entered construction or detailed design stage. It is the Government's target to provide an additional 6 200 subsidised residential care places by end-2027, of which 2 600 will commence service by the end of this year. Furthermore, </a:t>
            </a:r>
            <a:r>
              <a:rPr lang="en-HK" sz="5600" b="1"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t>the SWD has increased the number of beneficiaries under the Residential Care Service Voucher (RCSV) for the Elderly from 3 000 to 4 000 in 2022-23, and will regularise the RCSV Scheme in April this year as well.</a:t>
            </a:r>
            <a:br>
              <a:rPr lang="en-HK" sz="5600" b="1" kern="100" dirty="0">
                <a:solidFill>
                  <a:srgbClr val="0F9ED5"/>
                </a:solidFill>
                <a:effectLst/>
                <a:latin typeface="Arial" panose="020B0604020202020204" pitchFamily="34" charset="0"/>
                <a:ea typeface="DengXian" panose="02010600030101010101" pitchFamily="2" charset="-122"/>
                <a:cs typeface="Arial" panose="020B0604020202020204" pitchFamily="34" charset="0"/>
              </a:rPr>
            </a:br>
            <a:br>
              <a:rPr lang="en-HK" sz="5600" kern="100" dirty="0">
                <a:effectLst/>
                <a:latin typeface="Arial" panose="020B0604020202020204" pitchFamily="34" charset="0"/>
                <a:ea typeface="DengXian" panose="02010600030101010101" pitchFamily="2" charset="-122"/>
                <a:cs typeface="Arial" panose="020B0604020202020204" pitchFamily="34" charset="0"/>
              </a:rPr>
            </a:br>
            <a:r>
              <a:rPr lang="en-HK" sz="5600" b="1" kern="100" dirty="0">
                <a:effectLst/>
                <a:latin typeface="Arial" panose="020B0604020202020204" pitchFamily="34" charset="0"/>
                <a:ea typeface="DengXian" panose="02010600030101010101" pitchFamily="2" charset="-122"/>
                <a:cs typeface="Arial" panose="020B0604020202020204" pitchFamily="34" charset="0"/>
              </a:rPr>
              <a:t>     </a:t>
            </a:r>
            <a:r>
              <a:rPr lang="en-HK" sz="5600" b="1" kern="100" dirty="0">
                <a:effectLst/>
                <a:highlight>
                  <a:srgbClr val="00FF00"/>
                </a:highlight>
                <a:latin typeface="Arial" panose="020B0604020202020204" pitchFamily="34" charset="0"/>
                <a:ea typeface="DengXian" panose="02010600030101010101" pitchFamily="2" charset="-122"/>
                <a:cs typeface="Arial" panose="020B0604020202020204" pitchFamily="34" charset="0"/>
              </a:rPr>
              <a:t>In 2023-24, the Government's estimated recurrent expenditure on elderly persons has reached $123.1 billion, which is 70 per cent higher than the $71.0 billion in 2017-18, and in turn demonstrates the Government's commitment to the elderly amid an ageing population.</a:t>
            </a:r>
            <a:endParaRPr lang="en-HK" sz="5600" kern="100" dirty="0">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buNone/>
            </a:pPr>
            <a:endParaRPr lang="en-HK" sz="3700" kern="100" dirty="0">
              <a:effectLst/>
              <a:latin typeface="Arial" panose="020B0604020202020204" pitchFamily="34" charset="0"/>
              <a:ea typeface="DengXian" panose="02010600030101010101" pitchFamily="2" charset="-122"/>
              <a:cs typeface="Arial" panose="020B0604020202020204" pitchFamily="34" charset="0"/>
            </a:endParaRPr>
          </a:p>
          <a:p>
            <a:pPr>
              <a:lnSpc>
                <a:spcPct val="115000"/>
              </a:lnSpc>
              <a:spcAft>
                <a:spcPts val="800"/>
              </a:spcAft>
              <a:buNone/>
            </a:pPr>
            <a:r>
              <a:rPr lang="en-HK" sz="3700" kern="100" dirty="0">
                <a:effectLst/>
                <a:latin typeface="Arial" panose="020B0604020202020204" pitchFamily="34" charset="0"/>
                <a:ea typeface="DengXian" panose="02010600030101010101" pitchFamily="2" charset="-122"/>
                <a:cs typeface="Arial" panose="020B0604020202020204" pitchFamily="34" charset="0"/>
              </a:rPr>
              <a:t> </a:t>
            </a:r>
          </a:p>
          <a:p>
            <a:pPr>
              <a:lnSpc>
                <a:spcPct val="115000"/>
              </a:lnSpc>
              <a:spcAft>
                <a:spcPts val="800"/>
              </a:spcAft>
              <a:buNone/>
            </a:pPr>
            <a:r>
              <a:rPr lang="en-HK" sz="3700" kern="100" dirty="0">
                <a:effectLst/>
                <a:latin typeface="Arial" panose="020B0604020202020204" pitchFamily="34" charset="0"/>
                <a:ea typeface="DengXian" panose="02010600030101010101" pitchFamily="2" charset="-122"/>
                <a:cs typeface="Arial" panose="020B0604020202020204" pitchFamily="34" charset="0"/>
              </a:rPr>
              <a:t>Ends/Wednesday, March 22, 2023 </a:t>
            </a:r>
          </a:p>
          <a:p>
            <a:pPr>
              <a:lnSpc>
                <a:spcPct val="115000"/>
              </a:lnSpc>
              <a:spcAft>
                <a:spcPts val="800"/>
              </a:spcAft>
              <a:buNone/>
            </a:pPr>
            <a:r>
              <a:rPr lang="en-HK" sz="3700" kern="100" dirty="0">
                <a:effectLst/>
                <a:latin typeface="Arial" panose="020B0604020202020204" pitchFamily="34" charset="0"/>
                <a:ea typeface="DengXian" panose="02010600030101010101" pitchFamily="2" charset="-122"/>
                <a:cs typeface="Arial" panose="020B0604020202020204" pitchFamily="34" charset="0"/>
              </a:rPr>
              <a:t>(Press release </a:t>
            </a:r>
            <a:r>
              <a:rPr lang="en-HK" sz="3700" kern="100" dirty="0">
                <a:latin typeface="Arial" panose="020B0604020202020204" pitchFamily="34" charset="0"/>
                <a:ea typeface="DengXian" panose="02010600030101010101" pitchFamily="2" charset="-122"/>
                <a:cs typeface="Arial" panose="020B0604020202020204" pitchFamily="34" charset="0"/>
              </a:rPr>
              <a:t>: https;//www.info.gov.hk/gia/general/202303/22/P2023032200177.htm</a:t>
            </a:r>
            <a:endParaRPr lang="en-HK" sz="3700" kern="100" dirty="0">
              <a:effectLst/>
              <a:latin typeface="Arial" panose="020B0604020202020204" pitchFamily="34" charset="0"/>
              <a:ea typeface="DengXian" panose="02010600030101010101" pitchFamily="2" charset="-122"/>
              <a:cs typeface="Arial" panose="020B0604020202020204" pitchFamily="34" charset="0"/>
            </a:endParaRPr>
          </a:p>
          <a:p>
            <a:endParaRPr lang="en-HK" dirty="0"/>
          </a:p>
        </p:txBody>
      </p:sp>
    </p:spTree>
    <p:extLst>
      <p:ext uri="{BB962C8B-B14F-4D97-AF65-F5344CB8AC3E}">
        <p14:creationId xmlns:p14="http://schemas.microsoft.com/office/powerpoint/2010/main" val="117866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9A83-0A60-4E3B-9606-E24644554248}"/>
              </a:ext>
            </a:extLst>
          </p:cNvPr>
          <p:cNvSpPr>
            <a:spLocks noGrp="1"/>
          </p:cNvSpPr>
          <p:nvPr>
            <p:ph type="title"/>
          </p:nvPr>
        </p:nvSpPr>
        <p:spPr/>
        <p:txBody>
          <a:bodyPr/>
          <a:lstStyle/>
          <a:p>
            <a:endParaRPr lang="zh-HK" altLang="en-US" dirty="0"/>
          </a:p>
        </p:txBody>
      </p:sp>
      <p:pic>
        <p:nvPicPr>
          <p:cNvPr id="4" name="Content Placeholder 3">
            <a:extLst>
              <a:ext uri="{FF2B5EF4-FFF2-40B4-BE49-F238E27FC236}">
                <a16:creationId xmlns:a16="http://schemas.microsoft.com/office/drawing/2014/main" id="{B82CBF00-AF96-42EE-8C30-2B2F675C566B}"/>
              </a:ext>
            </a:extLst>
          </p:cNvPr>
          <p:cNvPicPr>
            <a:picLocks noGrp="1" noChangeAspect="1"/>
          </p:cNvPicPr>
          <p:nvPr>
            <p:ph idx="1"/>
          </p:nvPr>
        </p:nvPicPr>
        <p:blipFill>
          <a:blip r:embed="rId3"/>
          <a:stretch>
            <a:fillRect/>
          </a:stretch>
        </p:blipFill>
        <p:spPr>
          <a:xfrm>
            <a:off x="107577" y="856173"/>
            <a:ext cx="8146323" cy="5136509"/>
          </a:xfrm>
          <a:prstGeom prst="rect">
            <a:avLst/>
          </a:prstGeom>
        </p:spPr>
      </p:pic>
      <p:sp>
        <p:nvSpPr>
          <p:cNvPr id="5" name="Rectangle 4">
            <a:extLst>
              <a:ext uri="{FF2B5EF4-FFF2-40B4-BE49-F238E27FC236}">
                <a16:creationId xmlns:a16="http://schemas.microsoft.com/office/drawing/2014/main" id="{73203F47-9FB0-4655-8848-8F265A93F7B5}"/>
              </a:ext>
            </a:extLst>
          </p:cNvPr>
          <p:cNvSpPr/>
          <p:nvPr/>
        </p:nvSpPr>
        <p:spPr>
          <a:xfrm>
            <a:off x="7449670" y="1377713"/>
            <a:ext cx="4087906" cy="3046988"/>
          </a:xfrm>
          <a:prstGeom prst="rect">
            <a:avLst/>
          </a:prstGeom>
        </p:spPr>
        <p:txBody>
          <a:bodyPr wrap="square">
            <a:spAutoFit/>
          </a:bodyPr>
          <a:lstStyle/>
          <a:p>
            <a:endParaRPr lang="en-US" altLang="zh-HK" dirty="0">
              <a:solidFill>
                <a:srgbClr val="666666"/>
              </a:solidFill>
              <a:latin typeface="Helvetica" panose="020B0604020202020204" pitchFamily="34" charset="0"/>
            </a:endParaRPr>
          </a:p>
          <a:p>
            <a:r>
              <a:rPr lang="en-US" altLang="zh-HK" dirty="0">
                <a:solidFill>
                  <a:srgbClr val="666666"/>
                </a:solidFill>
                <a:latin typeface="Helvetica" panose="020B0604020202020204" pitchFamily="34" charset="0"/>
              </a:rPr>
              <a:t>It will </a:t>
            </a:r>
            <a:r>
              <a:rPr lang="en-US" altLang="zh-HK" sz="2400" b="1" dirty="0">
                <a:solidFill>
                  <a:srgbClr val="666666"/>
                </a:solidFill>
                <a:latin typeface="Helvetica" panose="020B0604020202020204" pitchFamily="34" charset="0"/>
              </a:rPr>
              <a:t>increase demand for primary health care and long-term care</a:t>
            </a:r>
            <a:r>
              <a:rPr lang="en-US" altLang="zh-HK" sz="2000" dirty="0">
                <a:solidFill>
                  <a:srgbClr val="666666"/>
                </a:solidFill>
                <a:latin typeface="Helvetica" panose="020B0604020202020204" pitchFamily="34" charset="0"/>
              </a:rPr>
              <a:t>, </a:t>
            </a:r>
            <a:r>
              <a:rPr lang="en-US" altLang="zh-HK" dirty="0">
                <a:solidFill>
                  <a:srgbClr val="666666"/>
                </a:solidFill>
                <a:latin typeface="Helvetica" panose="020B0604020202020204" pitchFamily="34" charset="0"/>
              </a:rPr>
              <a:t>require </a:t>
            </a:r>
            <a:r>
              <a:rPr lang="en-US" altLang="zh-HK" sz="2400" b="1" dirty="0">
                <a:solidFill>
                  <a:srgbClr val="666666"/>
                </a:solidFill>
                <a:latin typeface="Helvetica" panose="020B0604020202020204" pitchFamily="34" charset="0"/>
              </a:rPr>
              <a:t>a larger and better trained workforce </a:t>
            </a:r>
            <a:r>
              <a:rPr lang="en-US" altLang="zh-HK" dirty="0">
                <a:solidFill>
                  <a:srgbClr val="666666"/>
                </a:solidFill>
                <a:latin typeface="Helvetica" panose="020B0604020202020204" pitchFamily="34" charset="0"/>
              </a:rPr>
              <a:t>and intensify the need for environments to be made more age-friendly. </a:t>
            </a:r>
          </a:p>
          <a:p>
            <a:endParaRPr lang="en-US" altLang="zh-HK" dirty="0">
              <a:solidFill>
                <a:srgbClr val="666666"/>
              </a:solidFill>
              <a:latin typeface="Helvetica" panose="020B0604020202020204" pitchFamily="34" charset="0"/>
            </a:endParaRPr>
          </a:p>
        </p:txBody>
      </p:sp>
    </p:spTree>
    <p:extLst>
      <p:ext uri="{BB962C8B-B14F-4D97-AF65-F5344CB8AC3E}">
        <p14:creationId xmlns:p14="http://schemas.microsoft.com/office/powerpoint/2010/main" val="17511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DB0B-3D9D-8C19-7C49-1F1271CD8FE6}"/>
              </a:ext>
            </a:extLst>
          </p:cNvPr>
          <p:cNvSpPr>
            <a:spLocks noGrp="1"/>
          </p:cNvSpPr>
          <p:nvPr>
            <p:ph type="title"/>
          </p:nvPr>
        </p:nvSpPr>
        <p:spPr/>
        <p:txBody>
          <a:bodyPr/>
          <a:lstStyle/>
          <a:p>
            <a:r>
              <a:rPr lang="en-US" dirty="0"/>
              <a:t>UN Decade of Healthy Ageing </a:t>
            </a:r>
            <a:br>
              <a:rPr lang="en-US" dirty="0"/>
            </a:br>
            <a:r>
              <a:rPr lang="en-US" dirty="0"/>
              <a:t>2021 - 2030</a:t>
            </a:r>
            <a:endParaRPr lang="en-HK" dirty="0"/>
          </a:p>
        </p:txBody>
      </p:sp>
      <p:pic>
        <p:nvPicPr>
          <p:cNvPr id="5" name="Content Placeholder 4">
            <a:extLst>
              <a:ext uri="{FF2B5EF4-FFF2-40B4-BE49-F238E27FC236}">
                <a16:creationId xmlns:a16="http://schemas.microsoft.com/office/drawing/2014/main" id="{6328713F-DA9C-8133-5D4E-80099B2C296F}"/>
              </a:ext>
            </a:extLst>
          </p:cNvPr>
          <p:cNvPicPr>
            <a:picLocks noGrp="1" noChangeAspect="1"/>
          </p:cNvPicPr>
          <p:nvPr>
            <p:ph idx="1"/>
          </p:nvPr>
        </p:nvPicPr>
        <p:blipFill>
          <a:blip r:embed="rId2"/>
          <a:stretch>
            <a:fillRect/>
          </a:stretch>
        </p:blipFill>
        <p:spPr>
          <a:xfrm>
            <a:off x="3863742" y="264647"/>
            <a:ext cx="4781495" cy="6328705"/>
          </a:xfrm>
        </p:spPr>
      </p:pic>
    </p:spTree>
    <p:extLst>
      <p:ext uri="{BB962C8B-B14F-4D97-AF65-F5344CB8AC3E}">
        <p14:creationId xmlns:p14="http://schemas.microsoft.com/office/powerpoint/2010/main" val="328625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5AF4-C619-4AA4-A044-C3FC56C6A8BF}"/>
              </a:ext>
            </a:extLst>
          </p:cNvPr>
          <p:cNvSpPr>
            <a:spLocks noGrp="1"/>
          </p:cNvSpPr>
          <p:nvPr>
            <p:ph type="title"/>
          </p:nvPr>
        </p:nvSpPr>
        <p:spPr>
          <a:xfrm>
            <a:off x="252919" y="1123837"/>
            <a:ext cx="2947482" cy="4631504"/>
          </a:xfrm>
        </p:spPr>
        <p:txBody>
          <a:bodyPr>
            <a:normAutofit/>
          </a:bodyPr>
          <a:lstStyle/>
          <a:p>
            <a:br>
              <a:rPr lang="en-GB" altLang="zh-HK" dirty="0"/>
            </a:br>
            <a:r>
              <a:rPr lang="en-GB" altLang="zh-HK" dirty="0"/>
              <a:t> </a:t>
            </a:r>
            <a:endParaRPr lang="zh-HK" altLang="en-US" dirty="0"/>
          </a:p>
        </p:txBody>
      </p:sp>
      <p:sp>
        <p:nvSpPr>
          <p:cNvPr id="7" name="Rectangle 6">
            <a:extLst>
              <a:ext uri="{FF2B5EF4-FFF2-40B4-BE49-F238E27FC236}">
                <a16:creationId xmlns:a16="http://schemas.microsoft.com/office/drawing/2014/main" id="{72907F52-B1A4-4582-A4BF-C0E3D268DCD7}"/>
              </a:ext>
            </a:extLst>
          </p:cNvPr>
          <p:cNvSpPr/>
          <p:nvPr/>
        </p:nvSpPr>
        <p:spPr>
          <a:xfrm>
            <a:off x="116604" y="6360458"/>
            <a:ext cx="5757474" cy="338554"/>
          </a:xfrm>
          <a:prstGeom prst="rect">
            <a:avLst/>
          </a:prstGeom>
        </p:spPr>
        <p:txBody>
          <a:bodyPr wrap="none">
            <a:spAutoFit/>
          </a:bodyPr>
          <a:lstStyle/>
          <a:p>
            <a:r>
              <a:rPr lang="en-GB" altLang="zh-HK" sz="1600" dirty="0"/>
              <a:t>Source: </a:t>
            </a:r>
            <a:r>
              <a:rPr lang="en-US" altLang="zh-HK" sz="1600" dirty="0"/>
              <a:t>https://www.who.int/initiatives/decade-of-healthy-ageing</a:t>
            </a:r>
            <a:endParaRPr lang="zh-HK" altLang="en-US" sz="1600" dirty="0"/>
          </a:p>
        </p:txBody>
      </p:sp>
      <p:pic>
        <p:nvPicPr>
          <p:cNvPr id="4" name="Picture 3">
            <a:extLst>
              <a:ext uri="{FF2B5EF4-FFF2-40B4-BE49-F238E27FC236}">
                <a16:creationId xmlns:a16="http://schemas.microsoft.com/office/drawing/2014/main" id="{61C319CB-FE08-03C3-4D78-3B92477BA93E}"/>
              </a:ext>
            </a:extLst>
          </p:cNvPr>
          <p:cNvPicPr>
            <a:picLocks noChangeAspect="1"/>
          </p:cNvPicPr>
          <p:nvPr/>
        </p:nvPicPr>
        <p:blipFill>
          <a:blip r:embed="rId3"/>
          <a:stretch>
            <a:fillRect/>
          </a:stretch>
        </p:blipFill>
        <p:spPr>
          <a:xfrm>
            <a:off x="3442766" y="1246909"/>
            <a:ext cx="8496315" cy="4155806"/>
          </a:xfrm>
          <a:prstGeom prst="rect">
            <a:avLst/>
          </a:prstGeom>
        </p:spPr>
      </p:pic>
      <p:sp>
        <p:nvSpPr>
          <p:cNvPr id="10" name="Title 1">
            <a:extLst>
              <a:ext uri="{FF2B5EF4-FFF2-40B4-BE49-F238E27FC236}">
                <a16:creationId xmlns:a16="http://schemas.microsoft.com/office/drawing/2014/main" id="{4A6D8E11-70C3-9616-62DA-8BA5B1F81015}"/>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t>UN Decade of Healthy Ageing </a:t>
            </a:r>
            <a:br>
              <a:rPr lang="en-US"/>
            </a:br>
            <a:r>
              <a:rPr lang="en-US"/>
              <a:t>2021 - 2030</a:t>
            </a:r>
            <a:endParaRPr lang="en-HK" dirty="0"/>
          </a:p>
        </p:txBody>
      </p:sp>
    </p:spTree>
    <p:extLst>
      <p:ext uri="{BB962C8B-B14F-4D97-AF65-F5344CB8AC3E}">
        <p14:creationId xmlns:p14="http://schemas.microsoft.com/office/powerpoint/2010/main" val="51621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F687-EC18-4756-A492-19816E4E40A6}"/>
              </a:ext>
            </a:extLst>
          </p:cNvPr>
          <p:cNvSpPr>
            <a:spLocks noGrp="1"/>
          </p:cNvSpPr>
          <p:nvPr>
            <p:ph type="title"/>
          </p:nvPr>
        </p:nvSpPr>
        <p:spPr/>
        <p:txBody>
          <a:bodyPr/>
          <a:lstStyle/>
          <a:p>
            <a:r>
              <a:rPr lang="en-GB" altLang="zh-HK" dirty="0"/>
              <a:t>10 Priorities </a:t>
            </a:r>
            <a:endParaRPr lang="zh-HK" altLang="en-US" dirty="0"/>
          </a:p>
        </p:txBody>
      </p:sp>
      <p:sp>
        <p:nvSpPr>
          <p:cNvPr id="4" name="TextBox 3">
            <a:extLst>
              <a:ext uri="{FF2B5EF4-FFF2-40B4-BE49-F238E27FC236}">
                <a16:creationId xmlns:a16="http://schemas.microsoft.com/office/drawing/2014/main" id="{FE4192DA-35A8-457D-9245-8C00C8CF5147}"/>
              </a:ext>
            </a:extLst>
          </p:cNvPr>
          <p:cNvSpPr txBox="1"/>
          <p:nvPr/>
        </p:nvSpPr>
        <p:spPr>
          <a:xfrm>
            <a:off x="3415553" y="792938"/>
            <a:ext cx="8364071" cy="5262979"/>
          </a:xfrm>
          <a:prstGeom prst="rect">
            <a:avLst/>
          </a:prstGeom>
          <a:noFill/>
        </p:spPr>
        <p:txBody>
          <a:bodyPr wrap="square" rtlCol="0">
            <a:spAutoFit/>
          </a:bodyPr>
          <a:lstStyle/>
          <a:p>
            <a:pPr marL="342900" indent="-342900">
              <a:buAutoNum type="arabicPeriod"/>
            </a:pPr>
            <a:r>
              <a:rPr lang="en-GB" altLang="zh-HK" sz="2400" dirty="0"/>
              <a:t>Establishing A Platform For </a:t>
            </a:r>
            <a:r>
              <a:rPr lang="en-GB" altLang="zh-HK" sz="2400" dirty="0">
                <a:solidFill>
                  <a:srgbClr val="FF0000"/>
                </a:solidFill>
              </a:rPr>
              <a:t>Innovation</a:t>
            </a:r>
            <a:r>
              <a:rPr lang="en-GB" altLang="zh-HK" sz="2400" dirty="0"/>
              <a:t> and Change </a:t>
            </a:r>
          </a:p>
          <a:p>
            <a:pPr marL="342900" indent="-342900">
              <a:buAutoNum type="arabicPeriod"/>
            </a:pPr>
            <a:r>
              <a:rPr lang="en-GB" altLang="zh-HK" sz="2400" dirty="0">
                <a:solidFill>
                  <a:srgbClr val="00B0F0"/>
                </a:solidFill>
              </a:rPr>
              <a:t>Supporting Country Planning &amp; Action</a:t>
            </a:r>
          </a:p>
          <a:p>
            <a:pPr marL="342900" indent="-342900">
              <a:buAutoNum type="arabicPeriod"/>
            </a:pPr>
            <a:r>
              <a:rPr lang="en-GB" altLang="zh-HK" sz="2400" dirty="0"/>
              <a:t>Collecting Better </a:t>
            </a:r>
            <a:r>
              <a:rPr lang="en-GB" altLang="zh-HK" sz="2400" dirty="0">
                <a:solidFill>
                  <a:srgbClr val="FF0000"/>
                </a:solidFill>
              </a:rPr>
              <a:t>Global</a:t>
            </a:r>
            <a:r>
              <a:rPr lang="en-GB" altLang="zh-HK" sz="2400" dirty="0"/>
              <a:t> </a:t>
            </a:r>
            <a:r>
              <a:rPr lang="en-GB" altLang="zh-HK" sz="2400" dirty="0">
                <a:solidFill>
                  <a:srgbClr val="FF0000"/>
                </a:solidFill>
              </a:rPr>
              <a:t>Data</a:t>
            </a:r>
            <a:r>
              <a:rPr lang="en-GB" altLang="zh-HK" sz="2400" dirty="0"/>
              <a:t> on Healthy Ageing</a:t>
            </a:r>
          </a:p>
          <a:p>
            <a:pPr marL="342900" indent="-342900">
              <a:buAutoNum type="arabicPeriod"/>
            </a:pPr>
            <a:r>
              <a:rPr lang="en-GB" altLang="zh-HK" sz="2400" dirty="0">
                <a:solidFill>
                  <a:srgbClr val="00B0F0"/>
                </a:solidFill>
              </a:rPr>
              <a:t>Promoting </a:t>
            </a:r>
            <a:r>
              <a:rPr lang="en-GB" altLang="zh-HK" sz="2400" dirty="0">
                <a:solidFill>
                  <a:srgbClr val="FF0000"/>
                </a:solidFill>
              </a:rPr>
              <a:t>Research</a:t>
            </a:r>
            <a:r>
              <a:rPr lang="en-GB" altLang="zh-HK" sz="2400" dirty="0">
                <a:solidFill>
                  <a:srgbClr val="00B0F0"/>
                </a:solidFill>
              </a:rPr>
              <a:t> that Address the Current and Future Needs of Older People</a:t>
            </a:r>
          </a:p>
          <a:p>
            <a:pPr marL="342900" indent="-342900">
              <a:buAutoNum type="arabicPeriod"/>
            </a:pPr>
            <a:r>
              <a:rPr lang="en-GB" altLang="zh-HK" sz="2400" dirty="0"/>
              <a:t>Aligning </a:t>
            </a:r>
            <a:r>
              <a:rPr lang="en-GB" altLang="zh-HK" sz="2400" dirty="0">
                <a:solidFill>
                  <a:srgbClr val="FF0000"/>
                </a:solidFill>
              </a:rPr>
              <a:t>Health Systems </a:t>
            </a:r>
            <a:r>
              <a:rPr lang="en-GB" altLang="zh-HK" sz="2400" dirty="0"/>
              <a:t>to the needs of older people</a:t>
            </a:r>
          </a:p>
          <a:p>
            <a:pPr marL="342900" indent="-342900">
              <a:buAutoNum type="arabicPeriod"/>
            </a:pPr>
            <a:r>
              <a:rPr lang="en-GB" altLang="zh-HK" sz="2400" dirty="0">
                <a:solidFill>
                  <a:srgbClr val="00B0F0"/>
                </a:solidFill>
              </a:rPr>
              <a:t>Laying the Foundations for a </a:t>
            </a:r>
            <a:r>
              <a:rPr lang="en-GB" altLang="zh-HK" sz="2400" dirty="0">
                <a:solidFill>
                  <a:srgbClr val="FF0000"/>
                </a:solidFill>
              </a:rPr>
              <a:t>Long-Term-Care system </a:t>
            </a:r>
            <a:r>
              <a:rPr lang="en-GB" altLang="zh-HK" sz="2400" dirty="0">
                <a:solidFill>
                  <a:srgbClr val="00B0F0"/>
                </a:solidFill>
              </a:rPr>
              <a:t>in every country</a:t>
            </a:r>
          </a:p>
          <a:p>
            <a:pPr marL="342900" indent="-342900">
              <a:buAutoNum type="arabicPeriod"/>
            </a:pPr>
            <a:r>
              <a:rPr lang="en-GB" altLang="zh-HK" sz="2400" dirty="0"/>
              <a:t>Ensuring the </a:t>
            </a:r>
            <a:r>
              <a:rPr lang="en-GB" altLang="zh-HK" sz="2400" dirty="0">
                <a:solidFill>
                  <a:srgbClr val="FF0000"/>
                </a:solidFill>
              </a:rPr>
              <a:t>human resources </a:t>
            </a:r>
            <a:r>
              <a:rPr lang="en-GB" altLang="zh-HK" sz="2400" dirty="0"/>
              <a:t>necessary for the Integrated Care</a:t>
            </a:r>
          </a:p>
          <a:p>
            <a:pPr marL="342900" indent="-342900">
              <a:buAutoNum type="arabicPeriod"/>
            </a:pPr>
            <a:r>
              <a:rPr lang="en-GB" altLang="zh-HK" sz="2400" dirty="0" err="1">
                <a:solidFill>
                  <a:srgbClr val="00B0F0"/>
                </a:solidFill>
              </a:rPr>
              <a:t>Understaking</a:t>
            </a:r>
            <a:r>
              <a:rPr lang="en-GB" altLang="zh-HK" sz="2400" dirty="0">
                <a:solidFill>
                  <a:srgbClr val="00B0F0"/>
                </a:solidFill>
              </a:rPr>
              <a:t> a </a:t>
            </a:r>
            <a:r>
              <a:rPr lang="en-GB" altLang="zh-HK" sz="2400" dirty="0">
                <a:solidFill>
                  <a:srgbClr val="FF0000"/>
                </a:solidFill>
              </a:rPr>
              <a:t>Global Campaign </a:t>
            </a:r>
            <a:r>
              <a:rPr lang="en-GB" altLang="zh-HK" sz="2400" dirty="0">
                <a:solidFill>
                  <a:srgbClr val="00B0F0"/>
                </a:solidFill>
              </a:rPr>
              <a:t>to Combat Ageism</a:t>
            </a:r>
          </a:p>
          <a:p>
            <a:pPr marL="342900" indent="-342900">
              <a:buAutoNum type="arabicPeriod"/>
            </a:pPr>
            <a:r>
              <a:rPr lang="en-GB" altLang="zh-HK" sz="2400" dirty="0"/>
              <a:t>Defining the Economic Case For </a:t>
            </a:r>
            <a:r>
              <a:rPr lang="en-GB" altLang="zh-HK" sz="2400" dirty="0">
                <a:solidFill>
                  <a:srgbClr val="FF0000"/>
                </a:solidFill>
              </a:rPr>
              <a:t>Investment</a:t>
            </a:r>
            <a:r>
              <a:rPr lang="en-GB" altLang="zh-HK" sz="2400" dirty="0"/>
              <a:t> </a:t>
            </a:r>
          </a:p>
          <a:p>
            <a:pPr marL="342900" indent="-342900">
              <a:buAutoNum type="arabicPeriod"/>
            </a:pPr>
            <a:r>
              <a:rPr lang="en-GB" altLang="zh-HK" sz="2400" dirty="0" err="1">
                <a:solidFill>
                  <a:srgbClr val="00B0F0"/>
                </a:solidFill>
              </a:rPr>
              <a:t>Enchancing</a:t>
            </a:r>
            <a:r>
              <a:rPr lang="en-GB" altLang="zh-HK" sz="2400" dirty="0">
                <a:solidFill>
                  <a:srgbClr val="00B0F0"/>
                </a:solidFill>
              </a:rPr>
              <a:t> The </a:t>
            </a:r>
            <a:r>
              <a:rPr lang="en-GB" altLang="zh-HK" sz="2400" dirty="0">
                <a:solidFill>
                  <a:srgbClr val="FF0000"/>
                </a:solidFill>
              </a:rPr>
              <a:t>Global Network </a:t>
            </a:r>
            <a:r>
              <a:rPr lang="en-GB" altLang="zh-HK" sz="2400" dirty="0">
                <a:solidFill>
                  <a:srgbClr val="00B0F0"/>
                </a:solidFill>
              </a:rPr>
              <a:t>for Age-Friendly Cities &amp; Communities </a:t>
            </a:r>
            <a:endParaRPr lang="en-GB" altLang="zh-HK" dirty="0">
              <a:solidFill>
                <a:srgbClr val="00B0F0"/>
              </a:solidFill>
            </a:endParaRPr>
          </a:p>
        </p:txBody>
      </p:sp>
      <p:sp>
        <p:nvSpPr>
          <p:cNvPr id="5" name="Rectangle 4">
            <a:extLst>
              <a:ext uri="{FF2B5EF4-FFF2-40B4-BE49-F238E27FC236}">
                <a16:creationId xmlns:a16="http://schemas.microsoft.com/office/drawing/2014/main" id="{F61BF2DC-FA5A-417C-971E-6DA8002CA1A9}"/>
              </a:ext>
            </a:extLst>
          </p:cNvPr>
          <p:cNvSpPr/>
          <p:nvPr/>
        </p:nvSpPr>
        <p:spPr>
          <a:xfrm>
            <a:off x="0" y="6283369"/>
            <a:ext cx="3817485" cy="338554"/>
          </a:xfrm>
          <a:prstGeom prst="rect">
            <a:avLst/>
          </a:prstGeom>
        </p:spPr>
        <p:txBody>
          <a:bodyPr wrap="square">
            <a:spAutoFit/>
          </a:bodyPr>
          <a:lstStyle/>
          <a:p>
            <a:r>
              <a:rPr lang="en-US" altLang="zh-HK" sz="1600" dirty="0"/>
              <a:t>Source: https://www.who.int/ageing/en/</a:t>
            </a:r>
            <a:endParaRPr lang="zh-HK" altLang="en-US" sz="1600" dirty="0"/>
          </a:p>
        </p:txBody>
      </p:sp>
    </p:spTree>
    <p:extLst>
      <p:ext uri="{BB962C8B-B14F-4D97-AF65-F5344CB8AC3E}">
        <p14:creationId xmlns:p14="http://schemas.microsoft.com/office/powerpoint/2010/main" val="1614833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CF34-B013-49D8-84E4-FDAC9E973EAC}"/>
              </a:ext>
            </a:extLst>
          </p:cNvPr>
          <p:cNvSpPr>
            <a:spLocks noGrp="1"/>
          </p:cNvSpPr>
          <p:nvPr>
            <p:ph type="title"/>
          </p:nvPr>
        </p:nvSpPr>
        <p:spPr/>
        <p:txBody>
          <a:bodyPr/>
          <a:lstStyle/>
          <a:p>
            <a:r>
              <a:rPr lang="en-US" altLang="zh-HK" dirty="0"/>
              <a:t>Hong Kong </a:t>
            </a:r>
            <a:br>
              <a:rPr lang="en-US" altLang="zh-HK" dirty="0"/>
            </a:br>
            <a:br>
              <a:rPr lang="en-US" altLang="zh-HK" dirty="0"/>
            </a:br>
            <a:r>
              <a:rPr lang="en-US" altLang="zh-HK" sz="3200" dirty="0"/>
              <a:t>(Elderly Commission</a:t>
            </a:r>
            <a:br>
              <a:rPr lang="en-US" altLang="zh-HK" sz="3200" dirty="0"/>
            </a:br>
            <a:r>
              <a:rPr lang="en-US" altLang="zh-HK" sz="3200" dirty="0"/>
              <a:t> </a:t>
            </a:r>
            <a:r>
              <a:rPr lang="zh-TW" altLang="en-US" sz="3200" dirty="0"/>
              <a:t>安老事務委員會</a:t>
            </a:r>
            <a:r>
              <a:rPr lang="en-US" altLang="zh-TW" sz="3200" dirty="0"/>
              <a:t>)</a:t>
            </a:r>
            <a:endParaRPr lang="zh-HK" altLang="en-US" dirty="0"/>
          </a:p>
        </p:txBody>
      </p:sp>
      <p:pic>
        <p:nvPicPr>
          <p:cNvPr id="5" name="Content Placeholder 4">
            <a:extLst>
              <a:ext uri="{FF2B5EF4-FFF2-40B4-BE49-F238E27FC236}">
                <a16:creationId xmlns:a16="http://schemas.microsoft.com/office/drawing/2014/main" id="{273E676B-F3DE-459F-B6EF-49E342FF37C0}"/>
              </a:ext>
            </a:extLst>
          </p:cNvPr>
          <p:cNvPicPr>
            <a:picLocks noGrp="1" noChangeAspect="1"/>
          </p:cNvPicPr>
          <p:nvPr>
            <p:ph idx="1"/>
          </p:nvPr>
        </p:nvPicPr>
        <p:blipFill>
          <a:blip r:embed="rId3"/>
          <a:stretch>
            <a:fillRect/>
          </a:stretch>
        </p:blipFill>
        <p:spPr>
          <a:xfrm>
            <a:off x="4152513" y="282388"/>
            <a:ext cx="6806839" cy="5985697"/>
          </a:xfrm>
          <a:prstGeom prst="rect">
            <a:avLst/>
          </a:prstGeom>
        </p:spPr>
      </p:pic>
      <p:sp>
        <p:nvSpPr>
          <p:cNvPr id="4" name="Rectangle 3">
            <a:extLst>
              <a:ext uri="{FF2B5EF4-FFF2-40B4-BE49-F238E27FC236}">
                <a16:creationId xmlns:a16="http://schemas.microsoft.com/office/drawing/2014/main" id="{4277B456-677D-490A-84F5-95F56C9CF48E}"/>
              </a:ext>
            </a:extLst>
          </p:cNvPr>
          <p:cNvSpPr/>
          <p:nvPr/>
        </p:nvSpPr>
        <p:spPr>
          <a:xfrm>
            <a:off x="0" y="6386481"/>
            <a:ext cx="8996082" cy="338554"/>
          </a:xfrm>
          <a:prstGeom prst="rect">
            <a:avLst/>
          </a:prstGeom>
        </p:spPr>
        <p:txBody>
          <a:bodyPr wrap="square">
            <a:spAutoFit/>
          </a:bodyPr>
          <a:lstStyle/>
          <a:p>
            <a:r>
              <a:rPr lang="en-US" altLang="zh-HK" sz="1600" dirty="0" err="1"/>
              <a:t>Source:https</a:t>
            </a:r>
            <a:r>
              <a:rPr lang="en-US" altLang="zh-HK" sz="1600" dirty="0"/>
              <a:t>:// www.elderlycommission.gov.hk/tc/about-us/elderly-services-programme-plan/</a:t>
            </a:r>
            <a:endParaRPr lang="zh-HK" altLang="en-US" sz="1600" dirty="0"/>
          </a:p>
        </p:txBody>
      </p:sp>
    </p:spTree>
    <p:extLst>
      <p:ext uri="{BB962C8B-B14F-4D97-AF65-F5344CB8AC3E}">
        <p14:creationId xmlns:p14="http://schemas.microsoft.com/office/powerpoint/2010/main" val="333066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CF34-B013-49D8-84E4-FDAC9E973EAC}"/>
              </a:ext>
            </a:extLst>
          </p:cNvPr>
          <p:cNvSpPr>
            <a:spLocks noGrp="1"/>
          </p:cNvSpPr>
          <p:nvPr>
            <p:ph type="title"/>
          </p:nvPr>
        </p:nvSpPr>
        <p:spPr/>
        <p:txBody>
          <a:bodyPr/>
          <a:lstStyle/>
          <a:p>
            <a:r>
              <a:rPr lang="en-US" altLang="zh-HK" dirty="0"/>
              <a:t>Hong Kong </a:t>
            </a:r>
            <a:br>
              <a:rPr lang="en-US" altLang="zh-HK" dirty="0"/>
            </a:br>
            <a:br>
              <a:rPr lang="en-US" altLang="zh-HK" dirty="0"/>
            </a:br>
            <a:endParaRPr lang="zh-HK" altLang="en-US" dirty="0"/>
          </a:p>
        </p:txBody>
      </p:sp>
      <p:sp>
        <p:nvSpPr>
          <p:cNvPr id="15" name="Oval 14">
            <a:extLst>
              <a:ext uri="{FF2B5EF4-FFF2-40B4-BE49-F238E27FC236}">
                <a16:creationId xmlns:a16="http://schemas.microsoft.com/office/drawing/2014/main" id="{0121A5D5-832E-6B72-484B-5D261EA28266}"/>
              </a:ext>
            </a:extLst>
          </p:cNvPr>
          <p:cNvSpPr/>
          <p:nvPr/>
        </p:nvSpPr>
        <p:spPr>
          <a:xfrm>
            <a:off x="3274910" y="1036756"/>
            <a:ext cx="1042469"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2014</a:t>
            </a:r>
            <a:endParaRPr lang="en-HK" dirty="0"/>
          </a:p>
        </p:txBody>
      </p:sp>
      <p:sp>
        <p:nvSpPr>
          <p:cNvPr id="16" name="Oval 15">
            <a:extLst>
              <a:ext uri="{FF2B5EF4-FFF2-40B4-BE49-F238E27FC236}">
                <a16:creationId xmlns:a16="http://schemas.microsoft.com/office/drawing/2014/main" id="{BDF4A25A-1778-4816-4E9B-B560B8AE95C9}"/>
              </a:ext>
            </a:extLst>
          </p:cNvPr>
          <p:cNvSpPr/>
          <p:nvPr/>
        </p:nvSpPr>
        <p:spPr>
          <a:xfrm>
            <a:off x="5762772" y="1036756"/>
            <a:ext cx="1042469"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1999</a:t>
            </a:r>
            <a:endParaRPr lang="en-HK" dirty="0"/>
          </a:p>
        </p:txBody>
      </p:sp>
      <p:sp>
        <p:nvSpPr>
          <p:cNvPr id="17" name="Oval 16">
            <a:extLst>
              <a:ext uri="{FF2B5EF4-FFF2-40B4-BE49-F238E27FC236}">
                <a16:creationId xmlns:a16="http://schemas.microsoft.com/office/drawing/2014/main" id="{2C018AFF-ECDE-59D0-2149-D3E65C75FE2D}"/>
              </a:ext>
            </a:extLst>
          </p:cNvPr>
          <p:cNvSpPr/>
          <p:nvPr/>
        </p:nvSpPr>
        <p:spPr>
          <a:xfrm>
            <a:off x="8157290" y="1036756"/>
            <a:ext cx="1042469"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1998</a:t>
            </a:r>
            <a:endParaRPr lang="en-HK" dirty="0"/>
          </a:p>
        </p:txBody>
      </p:sp>
      <p:sp>
        <p:nvSpPr>
          <p:cNvPr id="18" name="Oval 17">
            <a:extLst>
              <a:ext uri="{FF2B5EF4-FFF2-40B4-BE49-F238E27FC236}">
                <a16:creationId xmlns:a16="http://schemas.microsoft.com/office/drawing/2014/main" id="{B76C01C2-4511-3ECC-3D77-C36B2F9EFEEF}"/>
              </a:ext>
            </a:extLst>
          </p:cNvPr>
          <p:cNvSpPr/>
          <p:nvPr/>
        </p:nvSpPr>
        <p:spPr>
          <a:xfrm>
            <a:off x="10370297" y="1036756"/>
            <a:ext cx="1042469"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2010</a:t>
            </a:r>
            <a:endParaRPr lang="en-HK" dirty="0"/>
          </a:p>
        </p:txBody>
      </p:sp>
      <p:pic>
        <p:nvPicPr>
          <p:cNvPr id="4" name="Picture 3">
            <a:extLst>
              <a:ext uri="{FF2B5EF4-FFF2-40B4-BE49-F238E27FC236}">
                <a16:creationId xmlns:a16="http://schemas.microsoft.com/office/drawing/2014/main" id="{81208C7D-6D82-BD54-46BE-0FFC00F27B39}"/>
              </a:ext>
            </a:extLst>
          </p:cNvPr>
          <p:cNvPicPr>
            <a:picLocks noChangeAspect="1"/>
          </p:cNvPicPr>
          <p:nvPr/>
        </p:nvPicPr>
        <p:blipFill>
          <a:blip r:embed="rId3"/>
          <a:stretch>
            <a:fillRect/>
          </a:stretch>
        </p:blipFill>
        <p:spPr>
          <a:xfrm>
            <a:off x="3260310" y="2408356"/>
            <a:ext cx="8931690" cy="2152214"/>
          </a:xfrm>
          <a:prstGeom prst="rect">
            <a:avLst/>
          </a:prstGeom>
        </p:spPr>
      </p:pic>
    </p:spTree>
    <p:extLst>
      <p:ext uri="{BB962C8B-B14F-4D97-AF65-F5344CB8AC3E}">
        <p14:creationId xmlns:p14="http://schemas.microsoft.com/office/powerpoint/2010/main" val="403956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F7FED116-A2C0-44C2-9F1F-52A9113C6E53}"/>
              </a:ext>
            </a:extLst>
          </p:cNvPr>
          <p:cNvPicPr>
            <a:picLocks noChangeAspect="1"/>
          </p:cNvPicPr>
          <p:nvPr/>
        </p:nvPicPr>
        <p:blipFill rotWithShape="1">
          <a:blip r:embed="rId3">
            <a:duotone>
              <a:prstClr val="black"/>
              <a:schemeClr val="tx2">
                <a:tint val="45000"/>
                <a:satMod val="400000"/>
              </a:schemeClr>
            </a:duotone>
          </a:blip>
          <a:srcRect r="-1" b="15708"/>
          <a:stretch/>
        </p:blipFill>
        <p:spPr>
          <a:xfrm>
            <a:off x="20" y="1"/>
            <a:ext cx="12188932" cy="6858000"/>
          </a:xfrm>
          <a:prstGeom prst="rect">
            <a:avLst/>
          </a:prstGeom>
        </p:spPr>
      </p:pic>
      <p:sp>
        <p:nvSpPr>
          <p:cNvPr id="2" name="Title 1">
            <a:extLst>
              <a:ext uri="{FF2B5EF4-FFF2-40B4-BE49-F238E27FC236}">
                <a16:creationId xmlns:a16="http://schemas.microsoft.com/office/drawing/2014/main" id="{F123C4D0-792E-4ADF-8D57-72EED3A96B6D}"/>
              </a:ext>
            </a:extLst>
          </p:cNvPr>
          <p:cNvSpPr>
            <a:spLocks noGrp="1"/>
          </p:cNvSpPr>
          <p:nvPr>
            <p:ph type="title"/>
          </p:nvPr>
        </p:nvSpPr>
        <p:spPr>
          <a:xfrm>
            <a:off x="289248" y="1123837"/>
            <a:ext cx="6451110" cy="4284504"/>
          </a:xfrm>
        </p:spPr>
        <p:txBody>
          <a:bodyPr vert="horz" lIns="91440" tIns="45720" rIns="91440" bIns="45720" rtlCol="0" anchor="ctr">
            <a:normAutofit/>
          </a:bodyPr>
          <a:lstStyle/>
          <a:p>
            <a:r>
              <a:rPr lang="en-US" altLang="zh-HK" dirty="0"/>
              <a:t>Knowing you …….</a:t>
            </a:r>
            <a:br>
              <a:rPr lang="en-US" altLang="zh-HK" dirty="0"/>
            </a:br>
            <a:br>
              <a:rPr lang="en-US" altLang="zh-HK" dirty="0"/>
            </a:br>
            <a:r>
              <a:rPr lang="en-US" altLang="zh-HK" dirty="0"/>
              <a:t>* </a:t>
            </a:r>
            <a:r>
              <a:rPr lang="en-US" altLang="zh-HK" sz="3200" dirty="0"/>
              <a:t>how many of you thinking of choosing ES in one of the 2 placement choices ?</a:t>
            </a:r>
            <a:br>
              <a:rPr lang="en-US" altLang="zh-HK" sz="3200" dirty="0"/>
            </a:br>
            <a:br>
              <a:rPr lang="en-US" altLang="zh-HK" sz="3200" dirty="0"/>
            </a:br>
            <a:r>
              <a:rPr lang="en-US" altLang="zh-HK" sz="3200" dirty="0"/>
              <a:t>* what are the thoughts you have about ES placement ? </a:t>
            </a:r>
            <a:br>
              <a:rPr lang="en-US" altLang="zh-HK" dirty="0"/>
            </a:br>
            <a:endParaRPr lang="en-US" altLang="zh-HK" dirty="0"/>
          </a:p>
        </p:txBody>
      </p:sp>
      <p:sp>
        <p:nvSpPr>
          <p:cNvPr id="3" name="Rectangle 2">
            <a:extLst>
              <a:ext uri="{FF2B5EF4-FFF2-40B4-BE49-F238E27FC236}">
                <a16:creationId xmlns:a16="http://schemas.microsoft.com/office/drawing/2014/main" id="{41A16313-BF2A-439B-B0E7-F039C3DF789F}"/>
              </a:ext>
            </a:extLst>
          </p:cNvPr>
          <p:cNvSpPr/>
          <p:nvPr/>
        </p:nvSpPr>
        <p:spPr>
          <a:xfrm>
            <a:off x="0" y="2510395"/>
            <a:ext cx="6866926" cy="3579509"/>
          </a:xfrm>
          <a:prstGeom prst="rect">
            <a:avLst/>
          </a:prstGeom>
        </p:spPr>
        <p:style>
          <a:lnRef idx="0">
            <a:scrgbClr r="0" g="0" b="0"/>
          </a:lnRef>
          <a:fillRef idx="0">
            <a:scrgbClr r="0" g="0" b="0"/>
          </a:fillRef>
          <a:effectRef idx="0">
            <a:scrgbClr r="0" g="0" b="0"/>
          </a:effectRef>
          <a:fontRef idx="minor">
            <a:schemeClr val="accent2"/>
          </a:fontRef>
        </p:style>
        <p:txBody>
          <a:bodyPr vert="horz" lIns="91440" tIns="45720" rIns="91440" bIns="45720" rtlCol="0" anchor="t">
            <a:normAutofit/>
          </a:bodyPr>
          <a:lstStyle/>
          <a:p>
            <a:pPr marL="560070" lvl="0" indent="-457200" defTabSz="914400">
              <a:lnSpc>
                <a:spcPct val="90000"/>
              </a:lnSpc>
              <a:spcAft>
                <a:spcPts val="600"/>
              </a:spcAft>
              <a:buClr>
                <a:schemeClr val="accent1"/>
              </a:buClr>
              <a:buFont typeface="Wingdings" panose="05000000000000000000" pitchFamily="2" charset="2"/>
              <a:buChar char="q"/>
            </a:pPr>
            <a:endParaRPr lang="en-US" altLang="zh-TW" sz="2800" dirty="0">
              <a:solidFill>
                <a:srgbClr val="FFFFFF"/>
              </a:solidFill>
            </a:endParaRPr>
          </a:p>
        </p:txBody>
      </p:sp>
      <p:sp>
        <p:nvSpPr>
          <p:cNvPr id="4" name="Thought Bubble: Cloud 3">
            <a:extLst>
              <a:ext uri="{FF2B5EF4-FFF2-40B4-BE49-F238E27FC236}">
                <a16:creationId xmlns:a16="http://schemas.microsoft.com/office/drawing/2014/main" id="{6F2EAC58-B671-40B7-BACE-3F2EE4492A5D}"/>
              </a:ext>
            </a:extLst>
          </p:cNvPr>
          <p:cNvSpPr/>
          <p:nvPr/>
        </p:nvSpPr>
        <p:spPr>
          <a:xfrm rot="727949">
            <a:off x="6501455" y="31956"/>
            <a:ext cx="5747249" cy="416197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HK" altLang="zh-TW" sz="2800" dirty="0"/>
          </a:p>
          <a:p>
            <a:pPr algn="ctr"/>
            <a:endParaRPr lang="en-HK" altLang="zh-TW" sz="2800" dirty="0"/>
          </a:p>
          <a:p>
            <a:pPr algn="ctr"/>
            <a:endParaRPr lang="en-HK" altLang="zh-TW" sz="2800" dirty="0"/>
          </a:p>
          <a:p>
            <a:pPr algn="ctr"/>
            <a:endParaRPr lang="en-HK" altLang="zh-TW" sz="2800" dirty="0"/>
          </a:p>
          <a:p>
            <a:pPr algn="ctr"/>
            <a:r>
              <a:rPr lang="zh-TW" altLang="en-US" sz="2800" dirty="0"/>
              <a:t>白花油味。。。</a:t>
            </a:r>
            <a:endParaRPr lang="en-HK" altLang="zh-TW" sz="2800" dirty="0"/>
          </a:p>
          <a:p>
            <a:pPr algn="ctr"/>
            <a:endParaRPr lang="en-HK" altLang="zh-TW" sz="2800" dirty="0"/>
          </a:p>
          <a:p>
            <a:pPr algn="ctr"/>
            <a:r>
              <a:rPr lang="zh-TW" altLang="en-US" sz="2800" dirty="0"/>
              <a:t>好悶， 好慢， </a:t>
            </a:r>
            <a:endParaRPr lang="en-HK" altLang="zh-TW" sz="2800" dirty="0"/>
          </a:p>
          <a:p>
            <a:pPr algn="ctr"/>
            <a:r>
              <a:rPr lang="zh-TW" altLang="en-US" sz="2800" dirty="0"/>
              <a:t>好</a:t>
            </a:r>
            <a:r>
              <a:rPr lang="en-HK" altLang="zh-TW" sz="2800" dirty="0"/>
              <a:t>SAD</a:t>
            </a:r>
            <a:r>
              <a:rPr lang="zh-TW" altLang="en-US" sz="2800" dirty="0"/>
              <a:t>。。。。</a:t>
            </a:r>
            <a:endParaRPr lang="en-HK" altLang="zh-TW" sz="2800" dirty="0"/>
          </a:p>
          <a:p>
            <a:pPr algn="ctr"/>
            <a:endParaRPr lang="en-HK" altLang="zh-TW" sz="2800" dirty="0"/>
          </a:p>
          <a:p>
            <a:pPr algn="ctr"/>
            <a:r>
              <a:rPr lang="zh-TW" altLang="en-US" sz="2800" dirty="0"/>
              <a:t>手工藝，懷舊 。。。。</a:t>
            </a:r>
            <a:endParaRPr lang="en-HK" altLang="zh-TW" sz="2800" dirty="0"/>
          </a:p>
          <a:p>
            <a:pPr algn="ctr"/>
            <a:endParaRPr lang="en-HK" altLang="zh-TW" sz="2800" dirty="0"/>
          </a:p>
          <a:p>
            <a:pPr algn="ctr"/>
            <a:endParaRPr lang="en-HK" altLang="zh-TW" sz="2800" dirty="0"/>
          </a:p>
          <a:p>
            <a:pPr algn="ctr"/>
            <a:endParaRPr lang="en-HK" altLang="zh-TW" sz="2800" dirty="0"/>
          </a:p>
          <a:p>
            <a:pPr algn="ctr"/>
            <a:endParaRPr lang="en-HK" dirty="0"/>
          </a:p>
          <a:p>
            <a:pPr algn="ctr"/>
            <a:endParaRPr lang="en-HK" dirty="0"/>
          </a:p>
        </p:txBody>
      </p:sp>
      <p:pic>
        <p:nvPicPr>
          <p:cNvPr id="7" name="Picture 6">
            <a:extLst>
              <a:ext uri="{FF2B5EF4-FFF2-40B4-BE49-F238E27FC236}">
                <a16:creationId xmlns:a16="http://schemas.microsoft.com/office/drawing/2014/main" id="{D5A397A0-3A4B-4B51-BCC3-A592BCDCB973}"/>
              </a:ext>
            </a:extLst>
          </p:cNvPr>
          <p:cNvPicPr>
            <a:picLocks noChangeAspect="1"/>
          </p:cNvPicPr>
          <p:nvPr/>
        </p:nvPicPr>
        <p:blipFill>
          <a:blip r:embed="rId4"/>
          <a:stretch>
            <a:fillRect/>
          </a:stretch>
        </p:blipFill>
        <p:spPr>
          <a:xfrm>
            <a:off x="5143308" y="4604036"/>
            <a:ext cx="2502029" cy="2190863"/>
          </a:xfrm>
          <a:prstGeom prst="rect">
            <a:avLst/>
          </a:prstGeom>
        </p:spPr>
      </p:pic>
    </p:spTree>
    <p:extLst>
      <p:ext uri="{BB962C8B-B14F-4D97-AF65-F5344CB8AC3E}">
        <p14:creationId xmlns:p14="http://schemas.microsoft.com/office/powerpoint/2010/main" val="39955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D22B-CF66-4B70-8944-827661A7F189}"/>
              </a:ext>
            </a:extLst>
          </p:cNvPr>
          <p:cNvSpPr>
            <a:spLocks noGrp="1"/>
          </p:cNvSpPr>
          <p:nvPr>
            <p:ph type="title"/>
          </p:nvPr>
        </p:nvSpPr>
        <p:spPr/>
        <p:txBody>
          <a:bodyPr/>
          <a:lstStyle/>
          <a:p>
            <a:r>
              <a:rPr lang="en-US" dirty="0"/>
              <a:t>Social Enterprises</a:t>
            </a:r>
            <a:br>
              <a:rPr lang="en-US" dirty="0"/>
            </a:br>
            <a:br>
              <a:rPr lang="en-US" dirty="0"/>
            </a:br>
            <a:endParaRPr lang="en-HK" dirty="0"/>
          </a:p>
        </p:txBody>
      </p:sp>
      <p:sp>
        <p:nvSpPr>
          <p:cNvPr id="6" name="TextBox 5">
            <a:extLst>
              <a:ext uri="{FF2B5EF4-FFF2-40B4-BE49-F238E27FC236}">
                <a16:creationId xmlns:a16="http://schemas.microsoft.com/office/drawing/2014/main" id="{7A89016B-C416-220A-1DE8-EC7ED92C132C}"/>
              </a:ext>
            </a:extLst>
          </p:cNvPr>
          <p:cNvSpPr txBox="1"/>
          <p:nvPr/>
        </p:nvSpPr>
        <p:spPr>
          <a:xfrm rot="10800000" flipV="1">
            <a:off x="0" y="6469687"/>
            <a:ext cx="11637818" cy="369332"/>
          </a:xfrm>
          <a:prstGeom prst="rect">
            <a:avLst/>
          </a:prstGeom>
          <a:noFill/>
        </p:spPr>
        <p:txBody>
          <a:bodyPr wrap="square">
            <a:spAutoFit/>
          </a:bodyPr>
          <a:lstStyle/>
          <a:p>
            <a:r>
              <a:rPr lang="en-US" dirty="0"/>
              <a:t>Source: https:// socialenterprise.org.hk/</a:t>
            </a:r>
            <a:r>
              <a:rPr lang="en-US" dirty="0" err="1"/>
              <a:t>en</a:t>
            </a:r>
            <a:r>
              <a:rPr lang="en-US" dirty="0"/>
              <a:t>/</a:t>
            </a:r>
            <a:r>
              <a:rPr lang="en-US" dirty="0" err="1"/>
              <a:t>sedb</a:t>
            </a:r>
            <a:r>
              <a:rPr lang="en-US" dirty="0"/>
              <a:t>/tags/4EKHku3DTg22NwSVjdS8cg</a:t>
            </a:r>
            <a:endParaRPr lang="en-HK" dirty="0"/>
          </a:p>
        </p:txBody>
      </p:sp>
      <p:pic>
        <p:nvPicPr>
          <p:cNvPr id="4" name="Picture 3">
            <a:extLst>
              <a:ext uri="{FF2B5EF4-FFF2-40B4-BE49-F238E27FC236}">
                <a16:creationId xmlns:a16="http://schemas.microsoft.com/office/drawing/2014/main" id="{B4155E7B-8FB8-8316-14D8-5B341778B5CE}"/>
              </a:ext>
            </a:extLst>
          </p:cNvPr>
          <p:cNvPicPr>
            <a:picLocks noChangeAspect="1"/>
          </p:cNvPicPr>
          <p:nvPr/>
        </p:nvPicPr>
        <p:blipFill>
          <a:blip r:embed="rId2"/>
          <a:stretch>
            <a:fillRect/>
          </a:stretch>
        </p:blipFill>
        <p:spPr>
          <a:xfrm>
            <a:off x="3588815" y="512953"/>
            <a:ext cx="7963309" cy="4940554"/>
          </a:xfrm>
          <a:prstGeom prst="rect">
            <a:avLst/>
          </a:prstGeom>
        </p:spPr>
      </p:pic>
    </p:spTree>
    <p:extLst>
      <p:ext uri="{BB962C8B-B14F-4D97-AF65-F5344CB8AC3E}">
        <p14:creationId xmlns:p14="http://schemas.microsoft.com/office/powerpoint/2010/main" val="224924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58CF05-E39E-C57C-1C93-D48F3B0D9762}"/>
              </a:ext>
            </a:extLst>
          </p:cNvPr>
          <p:cNvSpPr/>
          <p:nvPr/>
        </p:nvSpPr>
        <p:spPr>
          <a:xfrm>
            <a:off x="3501539" y="970683"/>
            <a:ext cx="3418916" cy="2064328"/>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zh-TW" altLang="en-US" sz="2400" b="0" i="0" dirty="0">
                <a:solidFill>
                  <a:schemeClr val="bg1"/>
                </a:solidFill>
                <a:effectLst/>
                <a:latin typeface="Lato" panose="020F0502020204030203" pitchFamily="34" charset="0"/>
              </a:rPr>
              <a:t>尊賢會</a:t>
            </a:r>
            <a:endParaRPr lang="en-US" altLang="zh-TW" sz="2400" b="0" i="0" dirty="0">
              <a:solidFill>
                <a:schemeClr val="bg1"/>
              </a:solidFill>
              <a:effectLst/>
              <a:latin typeface="Lato" panose="020F0502020204030203" pitchFamily="34" charset="0"/>
            </a:endParaRPr>
          </a:p>
          <a:p>
            <a:pPr algn="ctr"/>
            <a:r>
              <a:rPr lang="zh-TW" altLang="en-US" b="0" i="0" dirty="0">
                <a:solidFill>
                  <a:schemeClr val="bg1"/>
                </a:solidFill>
                <a:effectLst/>
                <a:latin typeface="Lato" panose="020F0502020204030203" pitchFamily="34" charset="0"/>
              </a:rPr>
              <a:t> </a:t>
            </a:r>
            <a:r>
              <a:rPr lang="en-US" altLang="zh-TW" b="0" i="0" dirty="0">
                <a:solidFill>
                  <a:schemeClr val="bg1"/>
                </a:solidFill>
                <a:effectLst/>
                <a:latin typeface="Lato" panose="020F0502020204030203" pitchFamily="34" charset="0"/>
              </a:rPr>
              <a:t>(</a:t>
            </a:r>
            <a:r>
              <a:rPr lang="en-HK" b="0" i="0" dirty="0">
                <a:solidFill>
                  <a:schemeClr val="bg1"/>
                </a:solidFill>
                <a:effectLst/>
                <a:latin typeface="Lato" panose="020F0502020204030203" pitchFamily="34" charset="0"/>
              </a:rPr>
              <a:t>The Jade Club)</a:t>
            </a:r>
          </a:p>
          <a:p>
            <a:pPr algn="ctr"/>
            <a:endParaRPr lang="en-HK" dirty="0">
              <a:solidFill>
                <a:srgbClr val="000000"/>
              </a:solidFill>
              <a:latin typeface="Lato" panose="020F0502020204030203" pitchFamily="34" charset="0"/>
            </a:endParaRPr>
          </a:p>
          <a:p>
            <a:pPr algn="ctr"/>
            <a:r>
              <a:rPr lang="en-HK" dirty="0"/>
              <a:t>https://www.thejadeclub.com.hk/</a:t>
            </a:r>
          </a:p>
        </p:txBody>
      </p:sp>
      <p:sp>
        <p:nvSpPr>
          <p:cNvPr id="3" name="Oval 2">
            <a:extLst>
              <a:ext uri="{FF2B5EF4-FFF2-40B4-BE49-F238E27FC236}">
                <a16:creationId xmlns:a16="http://schemas.microsoft.com/office/drawing/2014/main" id="{EABA4E26-FCCA-1904-7FBE-A1E4FBBC01AF}"/>
              </a:ext>
            </a:extLst>
          </p:cNvPr>
          <p:cNvSpPr/>
          <p:nvPr/>
        </p:nvSpPr>
        <p:spPr>
          <a:xfrm>
            <a:off x="7647708" y="970683"/>
            <a:ext cx="4022321" cy="2064328"/>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fontAlgn="base"/>
            <a:r>
              <a:rPr lang="zh-TW" altLang="en-US" sz="2400" b="1" i="0" dirty="0">
                <a:effectLst/>
                <a:latin typeface="open sans condensed"/>
              </a:rPr>
              <a:t>銀杏館</a:t>
            </a:r>
            <a:endParaRPr lang="zh-TW" altLang="en-US" sz="2400" b="1" i="0" dirty="0">
              <a:effectLst/>
            </a:endParaRPr>
          </a:p>
          <a:p>
            <a:pPr algn="ctr"/>
            <a:r>
              <a:rPr lang="zh-TW" altLang="en-US" b="0" i="0" dirty="0">
                <a:solidFill>
                  <a:schemeClr val="bg1"/>
                </a:solidFill>
                <a:effectLst/>
                <a:latin typeface="Lato" panose="020F0502020204030203" pitchFamily="34" charset="0"/>
              </a:rPr>
              <a:t> </a:t>
            </a:r>
            <a:r>
              <a:rPr lang="en-US" altLang="zh-TW" b="0" i="0" dirty="0">
                <a:solidFill>
                  <a:schemeClr val="bg1"/>
                </a:solidFill>
                <a:effectLst/>
                <a:latin typeface="Lato" panose="020F0502020204030203" pitchFamily="34" charset="0"/>
              </a:rPr>
              <a:t>(</a:t>
            </a:r>
            <a:r>
              <a:rPr lang="en-HK" altLang="zh-TW" dirty="0">
                <a:solidFill>
                  <a:schemeClr val="bg1"/>
                </a:solidFill>
                <a:latin typeface="Lato" panose="020F0502020204030203" pitchFamily="34" charset="0"/>
              </a:rPr>
              <a:t>Gingko House </a:t>
            </a:r>
            <a:r>
              <a:rPr lang="en-HK" b="0" i="0" dirty="0">
                <a:solidFill>
                  <a:schemeClr val="bg1"/>
                </a:solidFill>
                <a:effectLst/>
                <a:latin typeface="Lato" panose="020F0502020204030203" pitchFamily="34" charset="0"/>
              </a:rPr>
              <a:t>)</a:t>
            </a:r>
          </a:p>
          <a:p>
            <a:pPr algn="ctr"/>
            <a:endParaRPr lang="en-HK" b="0" i="0" dirty="0">
              <a:solidFill>
                <a:schemeClr val="bg1"/>
              </a:solidFill>
              <a:effectLst/>
              <a:latin typeface="Lato" panose="020F0502020204030203" pitchFamily="34" charset="0"/>
            </a:endParaRPr>
          </a:p>
          <a:p>
            <a:pPr algn="ctr"/>
            <a:r>
              <a:rPr lang="en-HK" sz="1600" dirty="0">
                <a:solidFill>
                  <a:schemeClr val="bg1"/>
                </a:solidFill>
                <a:latin typeface="Lato" panose="020F0502020204030203" pitchFamily="34" charset="0"/>
              </a:rPr>
              <a:t>https://www.gingkohouse.hk</a:t>
            </a:r>
          </a:p>
        </p:txBody>
      </p:sp>
      <p:sp>
        <p:nvSpPr>
          <p:cNvPr id="7" name="Oval 6">
            <a:extLst>
              <a:ext uri="{FF2B5EF4-FFF2-40B4-BE49-F238E27FC236}">
                <a16:creationId xmlns:a16="http://schemas.microsoft.com/office/drawing/2014/main" id="{76F1ECC6-8F4C-BBF8-8B71-08FCFF34860A}"/>
              </a:ext>
            </a:extLst>
          </p:cNvPr>
          <p:cNvSpPr/>
          <p:nvPr/>
        </p:nvSpPr>
        <p:spPr>
          <a:xfrm>
            <a:off x="7758546" y="3997034"/>
            <a:ext cx="3774324" cy="2152306"/>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l"/>
            <a:r>
              <a:rPr lang="zh-TW" altLang="en-US" sz="2000" b="0" i="0" u="none" strike="noStrike"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仁愛堂田家炳銅鑼灣長者活動中心</a:t>
            </a:r>
          </a:p>
          <a:p>
            <a:pPr algn="ctr"/>
            <a:endParaRPr lang="en-HK" dirty="0">
              <a:solidFill>
                <a:srgbClr val="000000"/>
              </a:solidFill>
              <a:latin typeface="Lato" panose="020F0502020204030203" pitchFamily="34" charset="0"/>
            </a:endParaRPr>
          </a:p>
          <a:p>
            <a:pPr algn="ctr"/>
            <a:endParaRPr lang="en-HK" dirty="0">
              <a:solidFill>
                <a:srgbClr val="000000"/>
              </a:solidFill>
              <a:latin typeface="Lato" panose="020F0502020204030203" pitchFamily="34" charset="0"/>
            </a:endParaRPr>
          </a:p>
          <a:p>
            <a:pPr algn="ctr"/>
            <a:r>
              <a:rPr lang="en-HK" dirty="0">
                <a:solidFill>
                  <a:schemeClr val="bg1"/>
                </a:solidFill>
                <a:latin typeface="Lato" panose="020F0502020204030203" pitchFamily="34" charset="0"/>
              </a:rPr>
              <a:t>https://se5.yot.org.hk</a:t>
            </a:r>
            <a:endParaRPr lang="en-HK" dirty="0">
              <a:solidFill>
                <a:srgbClr val="000000"/>
              </a:solidFill>
              <a:latin typeface="Lato" panose="020F0502020204030203" pitchFamily="34" charset="0"/>
            </a:endParaRPr>
          </a:p>
        </p:txBody>
      </p:sp>
      <p:sp>
        <p:nvSpPr>
          <p:cNvPr id="9" name="Oval 8">
            <a:extLst>
              <a:ext uri="{FF2B5EF4-FFF2-40B4-BE49-F238E27FC236}">
                <a16:creationId xmlns:a16="http://schemas.microsoft.com/office/drawing/2014/main" id="{DAD8820B-8C5E-3AF7-E772-2D6C7A0D5BD6}"/>
              </a:ext>
            </a:extLst>
          </p:cNvPr>
          <p:cNvSpPr/>
          <p:nvPr/>
        </p:nvSpPr>
        <p:spPr>
          <a:xfrm>
            <a:off x="3468875" y="3997034"/>
            <a:ext cx="4021195" cy="2330732"/>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zh-TW" altLang="en-US" sz="2000" b="0" i="0" dirty="0">
                <a:solidFill>
                  <a:schemeClr val="bg1"/>
                </a:solidFill>
                <a:effectLst/>
                <a:latin typeface="Helvetica" panose="020B0604020202020204" pitchFamily="34" charset="0"/>
              </a:rPr>
              <a:t>基督教香港信義會社會服務部「金齡薈」</a:t>
            </a:r>
            <a:endParaRPr lang="en-HK" altLang="zh-TW" sz="2000" b="0" i="0" dirty="0">
              <a:solidFill>
                <a:schemeClr val="bg1"/>
              </a:solidFill>
              <a:effectLst/>
              <a:latin typeface="Helvetica" panose="020B0604020202020204" pitchFamily="34" charset="0"/>
            </a:endParaRPr>
          </a:p>
          <a:p>
            <a:pPr algn="ctr"/>
            <a:endParaRPr lang="en-HK" sz="2400" dirty="0">
              <a:solidFill>
                <a:schemeClr val="bg1"/>
              </a:solidFill>
              <a:latin typeface="Helvetica" panose="020B0604020202020204" pitchFamily="34" charset="0"/>
            </a:endParaRPr>
          </a:p>
          <a:p>
            <a:pPr algn="ctr"/>
            <a:r>
              <a:rPr lang="en-HK" dirty="0">
                <a:solidFill>
                  <a:schemeClr val="bg1"/>
                </a:solidFill>
                <a:latin typeface="Lato" panose="020F0502020204030203" pitchFamily="34" charset="0"/>
              </a:rPr>
              <a:t>https://service.elchk.org.hk/unit_service3.php?center=76</a:t>
            </a:r>
          </a:p>
        </p:txBody>
      </p:sp>
      <p:sp>
        <p:nvSpPr>
          <p:cNvPr id="10" name="Title 1">
            <a:extLst>
              <a:ext uri="{FF2B5EF4-FFF2-40B4-BE49-F238E27FC236}">
                <a16:creationId xmlns:a16="http://schemas.microsoft.com/office/drawing/2014/main" id="{8D68D4CF-54CB-2925-5C63-F67F19258BD4}"/>
              </a:ext>
            </a:extLst>
          </p:cNvPr>
          <p:cNvSpPr>
            <a:spLocks noGrp="1"/>
          </p:cNvSpPr>
          <p:nvPr>
            <p:ph type="title"/>
          </p:nvPr>
        </p:nvSpPr>
        <p:spPr/>
        <p:txBody>
          <a:bodyPr/>
          <a:lstStyle/>
          <a:p>
            <a:r>
              <a:rPr lang="en-US" dirty="0"/>
              <a:t>Social Enterprises / Self-finance services </a:t>
            </a:r>
            <a:br>
              <a:rPr lang="en-US" dirty="0"/>
            </a:br>
            <a:br>
              <a:rPr lang="en-US" dirty="0"/>
            </a:br>
            <a:endParaRPr lang="en-HK" dirty="0"/>
          </a:p>
        </p:txBody>
      </p:sp>
    </p:spTree>
    <p:extLst>
      <p:ext uri="{BB962C8B-B14F-4D97-AF65-F5344CB8AC3E}">
        <p14:creationId xmlns:p14="http://schemas.microsoft.com/office/powerpoint/2010/main" val="40680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9753D19-3C9D-A919-3B9C-D8BF4E71AF65}"/>
              </a:ext>
            </a:extLst>
          </p:cNvPr>
          <p:cNvSpPr>
            <a:spLocks noGrp="1"/>
          </p:cNvSpPr>
          <p:nvPr>
            <p:ph type="title"/>
          </p:nvPr>
        </p:nvSpPr>
        <p:spPr/>
        <p:txBody>
          <a:bodyPr/>
          <a:lstStyle/>
          <a:p>
            <a:r>
              <a:rPr lang="en-HK" dirty="0"/>
              <a:t>P</a:t>
            </a:r>
            <a:r>
              <a:rPr lang="en-US" dirty="0" err="1"/>
              <a:t>rojects</a:t>
            </a:r>
            <a:br>
              <a:rPr lang="en-US" dirty="0"/>
            </a:br>
            <a:br>
              <a:rPr lang="en-US" dirty="0"/>
            </a:br>
            <a:r>
              <a:rPr lang="en-US" dirty="0"/>
              <a:t>JC </a:t>
            </a:r>
            <a:r>
              <a:rPr lang="en-US" dirty="0" err="1"/>
              <a:t>Joyage</a:t>
            </a:r>
            <a:r>
              <a:rPr lang="en-US" dirty="0"/>
              <a:t> </a:t>
            </a:r>
            <a:br>
              <a:rPr lang="en-US" dirty="0"/>
            </a:br>
            <a:r>
              <a:rPr lang="en-US" dirty="0"/>
              <a:t>2016 – present  </a:t>
            </a:r>
            <a:endParaRPr lang="en-HK" dirty="0"/>
          </a:p>
        </p:txBody>
      </p:sp>
      <p:sp>
        <p:nvSpPr>
          <p:cNvPr id="4" name="TextBox 3">
            <a:extLst>
              <a:ext uri="{FF2B5EF4-FFF2-40B4-BE49-F238E27FC236}">
                <a16:creationId xmlns:a16="http://schemas.microsoft.com/office/drawing/2014/main" id="{64E00E49-2211-B47F-0401-C160CC69A91F}"/>
              </a:ext>
            </a:extLst>
          </p:cNvPr>
          <p:cNvSpPr txBox="1"/>
          <p:nvPr/>
        </p:nvSpPr>
        <p:spPr>
          <a:xfrm>
            <a:off x="148938" y="6306188"/>
            <a:ext cx="6102926" cy="369332"/>
          </a:xfrm>
          <a:prstGeom prst="rect">
            <a:avLst/>
          </a:prstGeom>
          <a:noFill/>
        </p:spPr>
        <p:txBody>
          <a:bodyPr wrap="square">
            <a:spAutoFit/>
          </a:bodyPr>
          <a:lstStyle/>
          <a:p>
            <a:r>
              <a:rPr lang="en-HK" dirty="0" err="1"/>
              <a:t>Source:https</a:t>
            </a:r>
            <a:r>
              <a:rPr lang="en-HK" dirty="0"/>
              <a:t>://jcjoyage.hk/</a:t>
            </a:r>
          </a:p>
        </p:txBody>
      </p:sp>
      <p:sp>
        <p:nvSpPr>
          <p:cNvPr id="5" name="TextBox 4">
            <a:extLst>
              <a:ext uri="{FF2B5EF4-FFF2-40B4-BE49-F238E27FC236}">
                <a16:creationId xmlns:a16="http://schemas.microsoft.com/office/drawing/2014/main" id="{88C06FDC-57C3-BA34-CC2E-630E16848004}"/>
              </a:ext>
            </a:extLst>
          </p:cNvPr>
          <p:cNvSpPr txBox="1"/>
          <p:nvPr/>
        </p:nvSpPr>
        <p:spPr>
          <a:xfrm>
            <a:off x="3865417" y="831273"/>
            <a:ext cx="7550727" cy="6001643"/>
          </a:xfrm>
          <a:prstGeom prst="rect">
            <a:avLst/>
          </a:prstGeom>
          <a:noFill/>
        </p:spPr>
        <p:txBody>
          <a:bodyPr wrap="square" rtlCol="0">
            <a:spAutoFit/>
          </a:bodyPr>
          <a:lstStyle/>
          <a:p>
            <a:r>
              <a:rPr lang="en-US" sz="2400" b="1" dirty="0">
                <a:solidFill>
                  <a:srgbClr val="002060"/>
                </a:solidFill>
                <a:latin typeface="Arial" panose="020B0604020202020204" pitchFamily="34" charset="0"/>
                <a:cs typeface="Arial" panose="020B0604020202020204" pitchFamily="34" charset="0"/>
              </a:rPr>
              <a:t>Jockey Club Holistic Support Project for Elderly Mental Wellness </a:t>
            </a:r>
          </a:p>
          <a:p>
            <a:r>
              <a:rPr lang="zh-TW" altLang="en-US" sz="2400" b="0" i="0" dirty="0">
                <a:solidFill>
                  <a:srgbClr val="002060"/>
                </a:solidFill>
                <a:effectLst/>
                <a:latin typeface="arial" panose="020B0604020202020204" pitchFamily="34" charset="0"/>
              </a:rPr>
              <a:t>賽馬會樂齡同行計劃樂齡友里樂齡之友身心健康行動計劃</a:t>
            </a:r>
            <a:endParaRPr lang="en-US" sz="2400" b="1" dirty="0">
              <a:solidFill>
                <a:srgbClr val="00206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The project aims to enhance the community capacity in older adults mental support, promote effective coordination among district elderly services and community mental health services, improve service access and coverage for older adults in need, and exert positive influence on families and the </a:t>
            </a:r>
            <a:r>
              <a:rPr lang="en-US" sz="2400" b="0" i="0" dirty="0" err="1">
                <a:effectLst/>
                <a:latin typeface="Arial" panose="020B0604020202020204" pitchFamily="34" charset="0"/>
                <a:cs typeface="Arial" panose="020B0604020202020204" pitchFamily="34" charset="0"/>
              </a:rPr>
              <a:t>neighbourhood</a:t>
            </a:r>
            <a:r>
              <a:rPr lang="en-US" sz="2400" b="0" i="0" dirty="0">
                <a:effectLst/>
                <a:latin typeface="Arial" panose="020B0604020202020204" pitchFamily="34" charset="0"/>
                <a:cs typeface="Arial" panose="020B0604020202020204" pitchFamily="34" charset="0"/>
              </a:rPr>
              <a:t> to improve mental health literacy.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006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9753D19-3C9D-A919-3B9C-D8BF4E71AF65}"/>
              </a:ext>
            </a:extLst>
          </p:cNvPr>
          <p:cNvSpPr>
            <a:spLocks noGrp="1"/>
          </p:cNvSpPr>
          <p:nvPr>
            <p:ph type="title"/>
          </p:nvPr>
        </p:nvSpPr>
        <p:spPr/>
        <p:txBody>
          <a:bodyPr/>
          <a:lstStyle/>
          <a:p>
            <a:r>
              <a:rPr lang="en-HK" dirty="0"/>
              <a:t>P</a:t>
            </a:r>
            <a:r>
              <a:rPr lang="en-US" dirty="0" err="1"/>
              <a:t>rojects</a:t>
            </a:r>
            <a:br>
              <a:rPr lang="en-US" dirty="0"/>
            </a:br>
            <a:br>
              <a:rPr lang="en-US" dirty="0"/>
            </a:br>
            <a:r>
              <a:rPr lang="en-US" dirty="0"/>
              <a:t>JC Age–friendly City  2015 – present   </a:t>
            </a:r>
            <a:endParaRPr lang="en-HK" dirty="0"/>
          </a:p>
        </p:txBody>
      </p:sp>
      <p:sp>
        <p:nvSpPr>
          <p:cNvPr id="5" name="TextBox 4">
            <a:extLst>
              <a:ext uri="{FF2B5EF4-FFF2-40B4-BE49-F238E27FC236}">
                <a16:creationId xmlns:a16="http://schemas.microsoft.com/office/drawing/2014/main" id="{37657153-983B-9980-5737-F6B5EA2DE3D1}"/>
              </a:ext>
            </a:extLst>
          </p:cNvPr>
          <p:cNvSpPr txBox="1"/>
          <p:nvPr/>
        </p:nvSpPr>
        <p:spPr>
          <a:xfrm>
            <a:off x="252919" y="6320043"/>
            <a:ext cx="6165272" cy="369332"/>
          </a:xfrm>
          <a:prstGeom prst="rect">
            <a:avLst/>
          </a:prstGeom>
          <a:noFill/>
        </p:spPr>
        <p:txBody>
          <a:bodyPr wrap="square">
            <a:spAutoFit/>
          </a:bodyPr>
          <a:lstStyle/>
          <a:p>
            <a:r>
              <a:rPr lang="en-US" dirty="0"/>
              <a:t>Source: </a:t>
            </a:r>
            <a:r>
              <a:rPr lang="en-HK" dirty="0"/>
              <a:t>https://www.jcafc.hk/en/index.html</a:t>
            </a:r>
          </a:p>
        </p:txBody>
      </p:sp>
      <p:sp>
        <p:nvSpPr>
          <p:cNvPr id="6" name="TextBox 5">
            <a:extLst>
              <a:ext uri="{FF2B5EF4-FFF2-40B4-BE49-F238E27FC236}">
                <a16:creationId xmlns:a16="http://schemas.microsoft.com/office/drawing/2014/main" id="{57A8582F-229B-A676-5AC7-F266AA59332F}"/>
              </a:ext>
            </a:extLst>
          </p:cNvPr>
          <p:cNvSpPr txBox="1"/>
          <p:nvPr/>
        </p:nvSpPr>
        <p:spPr>
          <a:xfrm>
            <a:off x="3726180" y="765811"/>
            <a:ext cx="8212901" cy="5632311"/>
          </a:xfrm>
          <a:prstGeom prst="rect">
            <a:avLst/>
          </a:prstGeom>
          <a:noFill/>
        </p:spPr>
        <p:txBody>
          <a:bodyPr wrap="square" rtlCol="0">
            <a:spAutoFit/>
          </a:bodyPr>
          <a:lstStyle/>
          <a:p>
            <a:pPr algn="l" fontAlgn="base"/>
            <a:r>
              <a:rPr lang="en-HK" sz="2400" b="1" i="0" dirty="0">
                <a:solidFill>
                  <a:srgbClr val="17295F"/>
                </a:solidFill>
                <a:effectLst/>
                <a:latin typeface="微軟正黑體" panose="020B0604030504040204" pitchFamily="34" charset="-120"/>
                <a:ea typeface="微軟正黑體" panose="020B0604030504040204" pitchFamily="34" charset="-120"/>
              </a:rPr>
              <a:t>Jockey Club Age-friendly City </a:t>
            </a:r>
          </a:p>
          <a:p>
            <a:pPr algn="l" fontAlgn="base"/>
            <a:r>
              <a:rPr lang="zh-TW" altLang="en-US" sz="2400" b="1" i="0" dirty="0">
                <a:solidFill>
                  <a:srgbClr val="17295F"/>
                </a:solidFill>
                <a:effectLst/>
                <a:latin typeface="微軟正黑體" panose="020B0604030504040204" pitchFamily="34" charset="-120"/>
                <a:ea typeface="微軟正黑體" panose="020B0604030504040204" pitchFamily="34" charset="-120"/>
              </a:rPr>
              <a:t>香港賽馬會長者及年齡友善城市</a:t>
            </a:r>
          </a:p>
          <a:p>
            <a:pPr algn="l" fontAlgn="base"/>
            <a:endParaRPr lang="en-HK" sz="2400" b="1" i="0" dirty="0">
              <a:solidFill>
                <a:srgbClr val="17295F"/>
              </a:solidFill>
              <a:effectLst/>
              <a:latin typeface="微軟正黑體" panose="020B0604030504040204" pitchFamily="34" charset="-120"/>
              <a:ea typeface="微軟正黑體" panose="020B0604030504040204" pitchFamily="34" charset="-12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lgn="l" fontAlgn="base"/>
            <a:r>
              <a:rPr lang="en-US" sz="2400" b="1" i="0" dirty="0">
                <a:solidFill>
                  <a:srgbClr val="17295F"/>
                </a:solidFill>
                <a:effectLst/>
                <a:latin typeface="Arial" panose="020B0604020202020204" pitchFamily="34" charset="0"/>
                <a:ea typeface="微軟正黑體" panose="020B0604030504040204" pitchFamily="34" charset="-120"/>
                <a:cs typeface="Arial" panose="020B0604020202020204" pitchFamily="34" charset="0"/>
              </a:rPr>
              <a:t>Objectives:</a:t>
            </a:r>
          </a:p>
          <a:p>
            <a:pPr algn="just">
              <a:buFont typeface="Arial" panose="020B0604020202020204" pitchFamily="34" charset="0"/>
              <a:buChar char="•"/>
            </a:pPr>
            <a:r>
              <a:rPr lang="en-US" sz="2400" b="0" i="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Assess the age-friendliness of each district and build momentum in developing an age-friendly community</a:t>
            </a:r>
          </a:p>
          <a:p>
            <a:pPr algn="just">
              <a:buFont typeface="Arial" panose="020B0604020202020204" pitchFamily="34" charset="0"/>
              <a:buChar char="•"/>
            </a:pPr>
            <a:r>
              <a:rPr lang="en-US" sz="2400" b="0" i="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Recommend a framework for districts to undertake continual improvement for the well-being of senior citizens</a:t>
            </a:r>
          </a:p>
          <a:p>
            <a:pPr algn="just">
              <a:buFont typeface="Arial" panose="020B0604020202020204" pitchFamily="34" charset="0"/>
              <a:buChar char="•"/>
            </a:pPr>
            <a:r>
              <a:rPr lang="en-US" sz="2400" b="0" i="0" dirty="0">
                <a:solidFill>
                  <a:srgbClr val="333333"/>
                </a:solidFill>
                <a:effectLst/>
                <a:latin typeface="Arial" panose="020B0604020202020204" pitchFamily="34" charset="0"/>
                <a:ea typeface="微軟正黑體" panose="020B0604030504040204" pitchFamily="34" charset="-120"/>
                <a:cs typeface="Arial" panose="020B0604020202020204" pitchFamily="34" charset="0"/>
              </a:rPr>
              <a:t>Arouse public awareness and encourage community participation in building an age-friendly city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18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0" y="374073"/>
            <a:ext cx="10323287" cy="176843"/>
          </a:xfrm>
        </p:spPr>
        <p:txBody>
          <a:bodyPr>
            <a:normAutofit fontScale="90000"/>
          </a:bodyPr>
          <a:lstStyle/>
          <a:p>
            <a:r>
              <a:rPr lang="en-US" dirty="0"/>
              <a:t>Successful Aging (Rowe and Kahn 1987)</a:t>
            </a:r>
            <a:br>
              <a:rPr lang="en-US" dirty="0"/>
            </a:br>
            <a:br>
              <a:rPr lang="en-US" dirty="0"/>
            </a:br>
            <a:br>
              <a:rPr lang="en-US" dirty="0"/>
            </a:br>
            <a:br>
              <a:rPr lang="en-US" dirty="0"/>
            </a:br>
            <a:br>
              <a:rPr lang="en-US" dirty="0"/>
            </a:br>
            <a:br>
              <a:rPr lang="en-US" dirty="0"/>
            </a:br>
            <a:br>
              <a:rPr lang="en-US" dirty="0"/>
            </a:br>
            <a:br>
              <a:rPr lang="en-US" dirty="0"/>
            </a:br>
            <a:r>
              <a:rPr lang="en-US" dirty="0" err="1"/>
              <a:t>OpPORTUNITY</a:t>
            </a:r>
            <a:r>
              <a:rPr lang="en-US" dirty="0"/>
              <a:t> - Successful Aging</a:t>
            </a:r>
            <a:br>
              <a:rPr lang="en-US" dirty="0"/>
            </a:br>
            <a:br>
              <a:rPr lang="en-US" dirty="0"/>
            </a:br>
            <a:br>
              <a:rPr lang="en-US" dirty="0"/>
            </a:br>
            <a:br>
              <a:rPr lang="en-US" dirty="0"/>
            </a:br>
            <a:br>
              <a:rPr lang="en-US" sz="1800" dirty="0">
                <a:latin typeface="Alef" panose="00000500000000000000" pitchFamily="2" charset="-79"/>
                <a:cs typeface="Alef" panose="00000500000000000000" pitchFamily="2" charset="-79"/>
              </a:rPr>
            </a:br>
            <a:br>
              <a:rPr lang="en-US" sz="1800" dirty="0">
                <a:latin typeface="Alef" panose="00000500000000000000" pitchFamily="2" charset="-79"/>
                <a:cs typeface="Alef" panose="00000500000000000000" pitchFamily="2" charset="-79"/>
              </a:rPr>
            </a:br>
            <a:br>
              <a:rPr lang="en-US" sz="1800" dirty="0">
                <a:latin typeface="Alef" panose="00000500000000000000" pitchFamily="2" charset="-79"/>
                <a:cs typeface="Alef" panose="00000500000000000000" pitchFamily="2" charset="-79"/>
              </a:rPr>
            </a:br>
            <a:br>
              <a:rPr lang="en-US" sz="1800" dirty="0">
                <a:latin typeface="Alef" panose="00000500000000000000" pitchFamily="2" charset="-79"/>
                <a:cs typeface="Alef" panose="00000500000000000000" pitchFamily="2" charset="-79"/>
              </a:rPr>
            </a:br>
            <a:br>
              <a:rPr lang="en-US" dirty="0"/>
            </a:br>
            <a:r>
              <a:rPr lang="en-US" dirty="0"/>
              <a:t>                           </a:t>
            </a:r>
            <a:br>
              <a:rPr lang="en-US" dirty="0"/>
            </a:br>
            <a:r>
              <a:rPr lang="en-US" dirty="0"/>
              <a:t>Projects </a:t>
            </a:r>
            <a:br>
              <a:rPr lang="en-US" dirty="0"/>
            </a:br>
            <a:r>
              <a:rPr lang="zh-TW" altLang="en-US" sz="2200" b="1" i="0" dirty="0">
                <a:solidFill>
                  <a:srgbClr val="F9F9F9"/>
                </a:solidFill>
                <a:effectLst/>
                <a:latin typeface="Lato" panose="020F0502020204030203" pitchFamily="34" charset="0"/>
              </a:rPr>
              <a:t>賽馬會</a:t>
            </a:r>
            <a:r>
              <a:rPr lang="en-US" altLang="zh-TW" sz="2200" b="1" i="0" dirty="0">
                <a:solidFill>
                  <a:srgbClr val="F9F9F9"/>
                </a:solidFill>
                <a:effectLst/>
                <a:latin typeface="Lato" panose="020F0502020204030203" pitchFamily="34" charset="0"/>
              </a:rPr>
              <a:t>50+</a:t>
            </a:r>
            <a:r>
              <a:rPr lang="zh-TW" altLang="en-US" sz="2200" b="1" i="0" dirty="0">
                <a:solidFill>
                  <a:srgbClr val="F9F9F9"/>
                </a:solidFill>
                <a:effectLst/>
                <a:latin typeface="Lato" panose="020F0502020204030203" pitchFamily="34" charset="0"/>
              </a:rPr>
              <a:t>共創豐盛計劃</a:t>
            </a:r>
            <a:endParaRPr lang="en-US" sz="2200" dirty="0"/>
          </a:p>
        </p:txBody>
      </p:sp>
      <p:sp>
        <p:nvSpPr>
          <p:cNvPr id="6" name="TextBox 5">
            <a:extLst>
              <a:ext uri="{FF2B5EF4-FFF2-40B4-BE49-F238E27FC236}">
                <a16:creationId xmlns:a16="http://schemas.microsoft.com/office/drawing/2014/main" id="{D162BD92-6C57-DBBA-279A-A37353DFE103}"/>
              </a:ext>
            </a:extLst>
          </p:cNvPr>
          <p:cNvSpPr txBox="1"/>
          <p:nvPr/>
        </p:nvSpPr>
        <p:spPr>
          <a:xfrm>
            <a:off x="4017818" y="983673"/>
            <a:ext cx="7398327" cy="4355038"/>
          </a:xfrm>
          <a:prstGeom prst="rect">
            <a:avLst/>
          </a:prstGeom>
          <a:noFill/>
        </p:spPr>
        <p:txBody>
          <a:bodyPr wrap="square" rtlCol="0">
            <a:spAutoFit/>
          </a:bodyPr>
          <a:lstStyle/>
          <a:p>
            <a:pPr marL="0" marR="0" rtl="0" fontAlgn="base">
              <a:spcAft>
                <a:spcPts val="0"/>
              </a:spcAft>
            </a:pPr>
            <a:r>
              <a:rPr lang="zh-TW" altLang="en-US" sz="3200" b="1" i="0" u="none" strike="noStrike" dirty="0">
                <a:effectLst/>
                <a:latin typeface="Lato" panose="020F0502020204030203" pitchFamily="34" charset="0"/>
              </a:rPr>
              <a:t>以「創業」為平台，</a:t>
            </a:r>
            <a:endParaRPr lang="en-US" altLang="zh-TW" sz="3200" b="1" i="0" u="none" strike="noStrike" dirty="0">
              <a:effectLst/>
              <a:latin typeface="Lato" panose="020F0502020204030203" pitchFamily="34" charset="0"/>
            </a:endParaRPr>
          </a:p>
          <a:p>
            <a:pPr marL="0" marR="0" rtl="0" fontAlgn="base">
              <a:spcAft>
                <a:spcPts val="0"/>
              </a:spcAft>
            </a:pPr>
            <a:r>
              <a:rPr lang="en-US" altLang="zh-TW" sz="3200" b="1" i="0" u="none" strike="noStrike" dirty="0">
                <a:effectLst/>
                <a:latin typeface="Lato" panose="020F0502020204030203" pitchFamily="34" charset="0"/>
              </a:rPr>
              <a:t>50+</a:t>
            </a:r>
            <a:r>
              <a:rPr lang="zh-TW" altLang="en-US" sz="3200" b="1" i="0" u="none" strike="noStrike" dirty="0">
                <a:effectLst/>
                <a:latin typeface="Lato" panose="020F0502020204030203" pitchFamily="34" charset="0"/>
              </a:rPr>
              <a:t>在過程中加深認識社會需要，</a:t>
            </a:r>
          </a:p>
          <a:p>
            <a:pPr marL="0" marR="0" rtl="0" fontAlgn="base">
              <a:spcBef>
                <a:spcPts val="1400"/>
              </a:spcBef>
              <a:spcAft>
                <a:spcPts val="0"/>
              </a:spcAft>
            </a:pPr>
            <a:r>
              <a:rPr lang="zh-TW" altLang="en-US" sz="3200" b="1" i="0" u="none" strike="noStrike" dirty="0">
                <a:effectLst/>
                <a:latin typeface="Lato" panose="020F0502020204030203" pitchFamily="34" charset="0"/>
              </a:rPr>
              <a:t>共同發揮個人專長和專業知識，</a:t>
            </a:r>
          </a:p>
          <a:p>
            <a:pPr marL="0" marR="0" rtl="0" fontAlgn="base">
              <a:spcBef>
                <a:spcPts val="1400"/>
              </a:spcBef>
              <a:spcAft>
                <a:spcPts val="0"/>
              </a:spcAft>
            </a:pPr>
            <a:r>
              <a:rPr lang="zh-TW" altLang="en-US" sz="3200" b="1" i="0" u="none" strike="noStrike" dirty="0">
                <a:effectLst/>
                <a:latin typeface="Lato" panose="020F0502020204030203" pitchFamily="34" charset="0"/>
              </a:rPr>
              <a:t>發展以「社會創新」為理念的項目服務社會大眾；</a:t>
            </a:r>
          </a:p>
          <a:p>
            <a:pPr marL="0" marR="0" rtl="0" fontAlgn="base">
              <a:spcBef>
                <a:spcPts val="1400"/>
              </a:spcBef>
            </a:pPr>
            <a:r>
              <a:rPr lang="zh-TW" altLang="en-US" sz="3200" b="1" i="0" u="none" strike="noStrike" dirty="0">
                <a:effectLst/>
                <a:latin typeface="Lato" panose="020F0502020204030203" pitchFamily="34" charset="0"/>
              </a:rPr>
              <a:t>同時協助</a:t>
            </a:r>
            <a:r>
              <a:rPr lang="en-US" altLang="zh-TW" sz="3200" b="1" i="0" u="none" strike="noStrike" dirty="0">
                <a:effectLst/>
                <a:latin typeface="Lato" panose="020F0502020204030203" pitchFamily="34" charset="0"/>
              </a:rPr>
              <a:t>50+</a:t>
            </a:r>
            <a:r>
              <a:rPr lang="zh-TW" altLang="en-US" sz="3200" b="1" i="0" u="none" strike="noStrike" dirty="0">
                <a:effectLst/>
                <a:latin typeface="Lato" panose="020F0502020204030203" pitchFamily="34" charset="0"/>
              </a:rPr>
              <a:t>探索方向，為人生下半場帶來更多機遇和選擇。</a:t>
            </a:r>
          </a:p>
          <a:p>
            <a:endParaRPr lang="en-HK" dirty="0"/>
          </a:p>
        </p:txBody>
      </p:sp>
      <p:sp>
        <p:nvSpPr>
          <p:cNvPr id="7" name="TextBox 6">
            <a:extLst>
              <a:ext uri="{FF2B5EF4-FFF2-40B4-BE49-F238E27FC236}">
                <a16:creationId xmlns:a16="http://schemas.microsoft.com/office/drawing/2014/main" id="{9AC3862A-D76A-EA3B-2ECB-E6C56E72BAF6}"/>
              </a:ext>
            </a:extLst>
          </p:cNvPr>
          <p:cNvSpPr txBox="1"/>
          <p:nvPr/>
        </p:nvSpPr>
        <p:spPr>
          <a:xfrm>
            <a:off x="277090" y="6188579"/>
            <a:ext cx="7398327" cy="369332"/>
          </a:xfrm>
          <a:prstGeom prst="rect">
            <a:avLst/>
          </a:prstGeom>
          <a:noFill/>
        </p:spPr>
        <p:txBody>
          <a:bodyPr wrap="square" rtlCol="0">
            <a:spAutoFit/>
          </a:bodyPr>
          <a:lstStyle/>
          <a:p>
            <a:r>
              <a:rPr lang="en-US" dirty="0"/>
              <a:t>Source: https://sites.google.com/view/startupincubatorprogramme</a:t>
            </a:r>
            <a:endParaRPr lang="en-HK" dirty="0"/>
          </a:p>
        </p:txBody>
      </p:sp>
    </p:spTree>
    <p:extLst>
      <p:ext uri="{BB962C8B-B14F-4D97-AF65-F5344CB8AC3E}">
        <p14:creationId xmlns:p14="http://schemas.microsoft.com/office/powerpoint/2010/main" val="13865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5" y="1385455"/>
            <a:ext cx="3310931" cy="3823854"/>
          </a:xfrm>
        </p:spPr>
        <p:txBody>
          <a:bodyPr>
            <a:noAutofit/>
          </a:bodyPr>
          <a:lstStyle/>
          <a:p>
            <a:pPr hangingPunct="0"/>
            <a:br>
              <a:rPr lang="en-US" sz="1600" b="1" spc="300" dirty="0"/>
            </a:br>
            <a:br>
              <a:rPr lang="en-US" sz="1600" b="1" spc="300" dirty="0"/>
            </a:br>
            <a:br>
              <a:rPr lang="en-US" sz="3200" b="1" spc="300" dirty="0"/>
            </a:br>
            <a:r>
              <a:rPr lang="en-US" sz="3200" b="1" spc="300" dirty="0"/>
              <a:t>SWD – </a:t>
            </a:r>
            <a:br>
              <a:rPr lang="en-US" sz="3200" b="1" spc="300" dirty="0"/>
            </a:br>
            <a:br>
              <a:rPr lang="en-US" sz="3200" b="1" spc="300" dirty="0"/>
            </a:br>
            <a:r>
              <a:rPr lang="en-US" sz="1600" b="0" i="0" dirty="0">
                <a:solidFill>
                  <a:schemeClr val="bg1"/>
                </a:solidFill>
                <a:effectLst/>
                <a:latin typeface="Arial" panose="020B0604020202020204" pitchFamily="34" charset="0"/>
              </a:rPr>
              <a:t>Through </a:t>
            </a:r>
            <a:r>
              <a:rPr lang="en-US" sz="1600" b="0" i="0" dirty="0" err="1">
                <a:solidFill>
                  <a:schemeClr val="bg1"/>
                </a:solidFill>
                <a:effectLst/>
                <a:latin typeface="Arial" panose="020B0604020202020204" pitchFamily="34" charset="0"/>
              </a:rPr>
              <a:t>subsidising</a:t>
            </a:r>
            <a:r>
              <a:rPr lang="en-US" sz="1600" b="0" i="0" dirty="0">
                <a:solidFill>
                  <a:schemeClr val="bg1"/>
                </a:solidFill>
                <a:effectLst/>
                <a:latin typeface="Arial" panose="020B0604020202020204" pitchFamily="34" charset="0"/>
              </a:rPr>
              <a:t> various social service </a:t>
            </a:r>
            <a:r>
              <a:rPr lang="en-US" sz="1600" b="0" i="0" dirty="0" err="1">
                <a:solidFill>
                  <a:schemeClr val="bg1"/>
                </a:solidFill>
                <a:effectLst/>
                <a:latin typeface="Arial" panose="020B0604020202020204" pitchFamily="34" charset="0"/>
              </a:rPr>
              <a:t>organisations</a:t>
            </a:r>
            <a:r>
              <a:rPr lang="en-US" sz="1600" b="0" i="0" dirty="0">
                <a:solidFill>
                  <a:schemeClr val="bg1"/>
                </a:solidFill>
                <a:effectLst/>
                <a:latin typeface="Arial" panose="020B0604020202020204" pitchFamily="34" charset="0"/>
              </a:rPr>
              <a:t>, district </a:t>
            </a:r>
            <a:r>
              <a:rPr lang="en-US" sz="1600" b="0" i="0" dirty="0" err="1">
                <a:solidFill>
                  <a:schemeClr val="bg1"/>
                </a:solidFill>
                <a:effectLst/>
                <a:latin typeface="Arial" panose="020B0604020202020204" pitchFamily="34" charset="0"/>
              </a:rPr>
              <a:t>organisations</a:t>
            </a:r>
            <a:r>
              <a:rPr lang="en-US" sz="1600" b="0" i="0" dirty="0">
                <a:solidFill>
                  <a:schemeClr val="bg1"/>
                </a:solidFill>
                <a:effectLst/>
                <a:latin typeface="Arial" panose="020B0604020202020204" pitchFamily="34" charset="0"/>
              </a:rPr>
              <a:t>, and educational institutes, etc., to carry out a wide range of </a:t>
            </a:r>
            <a:r>
              <a:rPr lang="en-US" sz="1600" b="0" i="0" dirty="0" err="1">
                <a:solidFill>
                  <a:schemeClr val="bg1"/>
                </a:solidFill>
                <a:effectLst/>
                <a:latin typeface="Arial" panose="020B0604020202020204" pitchFamily="34" charset="0"/>
              </a:rPr>
              <a:t>programmes</a:t>
            </a:r>
            <a:r>
              <a:rPr lang="en-US" sz="1600" b="0" i="0" dirty="0">
                <a:solidFill>
                  <a:schemeClr val="bg1"/>
                </a:solidFill>
                <a:effectLst/>
                <a:latin typeface="Arial" panose="020B0604020202020204" pitchFamily="34" charset="0"/>
              </a:rPr>
              <a:t>, the 'Opportunities for the Elderly Project' (OEP) </a:t>
            </a:r>
            <a:br>
              <a:rPr lang="en-US" sz="3200" b="1" spc="300" dirty="0">
                <a:solidFill>
                  <a:schemeClr val="bg1"/>
                </a:solidFill>
              </a:rPr>
            </a:br>
            <a:br>
              <a:rPr lang="en-US" sz="3200" b="1" spc="300" dirty="0">
                <a:solidFill>
                  <a:schemeClr val="bg1"/>
                </a:solidFill>
              </a:rPr>
            </a:br>
            <a:br>
              <a:rPr lang="en-US" sz="3200" b="1" spc="300" dirty="0">
                <a:solidFill>
                  <a:schemeClr val="bg1"/>
                </a:solidFill>
              </a:rPr>
            </a:br>
            <a:endParaRPr lang="en-US" sz="1800" b="1" spc="300" dirty="0">
              <a:solidFill>
                <a:schemeClr val="bg1"/>
              </a:solidFill>
            </a:endParaRPr>
          </a:p>
        </p:txBody>
      </p:sp>
      <p:sp>
        <p:nvSpPr>
          <p:cNvPr id="5" name="TextBox 4">
            <a:extLst>
              <a:ext uri="{FF2B5EF4-FFF2-40B4-BE49-F238E27FC236}">
                <a16:creationId xmlns:a16="http://schemas.microsoft.com/office/drawing/2014/main" id="{473AF2C2-F6BA-4D5C-B1E7-317B9C826DEC}"/>
              </a:ext>
            </a:extLst>
          </p:cNvPr>
          <p:cNvSpPr txBox="1"/>
          <p:nvPr/>
        </p:nvSpPr>
        <p:spPr>
          <a:xfrm>
            <a:off x="0" y="6038175"/>
            <a:ext cx="12104370" cy="830997"/>
          </a:xfrm>
          <a:prstGeom prst="rect">
            <a:avLst/>
          </a:prstGeom>
          <a:noFill/>
        </p:spPr>
        <p:txBody>
          <a:bodyPr wrap="square">
            <a:spAutoFit/>
          </a:bodyPr>
          <a:lstStyle/>
          <a:p>
            <a:pPr>
              <a:spcAft>
                <a:spcPts val="600"/>
              </a:spcAft>
            </a:pPr>
            <a:r>
              <a:rPr lang="en-US" sz="1600" dirty="0"/>
              <a:t>S</a:t>
            </a:r>
            <a:r>
              <a:rPr lang="en-HK" sz="1600" dirty="0" err="1"/>
              <a:t>ource</a:t>
            </a:r>
            <a:r>
              <a:rPr lang="en-HK" sz="1600" dirty="0"/>
              <a:t>: https:// www.swd.gov.hk/en/pubsvc/elderly/cat_commsupp/opportunit/#:~:text=Through%20subsidising%20various%20social%20service,unleash%20their%20potentials%2C%20further%20their</a:t>
            </a:r>
          </a:p>
        </p:txBody>
      </p:sp>
      <p:sp>
        <p:nvSpPr>
          <p:cNvPr id="4" name="TextBox 3">
            <a:extLst>
              <a:ext uri="{FF2B5EF4-FFF2-40B4-BE49-F238E27FC236}">
                <a16:creationId xmlns:a16="http://schemas.microsoft.com/office/drawing/2014/main" id="{261AA626-F94A-B513-8895-45C93AA89135}"/>
              </a:ext>
            </a:extLst>
          </p:cNvPr>
          <p:cNvSpPr txBox="1"/>
          <p:nvPr/>
        </p:nvSpPr>
        <p:spPr>
          <a:xfrm>
            <a:off x="74085" y="2399206"/>
            <a:ext cx="6144490" cy="369332"/>
          </a:xfrm>
          <a:prstGeom prst="rect">
            <a:avLst/>
          </a:prstGeom>
          <a:noFill/>
        </p:spPr>
        <p:txBody>
          <a:bodyPr wrap="square">
            <a:spAutoFit/>
          </a:bodyPr>
          <a:lstStyle/>
          <a:p>
            <a:r>
              <a:rPr lang="zh-TW" altLang="en-US" dirty="0">
                <a:solidFill>
                  <a:schemeClr val="bg1"/>
                </a:solidFill>
              </a:rPr>
              <a:t>「老有所為活動計劃」</a:t>
            </a:r>
            <a:endParaRPr lang="en-HK" dirty="0">
              <a:solidFill>
                <a:schemeClr val="bg1"/>
              </a:solidFill>
            </a:endParaRPr>
          </a:p>
        </p:txBody>
      </p:sp>
      <p:sp>
        <p:nvSpPr>
          <p:cNvPr id="6" name="TextBox 5">
            <a:extLst>
              <a:ext uri="{FF2B5EF4-FFF2-40B4-BE49-F238E27FC236}">
                <a16:creationId xmlns:a16="http://schemas.microsoft.com/office/drawing/2014/main" id="{5BF58330-0D47-C1C9-CFCA-F78F6799F743}"/>
              </a:ext>
            </a:extLst>
          </p:cNvPr>
          <p:cNvSpPr txBox="1"/>
          <p:nvPr/>
        </p:nvSpPr>
        <p:spPr>
          <a:xfrm>
            <a:off x="3934690" y="705177"/>
            <a:ext cx="7774679" cy="5748497"/>
          </a:xfrm>
          <a:prstGeom prst="rect">
            <a:avLst/>
          </a:prstGeom>
          <a:noFill/>
        </p:spPr>
        <p:txBody>
          <a:bodyPr wrap="square" rtlCol="0">
            <a:spAutoFit/>
          </a:bodyPr>
          <a:lstStyle/>
          <a:p>
            <a:pPr hangingPunct="0">
              <a:lnSpc>
                <a:spcPct val="110000"/>
              </a:lnSpc>
            </a:pPr>
            <a:r>
              <a:rPr lang="en-US" sz="2400" b="0" i="0" cap="none" dirty="0">
                <a:effectLst/>
                <a:latin typeface="Arial" panose="020B0604020202020204" pitchFamily="34" charset="0"/>
              </a:rPr>
              <a:t>The pilot scheme was implemented from </a:t>
            </a:r>
            <a:r>
              <a:rPr lang="en-US" sz="2400" b="0" i="0" cap="none" dirty="0" err="1">
                <a:effectLst/>
                <a:latin typeface="Arial" panose="020B0604020202020204" pitchFamily="34" charset="0"/>
              </a:rPr>
              <a:t>february</a:t>
            </a:r>
            <a:r>
              <a:rPr lang="en-US" sz="2400" b="0" i="0" cap="none" dirty="0">
                <a:effectLst/>
                <a:latin typeface="Arial" panose="020B0604020202020204" pitchFamily="34" charset="0"/>
              </a:rPr>
              <a:t> 2018</a:t>
            </a:r>
          </a:p>
          <a:p>
            <a:pPr hangingPunct="0">
              <a:lnSpc>
                <a:spcPct val="110000"/>
              </a:lnSpc>
            </a:pPr>
            <a:endParaRPr lang="en-US" sz="2400" cap="none" dirty="0">
              <a:latin typeface="Arial" panose="020B0604020202020204" pitchFamily="34" charset="0"/>
            </a:endParaRPr>
          </a:p>
          <a:p>
            <a:pPr hangingPunct="0">
              <a:lnSpc>
                <a:spcPct val="110000"/>
              </a:lnSpc>
            </a:pPr>
            <a:r>
              <a:rPr lang="en-US" sz="2400" b="0" i="0" dirty="0">
                <a:solidFill>
                  <a:srgbClr val="231F20"/>
                </a:solidFill>
                <a:effectLst/>
                <a:latin typeface="Arial" panose="020B0604020202020204" pitchFamily="34" charset="0"/>
              </a:rPr>
              <a:t>The theme for </a:t>
            </a:r>
            <a:r>
              <a:rPr lang="en-US" sz="2400" b="1" i="0" dirty="0">
                <a:solidFill>
                  <a:srgbClr val="231F20"/>
                </a:solidFill>
                <a:effectLst/>
                <a:latin typeface="Arial" panose="020B0604020202020204" pitchFamily="34" charset="0"/>
              </a:rPr>
              <a:t>2024-26 is “Bonding Across Generations for a Rich and Fulfilling Life”.  </a:t>
            </a:r>
            <a:r>
              <a:rPr lang="en-US" sz="2400" b="0" i="0" dirty="0">
                <a:solidFill>
                  <a:srgbClr val="231F20"/>
                </a:solidFill>
                <a:effectLst/>
                <a:latin typeface="Arial" panose="020B0604020202020204" pitchFamily="34" charset="0"/>
              </a:rPr>
              <a:t>The aim is to encourage </a:t>
            </a:r>
            <a:r>
              <a:rPr lang="en-US" sz="2400" b="0" i="0" dirty="0">
                <a:solidFill>
                  <a:srgbClr val="231F20"/>
                </a:solidFill>
                <a:effectLst/>
                <a:highlight>
                  <a:srgbClr val="C0C0C0"/>
                </a:highlight>
                <a:latin typeface="Arial" panose="020B0604020202020204" pitchFamily="34" charset="0"/>
              </a:rPr>
              <a:t>inter-generational interaction </a:t>
            </a:r>
            <a:r>
              <a:rPr lang="en-US" sz="2400" b="0" i="0" dirty="0">
                <a:solidFill>
                  <a:srgbClr val="231F20"/>
                </a:solidFill>
                <a:effectLst/>
                <a:latin typeface="Arial" panose="020B0604020202020204" pitchFamily="34" charset="0"/>
              </a:rPr>
              <a:t>and </a:t>
            </a:r>
            <a:r>
              <a:rPr lang="en-US" sz="2400" b="0" i="0" dirty="0">
                <a:solidFill>
                  <a:srgbClr val="231F20"/>
                </a:solidFill>
                <a:effectLst/>
                <a:highlight>
                  <a:srgbClr val="C0C0C0"/>
                </a:highlight>
                <a:latin typeface="Arial" panose="020B0604020202020204" pitchFamily="34" charset="0"/>
              </a:rPr>
              <a:t>inclusiveness, promote learning between the elderly and individuals from diverse age groups</a:t>
            </a:r>
            <a:r>
              <a:rPr lang="en-US" sz="2400" b="0" i="0" dirty="0">
                <a:solidFill>
                  <a:srgbClr val="231F20"/>
                </a:solidFill>
                <a:effectLst/>
                <a:latin typeface="Arial" panose="020B0604020202020204" pitchFamily="34" charset="0"/>
              </a:rPr>
              <a:t>, unleash their potential and contribute to the community, so as to spread the spirit of care and mutual assistance. While </a:t>
            </a:r>
            <a:r>
              <a:rPr lang="en-US" sz="2400" b="0" i="0" dirty="0">
                <a:solidFill>
                  <a:srgbClr val="231F20"/>
                </a:solidFill>
                <a:effectLst/>
                <a:highlight>
                  <a:srgbClr val="C0C0C0"/>
                </a:highlight>
                <a:latin typeface="Arial" panose="020B0604020202020204" pitchFamily="34" charset="0"/>
              </a:rPr>
              <a:t>embodying the attitude of “living life to the fullest even in golden years”,</a:t>
            </a:r>
            <a:r>
              <a:rPr lang="en-US" sz="2400" b="0" i="0" dirty="0">
                <a:solidFill>
                  <a:srgbClr val="231F20"/>
                </a:solidFill>
                <a:effectLst/>
                <a:latin typeface="Arial" panose="020B0604020202020204" pitchFamily="34" charset="0"/>
              </a:rPr>
              <a:t> we also seek to strengthen inter-generational solidarity to build a harmonious and joyful community, and to share a meaningful and flourishing life.</a:t>
            </a:r>
            <a:endParaRPr lang="en-US" sz="2400" cap="none" dirty="0">
              <a:latin typeface="Arial" panose="020B0604020202020204" pitchFamily="34" charset="0"/>
            </a:endParaRPr>
          </a:p>
        </p:txBody>
      </p:sp>
    </p:spTree>
    <p:extLst>
      <p:ext uri="{BB962C8B-B14F-4D97-AF65-F5344CB8AC3E}">
        <p14:creationId xmlns:p14="http://schemas.microsoft.com/office/powerpoint/2010/main" val="405528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FB7700B-809F-4A28-A7FD-3DC64B56B3D9}"/>
              </a:ext>
            </a:extLst>
          </p:cNvPr>
          <p:cNvSpPr txBox="1"/>
          <p:nvPr/>
        </p:nvSpPr>
        <p:spPr>
          <a:xfrm>
            <a:off x="0" y="6379099"/>
            <a:ext cx="8392665" cy="369332"/>
          </a:xfrm>
          <a:prstGeom prst="rect">
            <a:avLst/>
          </a:prstGeom>
          <a:noFill/>
        </p:spPr>
        <p:txBody>
          <a:bodyPr wrap="square">
            <a:spAutoFit/>
          </a:bodyPr>
          <a:lstStyle/>
          <a:p>
            <a:r>
              <a:rPr lang="en-HK" dirty="0"/>
              <a:t>Source: https://www.swd.gov.hk/dementiacampaign/en/info_5.html</a:t>
            </a:r>
          </a:p>
        </p:txBody>
      </p:sp>
      <p:sp>
        <p:nvSpPr>
          <p:cNvPr id="3" name="TextBox 2">
            <a:extLst>
              <a:ext uri="{FF2B5EF4-FFF2-40B4-BE49-F238E27FC236}">
                <a16:creationId xmlns:a16="http://schemas.microsoft.com/office/drawing/2014/main" id="{0628D920-F816-1D9A-186F-66FD6322A987}"/>
              </a:ext>
            </a:extLst>
          </p:cNvPr>
          <p:cNvSpPr txBox="1"/>
          <p:nvPr/>
        </p:nvSpPr>
        <p:spPr>
          <a:xfrm>
            <a:off x="228819" y="1832250"/>
            <a:ext cx="2675871" cy="5170646"/>
          </a:xfrm>
          <a:prstGeom prst="rect">
            <a:avLst/>
          </a:prstGeom>
          <a:noFill/>
        </p:spPr>
        <p:txBody>
          <a:bodyPr wrap="square">
            <a:spAutoFit/>
          </a:bodyPr>
          <a:lstStyle/>
          <a:p>
            <a:r>
              <a:rPr lang="en-US" sz="3600" b="1" spc="300" dirty="0">
                <a:solidFill>
                  <a:schemeClr val="bg1"/>
                </a:solidFill>
              </a:rPr>
              <a:t>SWD_</a:t>
            </a:r>
          </a:p>
          <a:p>
            <a:r>
              <a:rPr lang="en-US" sz="3600" b="1" spc="300" dirty="0">
                <a:solidFill>
                  <a:schemeClr val="bg1"/>
                </a:solidFill>
              </a:rPr>
              <a:t>Projects</a:t>
            </a:r>
          </a:p>
          <a:p>
            <a:endParaRPr lang="en-US" sz="3600" b="1" spc="300" dirty="0"/>
          </a:p>
          <a:p>
            <a:r>
              <a:rPr lang="zh-TW" altLang="en-US" sz="2400" b="0" i="0" dirty="0">
                <a:solidFill>
                  <a:srgbClr val="FFFFFF"/>
                </a:solidFill>
                <a:effectLst/>
                <a:latin typeface="Roboto" panose="02000000000000000000" pitchFamily="2" charset="0"/>
              </a:rPr>
              <a:t>智友醫社同行計劃</a:t>
            </a:r>
            <a:endParaRPr lang="en-US" altLang="zh-TW" sz="2400" b="0" i="0" dirty="0">
              <a:solidFill>
                <a:srgbClr val="FFFFFF"/>
              </a:solidFill>
              <a:effectLst/>
              <a:latin typeface="Roboto" panose="02000000000000000000" pitchFamily="2" charset="0"/>
            </a:endParaRPr>
          </a:p>
          <a:p>
            <a:endParaRPr lang="en-US" sz="2400" spc="300" dirty="0">
              <a:solidFill>
                <a:srgbClr val="FFFFFF"/>
              </a:solidFill>
              <a:latin typeface="Roboto" panose="02000000000000000000" pitchFamily="2" charset="0"/>
            </a:endParaRPr>
          </a:p>
          <a:p>
            <a:pPr algn="ctr"/>
            <a:r>
              <a:rPr lang="en-HK" sz="2400" b="1" i="0" u="none" strike="noStrike" dirty="0">
                <a:solidFill>
                  <a:schemeClr val="bg1"/>
                </a:solidFill>
                <a:effectLst/>
                <a:latin typeface="Hiragino Kaku Gothic Pro"/>
              </a:rPr>
              <a:t>Dementia Community Support Scheme</a:t>
            </a:r>
          </a:p>
          <a:p>
            <a:br>
              <a:rPr lang="en-HK" sz="2400" dirty="0"/>
            </a:br>
            <a:r>
              <a:rPr lang="en-US" sz="2400" b="1" spc="300" dirty="0"/>
              <a:t> </a:t>
            </a:r>
            <a:br>
              <a:rPr lang="en-US" sz="1800" b="1" spc="300" dirty="0"/>
            </a:br>
            <a:br>
              <a:rPr lang="en-US" sz="1800" b="1" spc="300" dirty="0"/>
            </a:br>
            <a:br>
              <a:rPr lang="en-US" sz="1800" b="1" spc="300" dirty="0"/>
            </a:br>
            <a:endParaRPr lang="en-HK" dirty="0"/>
          </a:p>
        </p:txBody>
      </p:sp>
      <p:sp>
        <p:nvSpPr>
          <p:cNvPr id="5" name="TextBox 4">
            <a:extLst>
              <a:ext uri="{FF2B5EF4-FFF2-40B4-BE49-F238E27FC236}">
                <a16:creationId xmlns:a16="http://schemas.microsoft.com/office/drawing/2014/main" id="{9DE83DAE-5E92-5C14-CEF1-5DD358D25C9A}"/>
              </a:ext>
            </a:extLst>
          </p:cNvPr>
          <p:cNvSpPr txBox="1"/>
          <p:nvPr/>
        </p:nvSpPr>
        <p:spPr>
          <a:xfrm>
            <a:off x="3810000" y="294235"/>
            <a:ext cx="7370618" cy="5262979"/>
          </a:xfrm>
          <a:prstGeom prst="rect">
            <a:avLst/>
          </a:prstGeom>
          <a:noFill/>
        </p:spPr>
        <p:txBody>
          <a:bodyPr wrap="square" rtlCol="0">
            <a:spAutoFit/>
          </a:bodyPr>
          <a:lstStyle/>
          <a:p>
            <a:r>
              <a:rPr lang="en-US" sz="2400" dirty="0">
                <a:solidFill>
                  <a:srgbClr val="505050"/>
                </a:solidFill>
                <a:latin typeface="Arial" panose="020B0604020202020204" pitchFamily="34" charset="0"/>
                <a:cs typeface="Arial" panose="020B0604020202020204" pitchFamily="34" charset="0"/>
              </a:rPr>
              <a:t>T</a:t>
            </a:r>
            <a:r>
              <a:rPr lang="en-US" sz="2400" b="0" i="0" dirty="0">
                <a:solidFill>
                  <a:srgbClr val="505050"/>
                </a:solidFill>
                <a:effectLst/>
                <a:latin typeface="Arial" panose="020B0604020202020204" pitchFamily="34" charset="0"/>
                <a:cs typeface="Arial" panose="020B0604020202020204" pitchFamily="34" charset="0"/>
              </a:rPr>
              <a:t>o provide support services to </a:t>
            </a:r>
            <a:r>
              <a:rPr lang="en-US" sz="2400" i="0" dirty="0">
                <a:solidFill>
                  <a:srgbClr val="505050"/>
                </a:solidFill>
                <a:effectLst/>
                <a:latin typeface="Arial" panose="020B0604020202020204" pitchFamily="34" charset="0"/>
                <a:cs typeface="Arial" panose="020B0604020202020204" pitchFamily="34" charset="0"/>
              </a:rPr>
              <a:t>elderly persons with mild or moderate dementia and their carers</a:t>
            </a:r>
            <a:r>
              <a:rPr lang="en-US" sz="2400" b="1" i="0" dirty="0">
                <a:solidFill>
                  <a:srgbClr val="505050"/>
                </a:solidFill>
                <a:effectLst/>
                <a:latin typeface="Arial" panose="020B0604020202020204" pitchFamily="34" charset="0"/>
                <a:cs typeface="Arial" panose="020B0604020202020204" pitchFamily="34" charset="0"/>
              </a:rPr>
              <a:t> </a:t>
            </a:r>
            <a:r>
              <a:rPr lang="en-US" sz="2400" b="0" i="0" dirty="0">
                <a:solidFill>
                  <a:srgbClr val="505050"/>
                </a:solidFill>
                <a:effectLst/>
                <a:latin typeface="Arial" panose="020B0604020202020204" pitchFamily="34" charset="0"/>
                <a:cs typeface="Arial" panose="020B0604020202020204" pitchFamily="34" charset="0"/>
              </a:rPr>
              <a:t>through a </a:t>
            </a:r>
            <a:r>
              <a:rPr lang="en-US" sz="2400" b="1" i="0" dirty="0">
                <a:solidFill>
                  <a:srgbClr val="505050"/>
                </a:solidFill>
                <a:effectLst/>
                <a:latin typeface="Arial" panose="020B0604020202020204" pitchFamily="34" charset="0"/>
                <a:cs typeface="Arial" panose="020B0604020202020204" pitchFamily="34" charset="0"/>
              </a:rPr>
              <a:t>medical-social collaboration </a:t>
            </a:r>
            <a:r>
              <a:rPr lang="en-US" sz="2400" b="0" i="0" dirty="0">
                <a:solidFill>
                  <a:srgbClr val="505050"/>
                </a:solidFill>
                <a:effectLst/>
                <a:latin typeface="Arial" panose="020B0604020202020204" pitchFamily="34" charset="0"/>
                <a:cs typeface="Arial" panose="020B0604020202020204" pitchFamily="34" charset="0"/>
              </a:rPr>
              <a:t>model</a:t>
            </a:r>
          </a:p>
          <a:p>
            <a:endParaRPr lang="en-US" sz="2400" dirty="0">
              <a:solidFill>
                <a:srgbClr val="505050"/>
              </a:solidFill>
              <a:latin typeface="Arial" panose="020B0604020202020204" pitchFamily="34" charset="0"/>
              <a:cs typeface="Arial" panose="020B0604020202020204" pitchFamily="34" charset="0"/>
            </a:endParaRPr>
          </a:p>
          <a:p>
            <a:r>
              <a:rPr lang="en-US" sz="2400" b="0" i="0" dirty="0">
                <a:solidFill>
                  <a:srgbClr val="505050"/>
                </a:solidFill>
                <a:effectLst/>
                <a:latin typeface="Arial" panose="020B0604020202020204" pitchFamily="34" charset="0"/>
                <a:cs typeface="Arial" panose="020B0604020202020204" pitchFamily="34" charset="0"/>
              </a:rPr>
              <a:t>DECCs will arrange activities and services for participants according to their individual care plans and individual needs with a view to enhancing/ improving their cognitive functions, knowledge of home safety, ability of self-care, physical functioning, social skills, and alleviate carers' burden etc. </a:t>
            </a:r>
          </a:p>
          <a:p>
            <a:endParaRPr lang="en-US" sz="2400" dirty="0">
              <a:solidFill>
                <a:srgbClr val="505050"/>
              </a:solidFill>
              <a:latin typeface="Arial" panose="020B0604020202020204" pitchFamily="34" charset="0"/>
              <a:cs typeface="Arial" panose="020B0604020202020204" pitchFamily="34" charset="0"/>
            </a:endParaRPr>
          </a:p>
          <a:p>
            <a:r>
              <a:rPr lang="en-US" sz="2400" b="0" i="0" dirty="0">
                <a:solidFill>
                  <a:srgbClr val="505050"/>
                </a:solidFill>
                <a:effectLst/>
                <a:latin typeface="Arial" panose="020B0604020202020204" pitchFamily="34" charset="0"/>
                <a:cs typeface="Arial" panose="020B0604020202020204" pitchFamily="34" charset="0"/>
              </a:rPr>
              <a:t>The pilot scheme has been </a:t>
            </a:r>
            <a:r>
              <a:rPr lang="en-US" sz="2400" b="0" i="0" dirty="0" err="1">
                <a:solidFill>
                  <a:srgbClr val="505050"/>
                </a:solidFill>
                <a:effectLst/>
                <a:latin typeface="Arial" panose="020B0604020202020204" pitchFamily="34" charset="0"/>
                <a:cs typeface="Arial" panose="020B0604020202020204" pitchFamily="34" charset="0"/>
              </a:rPr>
              <a:t>regularised</a:t>
            </a:r>
            <a:r>
              <a:rPr lang="en-US" sz="2400" b="0" i="0" dirty="0">
                <a:solidFill>
                  <a:srgbClr val="505050"/>
                </a:solidFill>
                <a:effectLst/>
                <a:latin typeface="Arial" panose="020B0604020202020204" pitchFamily="34" charset="0"/>
                <a:cs typeface="Arial" panose="020B0604020202020204" pitchFamily="34" charset="0"/>
              </a:rPr>
              <a:t> since February 2019 and expanded to all 41 DECCs and 7 HA clusters in the territory in 2019-20.</a:t>
            </a:r>
            <a:endParaRPr lang="en-H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92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96" y="-166247"/>
            <a:ext cx="10396882" cy="717163"/>
          </a:xfrm>
        </p:spPr>
        <p:txBody>
          <a:bodyPr>
            <a:normAutofit fontScale="90000"/>
          </a:bodyPr>
          <a:lstStyle/>
          <a:p>
            <a:r>
              <a:rPr lang="en-US" dirty="0"/>
              <a:t>Successful Aging (Rowe and Kahn 1987)</a:t>
            </a:r>
            <a:br>
              <a:rPr lang="en-US" dirty="0"/>
            </a:br>
            <a:br>
              <a:rPr lang="en-US" dirty="0"/>
            </a:br>
            <a:br>
              <a:rPr lang="en-US" dirty="0"/>
            </a:br>
            <a:br>
              <a:rPr lang="en-US" dirty="0"/>
            </a:br>
            <a:br>
              <a:rPr lang="en-US" dirty="0"/>
            </a:br>
            <a:br>
              <a:rPr lang="en-US" dirty="0"/>
            </a:br>
            <a:br>
              <a:rPr lang="en-US" dirty="0"/>
            </a:br>
            <a:br>
              <a:rPr lang="en-US" dirty="0"/>
            </a:br>
            <a:r>
              <a:rPr lang="en-US" dirty="0" err="1"/>
              <a:t>OpPORTUNITY</a:t>
            </a:r>
            <a:r>
              <a:rPr lang="en-US" dirty="0"/>
              <a:t> - Successful Aging</a:t>
            </a:r>
            <a:br>
              <a:rPr lang="en-US" dirty="0"/>
            </a:br>
            <a:br>
              <a:rPr lang="en-US" dirty="0"/>
            </a:br>
            <a:br>
              <a:rPr lang="en-US" dirty="0"/>
            </a:br>
            <a:br>
              <a:rPr lang="en-US" dirty="0"/>
            </a:br>
            <a:br>
              <a:rPr lang="en-US" sz="1800" dirty="0">
                <a:latin typeface="Alef" panose="00000500000000000000" pitchFamily="2" charset="-79"/>
                <a:cs typeface="Alef" panose="00000500000000000000" pitchFamily="2" charset="-79"/>
              </a:rPr>
            </a:br>
            <a:br>
              <a:rPr lang="en-US" sz="1800" dirty="0">
                <a:latin typeface="Alef" panose="00000500000000000000" pitchFamily="2" charset="-79"/>
                <a:cs typeface="Alef" panose="00000500000000000000" pitchFamily="2" charset="-79"/>
              </a:rPr>
            </a:br>
            <a:br>
              <a:rPr lang="en-US" sz="1800" dirty="0">
                <a:latin typeface="Alef" panose="00000500000000000000" pitchFamily="2" charset="-79"/>
                <a:cs typeface="Alef" panose="00000500000000000000" pitchFamily="2" charset="-79"/>
              </a:rPr>
            </a:br>
            <a:br>
              <a:rPr lang="en-US" sz="1800" dirty="0">
                <a:latin typeface="Alef" panose="00000500000000000000" pitchFamily="2" charset="-79"/>
                <a:cs typeface="Alef" panose="00000500000000000000" pitchFamily="2" charset="-79"/>
              </a:rPr>
            </a:br>
            <a:br>
              <a:rPr lang="en-US" dirty="0"/>
            </a:br>
            <a:r>
              <a:rPr lang="en-US" dirty="0"/>
              <a:t>                           </a:t>
            </a:r>
            <a:br>
              <a:rPr lang="en-US" dirty="0"/>
            </a:br>
            <a:endParaRPr lang="en-US" dirty="0"/>
          </a:p>
        </p:txBody>
      </p:sp>
      <p:sp>
        <p:nvSpPr>
          <p:cNvPr id="9" name="Title 1">
            <a:extLst>
              <a:ext uri="{FF2B5EF4-FFF2-40B4-BE49-F238E27FC236}">
                <a16:creationId xmlns:a16="http://schemas.microsoft.com/office/drawing/2014/main" id="{693ACFC7-2823-E931-172B-F7615D5460B9}"/>
              </a:ext>
            </a:extLst>
          </p:cNvPr>
          <p:cNvSpPr txBox="1">
            <a:spLocks/>
          </p:cNvSpPr>
          <p:nvPr/>
        </p:nvSpPr>
        <p:spPr>
          <a:xfrm>
            <a:off x="252919" y="2036618"/>
            <a:ext cx="2947482" cy="3688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HK" dirty="0"/>
              <a:t>Annual Events </a:t>
            </a:r>
          </a:p>
        </p:txBody>
      </p:sp>
      <p:sp>
        <p:nvSpPr>
          <p:cNvPr id="4" name="TextBox 3">
            <a:extLst>
              <a:ext uri="{FF2B5EF4-FFF2-40B4-BE49-F238E27FC236}">
                <a16:creationId xmlns:a16="http://schemas.microsoft.com/office/drawing/2014/main" id="{9D891204-7F0C-5C53-22C4-16836C36F7EE}"/>
              </a:ext>
            </a:extLst>
          </p:cNvPr>
          <p:cNvSpPr txBox="1"/>
          <p:nvPr/>
        </p:nvSpPr>
        <p:spPr>
          <a:xfrm>
            <a:off x="3494811" y="550916"/>
            <a:ext cx="7105568" cy="2185214"/>
          </a:xfrm>
          <a:prstGeom prst="rect">
            <a:avLst/>
          </a:prstGeom>
          <a:noFill/>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The </a:t>
            </a:r>
            <a:r>
              <a:rPr lang="en-US" b="1" dirty="0" err="1">
                <a:solidFill>
                  <a:srgbClr val="002060"/>
                </a:solidFill>
                <a:latin typeface="Arial" panose="020B0604020202020204" pitchFamily="34" charset="0"/>
                <a:cs typeface="Arial" panose="020B0604020202020204" pitchFamily="34" charset="0"/>
              </a:rPr>
              <a:t>Gerontech</a:t>
            </a:r>
            <a:r>
              <a:rPr lang="en-US" b="1" dirty="0">
                <a:solidFill>
                  <a:srgbClr val="002060"/>
                </a:solidFill>
                <a:latin typeface="Arial" panose="020B0604020202020204" pitchFamily="34" charset="0"/>
                <a:cs typeface="Arial" panose="020B0604020202020204" pitchFamily="34" charset="0"/>
              </a:rPr>
              <a:t> and Innovation Expo cum Summit (GIES)</a:t>
            </a:r>
          </a:p>
          <a:p>
            <a:endParaRPr lang="en-US" b="1" i="0" dirty="0">
              <a:solidFill>
                <a:srgbClr val="444444"/>
              </a:solidFill>
              <a:effectLst/>
              <a:latin typeface="Arial" panose="020B0604020202020204" pitchFamily="34" charset="0"/>
              <a:cs typeface="Arial" panose="020B0604020202020204" pitchFamily="34" charset="0"/>
            </a:endParaRPr>
          </a:p>
          <a:p>
            <a:r>
              <a:rPr lang="en-US" sz="1600" b="0" i="0" dirty="0">
                <a:solidFill>
                  <a:srgbClr val="444444"/>
                </a:solidFill>
                <a:effectLst/>
                <a:latin typeface="Arial" panose="020B0604020202020204" pitchFamily="34" charset="0"/>
                <a:cs typeface="Arial" panose="020B0604020202020204" pitchFamily="34" charset="0"/>
              </a:rPr>
              <a:t>Jointly hosted by the HKSAR Government and the Hong Kong Council of Social Service, and co-</a:t>
            </a:r>
            <a:r>
              <a:rPr lang="en-US" sz="1600" b="0" i="0" dirty="0" err="1">
                <a:solidFill>
                  <a:srgbClr val="444444"/>
                </a:solidFill>
                <a:effectLst/>
                <a:latin typeface="Arial" panose="020B0604020202020204" pitchFamily="34" charset="0"/>
                <a:cs typeface="Arial" panose="020B0604020202020204" pitchFamily="34" charset="0"/>
              </a:rPr>
              <a:t>organised</a:t>
            </a:r>
            <a:r>
              <a:rPr lang="en-US" sz="1600" b="0" i="0" dirty="0">
                <a:solidFill>
                  <a:srgbClr val="444444"/>
                </a:solidFill>
                <a:effectLst/>
                <a:latin typeface="Arial" panose="020B0604020202020204" pitchFamily="34" charset="0"/>
                <a:cs typeface="Arial" panose="020B0604020202020204" pitchFamily="34" charset="0"/>
              </a:rPr>
              <a:t> with the Hong Kong Science and Technology Parks Corporation, is the largest </a:t>
            </a:r>
            <a:r>
              <a:rPr lang="en-US" sz="1600" b="0" i="0" dirty="0" err="1">
                <a:solidFill>
                  <a:srgbClr val="444444"/>
                </a:solidFill>
                <a:effectLst/>
                <a:latin typeface="Arial" panose="020B0604020202020204" pitchFamily="34" charset="0"/>
                <a:cs typeface="Arial" panose="020B0604020202020204" pitchFamily="34" charset="0"/>
              </a:rPr>
              <a:t>gerontechnology</a:t>
            </a:r>
            <a:r>
              <a:rPr lang="en-US" sz="1600" b="0" i="0" dirty="0">
                <a:solidFill>
                  <a:srgbClr val="444444"/>
                </a:solidFill>
                <a:effectLst/>
                <a:latin typeface="Arial" panose="020B0604020202020204" pitchFamily="34" charset="0"/>
                <a:cs typeface="Arial" panose="020B0604020202020204" pitchFamily="34" charset="0"/>
              </a:rPr>
              <a:t> public education event in Hong Kong.</a:t>
            </a:r>
            <a:r>
              <a:rPr lang="en-US" sz="1600" dirty="0">
                <a:solidFill>
                  <a:srgbClr val="444444"/>
                </a:solidFill>
                <a:latin typeface="Arial" panose="020B0604020202020204" pitchFamily="34" charset="0"/>
                <a:cs typeface="Arial" panose="020B0604020202020204" pitchFamily="34" charset="0"/>
              </a:rPr>
              <a:t> </a:t>
            </a:r>
          </a:p>
          <a:p>
            <a:endParaRPr lang="en-US" sz="1600" dirty="0">
              <a:solidFill>
                <a:srgbClr val="444444"/>
              </a:solidFill>
              <a:latin typeface="Open Sans" panose="020B0606030504020204" pitchFamily="34" charset="0"/>
            </a:endParaRPr>
          </a:p>
          <a:p>
            <a:r>
              <a:rPr lang="en-HK" sz="2000" dirty="0"/>
              <a:t>https://gies.hk/en</a:t>
            </a:r>
          </a:p>
        </p:txBody>
      </p:sp>
      <p:sp>
        <p:nvSpPr>
          <p:cNvPr id="6" name="TextBox 5">
            <a:extLst>
              <a:ext uri="{FF2B5EF4-FFF2-40B4-BE49-F238E27FC236}">
                <a16:creationId xmlns:a16="http://schemas.microsoft.com/office/drawing/2014/main" id="{365B4AEE-DE43-B684-D69E-EF44314B3B14}"/>
              </a:ext>
            </a:extLst>
          </p:cNvPr>
          <p:cNvSpPr txBox="1"/>
          <p:nvPr/>
        </p:nvSpPr>
        <p:spPr>
          <a:xfrm>
            <a:off x="3494811" y="3274643"/>
            <a:ext cx="7810498" cy="2954655"/>
          </a:xfrm>
          <a:prstGeom prst="rect">
            <a:avLst/>
          </a:prstGeom>
          <a:noFill/>
        </p:spPr>
        <p:txBody>
          <a:bodyPr wrap="square" rtlCol="0">
            <a:spAutoFit/>
          </a:bodyPr>
          <a:lstStyle/>
          <a:p>
            <a:pPr algn="l"/>
            <a:r>
              <a:rPr lang="en-US" b="1" i="0" dirty="0">
                <a:solidFill>
                  <a:srgbClr val="002060"/>
                </a:solidFill>
                <a:effectLst/>
                <a:latin typeface="Arial" panose="020B0604020202020204" pitchFamily="34" charset="0"/>
                <a:cs typeface="Arial" panose="020B0604020202020204" pitchFamily="34" charset="0"/>
              </a:rPr>
              <a:t>Golden Age Expo and Summit (GAES)</a:t>
            </a:r>
            <a:r>
              <a:rPr lang="en-US" b="0" i="0" dirty="0">
                <a:solidFill>
                  <a:srgbClr val="002060"/>
                </a:solidFill>
                <a:effectLst/>
                <a:latin typeface="Arial" panose="020B0604020202020204" pitchFamily="34" charset="0"/>
                <a:cs typeface="Arial" panose="020B0604020202020204" pitchFamily="34" charset="0"/>
              </a:rPr>
              <a:t> </a:t>
            </a:r>
          </a:p>
          <a:p>
            <a:pPr algn="l"/>
            <a:endParaRPr lang="en-US" dirty="0">
              <a:solidFill>
                <a:srgbClr val="444444"/>
              </a:solidFill>
              <a:latin typeface="Noto Sans TC"/>
            </a:endParaRPr>
          </a:p>
          <a:p>
            <a:r>
              <a:rPr lang="en-US" sz="1600" dirty="0">
                <a:solidFill>
                  <a:srgbClr val="444444"/>
                </a:solidFill>
                <a:latin typeface="Arial" panose="020B0604020202020204" pitchFamily="34" charset="0"/>
                <a:cs typeface="Arial" panose="020B0604020202020204" pitchFamily="34" charset="0"/>
              </a:rPr>
              <a:t>Launched in 2016, GAES has instigated the development of numerous activities related to ageing. The event strives to inspire the golden age community to become a new driving force for social innovation.</a:t>
            </a:r>
          </a:p>
          <a:p>
            <a:endParaRPr lang="en-US" sz="1600" dirty="0">
              <a:solidFill>
                <a:srgbClr val="444444"/>
              </a:solidFill>
              <a:latin typeface="Arial" panose="020B0604020202020204" pitchFamily="34" charset="0"/>
              <a:cs typeface="Arial" panose="020B0604020202020204" pitchFamily="34" charset="0"/>
            </a:endParaRPr>
          </a:p>
          <a:p>
            <a:pPr algn="l"/>
            <a:r>
              <a:rPr lang="en-US" sz="1600" b="0" i="0" dirty="0">
                <a:solidFill>
                  <a:srgbClr val="444444"/>
                </a:solidFill>
                <a:effectLst/>
                <a:latin typeface="Arial" panose="020B0604020202020204" pitchFamily="34" charset="0"/>
                <a:cs typeface="Arial" panose="020B0604020202020204" pitchFamily="34" charset="0"/>
              </a:rPr>
              <a:t>The </a:t>
            </a:r>
            <a:r>
              <a:rPr lang="en-US" sz="1600" i="0" dirty="0">
                <a:effectLst/>
                <a:latin typeface="Arial" panose="020B0604020202020204" pitchFamily="34" charset="0"/>
                <a:cs typeface="Arial" panose="020B0604020202020204" pitchFamily="34" charset="0"/>
              </a:rPr>
              <a:t>all-in-one event exhibits the latest technology, innovative products and services in the ageing industry, and </a:t>
            </a:r>
            <a:r>
              <a:rPr lang="en-US" sz="1600" b="0" i="0" dirty="0">
                <a:solidFill>
                  <a:srgbClr val="444444"/>
                </a:solidFill>
                <a:effectLst/>
                <a:latin typeface="Arial" panose="020B0604020202020204" pitchFamily="34" charset="0"/>
                <a:cs typeface="Arial" panose="020B0604020202020204" pitchFamily="34" charset="0"/>
              </a:rPr>
              <a:t>gathers local and international influential thinkers and leaders from various sectors to share innovative ideas and experiences on ageing.</a:t>
            </a:r>
          </a:p>
          <a:p>
            <a:pPr algn="l"/>
            <a:endParaRPr lang="en-US" dirty="0">
              <a:solidFill>
                <a:srgbClr val="444444"/>
              </a:solidFill>
              <a:latin typeface="Noto Sans TC"/>
            </a:endParaRPr>
          </a:p>
          <a:p>
            <a:pPr algn="l"/>
            <a:r>
              <a:rPr lang="en-US" sz="2000" b="0" i="0" dirty="0">
                <a:solidFill>
                  <a:srgbClr val="444444"/>
                </a:solidFill>
                <a:effectLst/>
                <a:latin typeface="Noto Sans TC"/>
              </a:rPr>
              <a:t>https://goldenage.foundation/en/gaes2023</a:t>
            </a:r>
          </a:p>
        </p:txBody>
      </p:sp>
    </p:spTree>
    <p:extLst>
      <p:ext uri="{BB962C8B-B14F-4D97-AF65-F5344CB8AC3E}">
        <p14:creationId xmlns:p14="http://schemas.microsoft.com/office/powerpoint/2010/main" val="3932859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7C4E-F7A6-4FD2-A66C-28FFA99DE92D}"/>
              </a:ext>
            </a:extLst>
          </p:cNvPr>
          <p:cNvSpPr>
            <a:spLocks noGrp="1"/>
          </p:cNvSpPr>
          <p:nvPr>
            <p:ph type="title"/>
          </p:nvPr>
        </p:nvSpPr>
        <p:spPr/>
        <p:txBody>
          <a:bodyPr/>
          <a:lstStyle/>
          <a:p>
            <a:r>
              <a:rPr lang="en-US" dirty="0"/>
              <a:t>The answers to Why ES?</a:t>
            </a:r>
            <a:endParaRPr lang="en-HK" dirty="0"/>
          </a:p>
        </p:txBody>
      </p:sp>
      <p:graphicFrame>
        <p:nvGraphicFramePr>
          <p:cNvPr id="8" name="Diagram 7">
            <a:extLst>
              <a:ext uri="{FF2B5EF4-FFF2-40B4-BE49-F238E27FC236}">
                <a16:creationId xmlns:a16="http://schemas.microsoft.com/office/drawing/2014/main" id="{B31FBA9E-CEFB-45B6-9FFE-0D17FFCC791C}"/>
              </a:ext>
            </a:extLst>
          </p:cNvPr>
          <p:cNvGraphicFramePr/>
          <p:nvPr>
            <p:extLst>
              <p:ext uri="{D42A27DB-BD31-4B8C-83A1-F6EECF244321}">
                <p14:modId xmlns:p14="http://schemas.microsoft.com/office/powerpoint/2010/main" val="2802681207"/>
              </p:ext>
            </p:extLst>
          </p:nvPr>
        </p:nvGraphicFramePr>
        <p:xfrm>
          <a:off x="4100946" y="464127"/>
          <a:ext cx="7301346" cy="5929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00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A24D-196A-4FF3-8428-8133F58BF45E}"/>
              </a:ext>
            </a:extLst>
          </p:cNvPr>
          <p:cNvSpPr>
            <a:spLocks noGrp="1"/>
          </p:cNvSpPr>
          <p:nvPr>
            <p:ph type="title"/>
          </p:nvPr>
        </p:nvSpPr>
        <p:spPr/>
        <p:txBody>
          <a:bodyPr/>
          <a:lstStyle/>
          <a:p>
            <a:r>
              <a:rPr lang="en-GB" altLang="zh-HK" dirty="0"/>
              <a:t>What are the experiences? </a:t>
            </a:r>
            <a:endParaRPr lang="zh-HK" altLang="en-US" dirty="0"/>
          </a:p>
        </p:txBody>
      </p:sp>
      <p:sp>
        <p:nvSpPr>
          <p:cNvPr id="3" name="TextBox 2">
            <a:extLst>
              <a:ext uri="{FF2B5EF4-FFF2-40B4-BE49-F238E27FC236}">
                <a16:creationId xmlns:a16="http://schemas.microsoft.com/office/drawing/2014/main" id="{192264B2-BEAD-417E-A8C8-2795008D9D34}"/>
              </a:ext>
            </a:extLst>
          </p:cNvPr>
          <p:cNvSpPr txBox="1"/>
          <p:nvPr/>
        </p:nvSpPr>
        <p:spPr>
          <a:xfrm>
            <a:off x="3463636" y="734291"/>
            <a:ext cx="8326582" cy="6214522"/>
          </a:xfrm>
          <a:prstGeom prst="rect">
            <a:avLst/>
          </a:prstGeom>
          <a:noFill/>
        </p:spPr>
        <p:txBody>
          <a:bodyPr wrap="square" rtlCol="0">
            <a:spAutoFit/>
          </a:bodyPr>
          <a:lstStyle/>
          <a:p>
            <a:r>
              <a:rPr lang="en-US" sz="2800" b="1" dirty="0">
                <a:solidFill>
                  <a:srgbClr val="00B050"/>
                </a:solidFill>
              </a:rPr>
              <a:t>You will learn the CONCEPTS OF CARE</a:t>
            </a:r>
          </a:p>
          <a:p>
            <a:endParaRPr lang="en-US" sz="2800" dirty="0"/>
          </a:p>
          <a:p>
            <a:pPr marL="457200" indent="-457200">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Continuum of Care</a:t>
            </a:r>
            <a:endParaRPr lang="en-US" sz="2800" kern="0"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Ageing in Place </a:t>
            </a:r>
          </a:p>
          <a:p>
            <a:pPr marL="457200" indent="-457200">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Social &amp; Health Integration Approach in the Care for the Aged </a:t>
            </a:r>
            <a:endParaRPr lang="en-US" sz="2800" kern="0"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ü"/>
            </a:pPr>
            <a:endParaRPr lang="en-US" sz="2800" kern="0" dirty="0">
              <a:solidFill>
                <a:srgbClr val="000000"/>
              </a:solidFill>
              <a:latin typeface="Times New Roman" panose="02020603050405020304" pitchFamily="18" charset="0"/>
              <a:ea typeface="PMingLiU" panose="02020500000000000000" pitchFamily="18" charset="-120"/>
            </a:endParaRPr>
          </a:p>
          <a:p>
            <a:pPr marL="342900" lvl="0" indent="-342900" algn="just">
              <a:lnSpc>
                <a:spcPts val="1700"/>
              </a:lnSpc>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“Successful Ageing”; “Healthy Ageing” or “Smart </a:t>
            </a:r>
          </a:p>
          <a:p>
            <a:pPr lvl="0" algn="just">
              <a:lnSpc>
                <a:spcPts val="1700"/>
              </a:lnSpc>
            </a:pPr>
            <a:endParaRPr lang="en-US" sz="2800" kern="0" dirty="0">
              <a:solidFill>
                <a:srgbClr val="000000"/>
              </a:solidFill>
              <a:latin typeface="Times New Roman" panose="02020603050405020304" pitchFamily="18" charset="0"/>
              <a:ea typeface="Times New Roman" panose="02020603050405020304" pitchFamily="18" charset="0"/>
            </a:endParaRPr>
          </a:p>
          <a:p>
            <a:pPr lvl="0" algn="just">
              <a:lnSpc>
                <a:spcPts val="1700"/>
              </a:lnSpc>
            </a:pPr>
            <a:r>
              <a:rPr lang="en-US" sz="2800" kern="0" dirty="0">
                <a:solidFill>
                  <a:srgbClr val="000000"/>
                </a:solidFill>
                <a:effectLst/>
                <a:latin typeface="Times New Roman" panose="02020603050405020304" pitchFamily="18" charset="0"/>
                <a:ea typeface="Times New Roman" panose="02020603050405020304" pitchFamily="18" charset="0"/>
              </a:rPr>
              <a:t>Ageing”; Creative Ageing</a:t>
            </a:r>
          </a:p>
          <a:p>
            <a:pPr marL="342900" lvl="0" indent="-342900" algn="just">
              <a:lnSpc>
                <a:spcPts val="1700"/>
              </a:lnSpc>
              <a:buFont typeface="Wingdings" panose="05000000000000000000" pitchFamily="2" charset="2"/>
              <a:buChar char="ü"/>
            </a:pPr>
            <a:endParaRPr lang="en-HK" sz="2800" kern="100" dirty="0">
              <a:effectLst/>
              <a:latin typeface="Times New Roman" panose="02020603050405020304" pitchFamily="18" charset="0"/>
              <a:ea typeface="PMingLiU" panose="02020500000000000000" pitchFamily="18" charset="-120"/>
            </a:endParaRPr>
          </a:p>
          <a:p>
            <a:pPr marL="342900" lvl="0" indent="-342900" algn="just">
              <a:lnSpc>
                <a:spcPts val="1700"/>
              </a:lnSpc>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“Positive Ageing”</a:t>
            </a:r>
          </a:p>
          <a:p>
            <a:pPr lvl="0" algn="just">
              <a:lnSpc>
                <a:spcPts val="1700"/>
              </a:lnSpc>
            </a:pPr>
            <a:endParaRPr lang="en-HK" sz="2800" kern="100" dirty="0">
              <a:effectLst/>
              <a:latin typeface="Times New Roman" panose="02020603050405020304" pitchFamily="18" charset="0"/>
              <a:ea typeface="PMingLiU" panose="02020500000000000000" pitchFamily="18" charset="-120"/>
            </a:endParaRPr>
          </a:p>
          <a:p>
            <a:pPr marL="342900" lvl="0" indent="-342900" algn="just">
              <a:lnSpc>
                <a:spcPts val="1700"/>
              </a:lnSpc>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“Holistic Health”</a:t>
            </a:r>
          </a:p>
          <a:p>
            <a:pPr marL="342900" lvl="0" indent="-342900" algn="just">
              <a:lnSpc>
                <a:spcPts val="1700"/>
              </a:lnSpc>
              <a:buFont typeface="Wingdings" panose="05000000000000000000" pitchFamily="2" charset="2"/>
              <a:buChar char="ü"/>
            </a:pPr>
            <a:endParaRPr lang="en-HK" sz="2800" kern="100" dirty="0">
              <a:effectLst/>
              <a:latin typeface="Times New Roman" panose="02020603050405020304" pitchFamily="18" charset="0"/>
              <a:ea typeface="PMingLiU" panose="02020500000000000000" pitchFamily="18" charset="-120"/>
            </a:endParaRPr>
          </a:p>
          <a:p>
            <a:pPr marL="342900" lvl="0" indent="-342900" algn="just">
              <a:lnSpc>
                <a:spcPts val="1700"/>
              </a:lnSpc>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“Quality of Life of Older Adults”</a:t>
            </a:r>
          </a:p>
          <a:p>
            <a:pPr lvl="0" algn="just">
              <a:lnSpc>
                <a:spcPts val="1700"/>
              </a:lnSpc>
            </a:pPr>
            <a:endParaRPr lang="en-HK" sz="2800" kern="100" dirty="0">
              <a:effectLst/>
              <a:latin typeface="Times New Roman" panose="02020603050405020304" pitchFamily="18" charset="0"/>
              <a:ea typeface="PMingLiU" panose="02020500000000000000" pitchFamily="18" charset="-120"/>
            </a:endParaRPr>
          </a:p>
          <a:p>
            <a:pPr marL="342900" lvl="0" indent="-342900" algn="just">
              <a:lnSpc>
                <a:spcPts val="1700"/>
              </a:lnSpc>
              <a:buFont typeface="Wingdings" panose="05000000000000000000" pitchFamily="2" charset="2"/>
              <a:buChar char="ü"/>
            </a:pPr>
            <a:r>
              <a:rPr lang="en-US" sz="2800" kern="0" dirty="0">
                <a:solidFill>
                  <a:srgbClr val="000000"/>
                </a:solidFill>
                <a:effectLst/>
                <a:latin typeface="Times New Roman" panose="02020603050405020304" pitchFamily="18" charset="0"/>
                <a:ea typeface="Times New Roman" panose="02020603050405020304" pitchFamily="18" charset="0"/>
              </a:rPr>
              <a:t>“Person-centered Care (VIPS)”</a:t>
            </a:r>
            <a:endParaRPr lang="en-US" sz="2800" kern="0" dirty="0">
              <a:solidFill>
                <a:srgbClr val="000000"/>
              </a:solidFill>
              <a:latin typeface="Times New Roman" panose="02020603050405020304" pitchFamily="18" charset="0"/>
              <a:ea typeface="PMingLiU" panose="02020500000000000000" pitchFamily="18" charset="-120"/>
            </a:endParaRPr>
          </a:p>
          <a:p>
            <a:endParaRPr lang="en-HK" sz="2800" kern="100" dirty="0">
              <a:effectLst/>
              <a:latin typeface="Times New Roman" panose="02020603050405020304" pitchFamily="18" charset="0"/>
              <a:ea typeface="PMingLiU" panose="02020500000000000000" pitchFamily="18" charset="-120"/>
            </a:endParaRPr>
          </a:p>
          <a:p>
            <a:endParaRPr lang="en-HK" dirty="0"/>
          </a:p>
        </p:txBody>
      </p:sp>
    </p:spTree>
    <p:extLst>
      <p:ext uri="{BB962C8B-B14F-4D97-AF65-F5344CB8AC3E}">
        <p14:creationId xmlns:p14="http://schemas.microsoft.com/office/powerpoint/2010/main" val="249540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F7FED116-A2C0-44C2-9F1F-52A9113C6E53}"/>
              </a:ext>
            </a:extLst>
          </p:cNvPr>
          <p:cNvPicPr>
            <a:picLocks noChangeAspect="1"/>
          </p:cNvPicPr>
          <p:nvPr/>
        </p:nvPicPr>
        <p:blipFill rotWithShape="1">
          <a:blip r:embed="rId3">
            <a:duotone>
              <a:prstClr val="black"/>
              <a:schemeClr val="tx2">
                <a:tint val="45000"/>
                <a:satMod val="400000"/>
              </a:schemeClr>
            </a:duotone>
          </a:blip>
          <a:srcRect r="-1" b="15708"/>
          <a:stretch/>
        </p:blipFill>
        <p:spPr>
          <a:xfrm>
            <a:off x="3068" y="0"/>
            <a:ext cx="12188932" cy="6858000"/>
          </a:xfrm>
          <a:prstGeom prst="rect">
            <a:avLst/>
          </a:prstGeom>
        </p:spPr>
      </p:pic>
      <p:sp>
        <p:nvSpPr>
          <p:cNvPr id="2" name="Title 1">
            <a:extLst>
              <a:ext uri="{FF2B5EF4-FFF2-40B4-BE49-F238E27FC236}">
                <a16:creationId xmlns:a16="http://schemas.microsoft.com/office/drawing/2014/main" id="{F123C4D0-792E-4ADF-8D57-72EED3A96B6D}"/>
              </a:ext>
            </a:extLst>
          </p:cNvPr>
          <p:cNvSpPr>
            <a:spLocks noGrp="1"/>
          </p:cNvSpPr>
          <p:nvPr>
            <p:ph type="title"/>
          </p:nvPr>
        </p:nvSpPr>
        <p:spPr>
          <a:xfrm>
            <a:off x="757081" y="768096"/>
            <a:ext cx="6451110" cy="1255469"/>
          </a:xfrm>
        </p:spPr>
        <p:txBody>
          <a:bodyPr vert="horz" lIns="91440" tIns="45720" rIns="91440" bIns="45720" rtlCol="0" anchor="ctr">
            <a:normAutofit/>
          </a:bodyPr>
          <a:lstStyle/>
          <a:p>
            <a:r>
              <a:rPr lang="en-US" altLang="zh-HK" b="1" dirty="0"/>
              <a:t>Today’s Agenda</a:t>
            </a:r>
          </a:p>
        </p:txBody>
      </p:sp>
      <p:sp>
        <p:nvSpPr>
          <p:cNvPr id="3" name="Rectangle 2">
            <a:extLst>
              <a:ext uri="{FF2B5EF4-FFF2-40B4-BE49-F238E27FC236}">
                <a16:creationId xmlns:a16="http://schemas.microsoft.com/office/drawing/2014/main" id="{41A16313-BF2A-439B-B0E7-F039C3DF789F}"/>
              </a:ext>
            </a:extLst>
          </p:cNvPr>
          <p:cNvSpPr/>
          <p:nvPr/>
        </p:nvSpPr>
        <p:spPr>
          <a:xfrm>
            <a:off x="6305107" y="2202051"/>
            <a:ext cx="5791413" cy="3579509"/>
          </a:xfrm>
          <a:prstGeom prst="rect">
            <a:avLst/>
          </a:prstGeom>
        </p:spPr>
        <p:style>
          <a:lnRef idx="0">
            <a:scrgbClr r="0" g="0" b="0"/>
          </a:lnRef>
          <a:fillRef idx="0">
            <a:scrgbClr r="0" g="0" b="0"/>
          </a:fillRef>
          <a:effectRef idx="0">
            <a:scrgbClr r="0" g="0" b="0"/>
          </a:effectRef>
          <a:fontRef idx="minor">
            <a:schemeClr val="accent2"/>
          </a:fontRef>
        </p:style>
        <p:txBody>
          <a:bodyPr vert="horz" lIns="91440" tIns="45720" rIns="91440" bIns="45720" rtlCol="0" anchor="t">
            <a:normAutofit fontScale="92500" lnSpcReduction="10000"/>
          </a:bodyPr>
          <a:lstStyle/>
          <a:p>
            <a:pPr marL="560070" lvl="0" indent="-457200" defTabSz="914400">
              <a:lnSpc>
                <a:spcPct val="90000"/>
              </a:lnSpc>
              <a:spcAft>
                <a:spcPts val="600"/>
              </a:spcAft>
              <a:buClr>
                <a:schemeClr val="accent1"/>
              </a:buClr>
              <a:buFont typeface="Wingdings" panose="05000000000000000000" pitchFamily="2" charset="2"/>
              <a:buChar char="q"/>
            </a:pPr>
            <a:r>
              <a:rPr lang="en-US" altLang="zh-HK" sz="2800" b="1" dirty="0">
                <a:solidFill>
                  <a:srgbClr val="FFFFFF"/>
                </a:solidFill>
              </a:rPr>
              <a:t>Give you a reason – Why ES ?</a:t>
            </a:r>
            <a:endParaRPr lang="en-US" altLang="zh-TW" sz="2800" b="1" dirty="0">
              <a:solidFill>
                <a:srgbClr val="FFFFFF"/>
              </a:solidFill>
            </a:endParaRPr>
          </a:p>
          <a:p>
            <a:pPr marL="560070" lvl="0" indent="-457200" defTabSz="914400">
              <a:lnSpc>
                <a:spcPct val="90000"/>
              </a:lnSpc>
              <a:spcAft>
                <a:spcPts val="600"/>
              </a:spcAft>
              <a:buClr>
                <a:schemeClr val="accent1"/>
              </a:buClr>
              <a:buFont typeface="Wingdings" panose="05000000000000000000" pitchFamily="2" charset="2"/>
              <a:buChar char="q"/>
            </a:pPr>
            <a:endParaRPr lang="en-US" altLang="zh-HK" sz="2800" b="1" dirty="0">
              <a:solidFill>
                <a:srgbClr val="FFFFFF"/>
              </a:solidFill>
            </a:endParaRPr>
          </a:p>
          <a:p>
            <a:pPr marL="560070" lvl="0" indent="-457200" defTabSz="914400">
              <a:lnSpc>
                <a:spcPct val="90000"/>
              </a:lnSpc>
              <a:spcAft>
                <a:spcPts val="600"/>
              </a:spcAft>
              <a:buClr>
                <a:schemeClr val="accent1"/>
              </a:buClr>
              <a:buFont typeface="Wingdings" panose="05000000000000000000" pitchFamily="2" charset="2"/>
              <a:buChar char="q"/>
            </a:pPr>
            <a:r>
              <a:rPr lang="en-US" altLang="zh-HK" sz="2800" b="1" dirty="0">
                <a:solidFill>
                  <a:srgbClr val="FFFFFF"/>
                </a:solidFill>
              </a:rPr>
              <a:t>What will you experience in the ES placement ?</a:t>
            </a:r>
          </a:p>
          <a:p>
            <a:pPr marL="560070" lvl="0" indent="-457200" defTabSz="914400">
              <a:lnSpc>
                <a:spcPct val="90000"/>
              </a:lnSpc>
              <a:spcAft>
                <a:spcPts val="600"/>
              </a:spcAft>
              <a:buClr>
                <a:schemeClr val="accent1"/>
              </a:buClr>
              <a:buFont typeface="Wingdings" panose="05000000000000000000" pitchFamily="2" charset="2"/>
              <a:buChar char="q"/>
            </a:pPr>
            <a:endParaRPr lang="en-US" altLang="zh-TW" sz="2800" b="1" dirty="0">
              <a:solidFill>
                <a:srgbClr val="FFFFFF"/>
              </a:solidFill>
            </a:endParaRPr>
          </a:p>
          <a:p>
            <a:pPr marL="560070" lvl="0" indent="-457200" defTabSz="914400">
              <a:lnSpc>
                <a:spcPct val="90000"/>
              </a:lnSpc>
              <a:spcAft>
                <a:spcPts val="600"/>
              </a:spcAft>
              <a:buClr>
                <a:schemeClr val="accent1"/>
              </a:buClr>
              <a:buFont typeface="Wingdings" panose="05000000000000000000" pitchFamily="2" charset="2"/>
              <a:buChar char="q"/>
            </a:pPr>
            <a:r>
              <a:rPr lang="en-US" altLang="zh-HK" sz="2800" b="1" dirty="0">
                <a:solidFill>
                  <a:srgbClr val="FFFFFF"/>
                </a:solidFill>
              </a:rPr>
              <a:t>What are the key considerations &amp; Requirements?</a:t>
            </a:r>
            <a:endParaRPr lang="en-US" altLang="zh-TW" sz="2800" b="1" dirty="0">
              <a:solidFill>
                <a:srgbClr val="FFFFFF"/>
              </a:solidFill>
            </a:endParaRPr>
          </a:p>
          <a:p>
            <a:pPr marL="560070" lvl="0" indent="-457200" defTabSz="914400">
              <a:lnSpc>
                <a:spcPct val="90000"/>
              </a:lnSpc>
              <a:spcAft>
                <a:spcPts val="600"/>
              </a:spcAft>
              <a:buClr>
                <a:schemeClr val="accent1"/>
              </a:buClr>
              <a:buFont typeface="Wingdings" panose="05000000000000000000" pitchFamily="2" charset="2"/>
              <a:buChar char="q"/>
            </a:pPr>
            <a:endParaRPr lang="en-US" altLang="zh-HK" sz="2800" b="1" dirty="0">
              <a:solidFill>
                <a:srgbClr val="FFFFFF"/>
              </a:solidFill>
            </a:endParaRPr>
          </a:p>
          <a:p>
            <a:pPr marL="560070" lvl="0" indent="-457200" defTabSz="914400">
              <a:lnSpc>
                <a:spcPct val="90000"/>
              </a:lnSpc>
              <a:spcAft>
                <a:spcPts val="600"/>
              </a:spcAft>
              <a:buClr>
                <a:schemeClr val="accent1"/>
              </a:buClr>
              <a:buFont typeface="Wingdings" panose="05000000000000000000" pitchFamily="2" charset="2"/>
              <a:buChar char="q"/>
            </a:pPr>
            <a:r>
              <a:rPr lang="en-US" altLang="zh-HK" sz="2800" b="1" dirty="0">
                <a:solidFill>
                  <a:srgbClr val="FFFFFF"/>
                </a:solidFill>
              </a:rPr>
              <a:t>Q&amp;A</a:t>
            </a:r>
            <a:endParaRPr lang="en-US" altLang="zh-TW" sz="2800" b="1" dirty="0">
              <a:solidFill>
                <a:srgbClr val="FFFFFF"/>
              </a:solidFill>
            </a:endParaRPr>
          </a:p>
        </p:txBody>
      </p:sp>
    </p:spTree>
    <p:extLst>
      <p:ext uri="{BB962C8B-B14F-4D97-AF65-F5344CB8AC3E}">
        <p14:creationId xmlns:p14="http://schemas.microsoft.com/office/powerpoint/2010/main" val="300631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A24D-196A-4FF3-8428-8133F58BF45E}"/>
              </a:ext>
            </a:extLst>
          </p:cNvPr>
          <p:cNvSpPr>
            <a:spLocks noGrp="1"/>
          </p:cNvSpPr>
          <p:nvPr>
            <p:ph type="title"/>
          </p:nvPr>
        </p:nvSpPr>
        <p:spPr/>
        <p:txBody>
          <a:bodyPr/>
          <a:lstStyle/>
          <a:p>
            <a:r>
              <a:rPr lang="en-GB" altLang="zh-HK" dirty="0"/>
              <a:t>What are the experiences? </a:t>
            </a:r>
            <a:endParaRPr lang="zh-HK" altLang="en-US" dirty="0"/>
          </a:p>
        </p:txBody>
      </p:sp>
      <p:sp>
        <p:nvSpPr>
          <p:cNvPr id="7" name="TextBox 6">
            <a:extLst>
              <a:ext uri="{FF2B5EF4-FFF2-40B4-BE49-F238E27FC236}">
                <a16:creationId xmlns:a16="http://schemas.microsoft.com/office/drawing/2014/main" id="{5FBD0AE7-1915-45F0-2E3C-252CEAB77E79}"/>
              </a:ext>
            </a:extLst>
          </p:cNvPr>
          <p:cNvSpPr txBox="1"/>
          <p:nvPr/>
        </p:nvSpPr>
        <p:spPr>
          <a:xfrm>
            <a:off x="3491344" y="789709"/>
            <a:ext cx="8567171" cy="3354765"/>
          </a:xfrm>
          <a:prstGeom prst="rect">
            <a:avLst/>
          </a:prstGeom>
          <a:noFill/>
        </p:spPr>
        <p:txBody>
          <a:bodyPr wrap="square">
            <a:spAutoFit/>
          </a:bodyPr>
          <a:lstStyle/>
          <a:p>
            <a:r>
              <a:rPr lang="en-US" sz="2800" b="1" dirty="0">
                <a:solidFill>
                  <a:srgbClr val="00B050"/>
                </a:solidFill>
              </a:rPr>
              <a:t>You will know the Elderly &amp; the community resources supporting ageing </a:t>
            </a:r>
          </a:p>
          <a:p>
            <a:endParaRPr lang="en-US" dirty="0"/>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Understand </a:t>
            </a:r>
            <a:r>
              <a:rPr lang="en-US" sz="2400" u="sng" dirty="0">
                <a:latin typeface="Tahoma" panose="020B0604030504040204" pitchFamily="34" charset="0"/>
                <a:ea typeface="Tahoma" panose="020B0604030504040204" pitchFamily="34" charset="0"/>
                <a:cs typeface="Tahoma" panose="020B0604030504040204" pitchFamily="34" charset="0"/>
              </a:rPr>
              <a:t>the needs and characteristics </a:t>
            </a:r>
            <a:r>
              <a:rPr lang="en-US" sz="2400" dirty="0">
                <a:latin typeface="Tahoma" panose="020B0604030504040204" pitchFamily="34" charset="0"/>
                <a:ea typeface="Tahoma" panose="020B0604030504040204" pitchFamily="34" charset="0"/>
                <a:cs typeface="Tahoma" panose="020B0604030504040204" pitchFamily="34" charset="0"/>
              </a:rPr>
              <a:t>of the elders and learn about the related </a:t>
            </a:r>
            <a:r>
              <a:rPr lang="en-US" sz="2400" u="sng" dirty="0">
                <a:latin typeface="Tahoma" panose="020B0604030504040204" pitchFamily="34" charset="0"/>
                <a:ea typeface="Tahoma" panose="020B0604030504040204" pitchFamily="34" charset="0"/>
                <a:cs typeface="Tahoma" panose="020B0604030504040204" pitchFamily="34" charset="0"/>
              </a:rPr>
              <a:t>social/community resources to support them</a:t>
            </a:r>
          </a:p>
          <a:p>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3" name="Picture 2">
            <a:extLst>
              <a:ext uri="{FF2B5EF4-FFF2-40B4-BE49-F238E27FC236}">
                <a16:creationId xmlns:a16="http://schemas.microsoft.com/office/drawing/2014/main" id="{D10D32AF-5798-0281-492E-47343850BC4D}"/>
              </a:ext>
            </a:extLst>
          </p:cNvPr>
          <p:cNvPicPr>
            <a:picLocks noChangeAspect="1"/>
          </p:cNvPicPr>
          <p:nvPr/>
        </p:nvPicPr>
        <p:blipFill>
          <a:blip r:embed="rId3"/>
          <a:stretch>
            <a:fillRect/>
          </a:stretch>
        </p:blipFill>
        <p:spPr>
          <a:xfrm>
            <a:off x="5084618" y="3175404"/>
            <a:ext cx="6248398" cy="3514724"/>
          </a:xfrm>
          <a:prstGeom prst="rect">
            <a:avLst/>
          </a:prstGeom>
        </p:spPr>
      </p:pic>
    </p:spTree>
    <p:extLst>
      <p:ext uri="{BB962C8B-B14F-4D97-AF65-F5344CB8AC3E}">
        <p14:creationId xmlns:p14="http://schemas.microsoft.com/office/powerpoint/2010/main" val="63900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A24D-196A-4FF3-8428-8133F58BF45E}"/>
              </a:ext>
            </a:extLst>
          </p:cNvPr>
          <p:cNvSpPr>
            <a:spLocks noGrp="1"/>
          </p:cNvSpPr>
          <p:nvPr>
            <p:ph type="title"/>
          </p:nvPr>
        </p:nvSpPr>
        <p:spPr/>
        <p:txBody>
          <a:bodyPr/>
          <a:lstStyle/>
          <a:p>
            <a:r>
              <a:rPr lang="en-GB" altLang="zh-HK" dirty="0"/>
              <a:t>What are the experiences? </a:t>
            </a:r>
            <a:endParaRPr lang="zh-HK" altLang="en-US" dirty="0"/>
          </a:p>
        </p:txBody>
      </p:sp>
      <p:sp>
        <p:nvSpPr>
          <p:cNvPr id="7" name="TextBox 6">
            <a:extLst>
              <a:ext uri="{FF2B5EF4-FFF2-40B4-BE49-F238E27FC236}">
                <a16:creationId xmlns:a16="http://schemas.microsoft.com/office/drawing/2014/main" id="{5FBD0AE7-1915-45F0-2E3C-252CEAB77E79}"/>
              </a:ext>
            </a:extLst>
          </p:cNvPr>
          <p:cNvSpPr txBox="1"/>
          <p:nvPr/>
        </p:nvSpPr>
        <p:spPr>
          <a:xfrm>
            <a:off x="3449782" y="748145"/>
            <a:ext cx="8603672" cy="5940088"/>
          </a:xfrm>
          <a:prstGeom prst="rect">
            <a:avLst/>
          </a:prstGeom>
          <a:noFill/>
        </p:spPr>
        <p:txBody>
          <a:bodyPr wrap="square">
            <a:spAutoFit/>
          </a:bodyPr>
          <a:lstStyle/>
          <a:p>
            <a:r>
              <a:rPr lang="en-US" sz="2800" b="1" dirty="0">
                <a:solidFill>
                  <a:srgbClr val="00B050"/>
                </a:solidFill>
              </a:rPr>
              <a:t>You will learn to apply skills and social work knowledge to work with different groups of the elders </a:t>
            </a:r>
          </a:p>
          <a:p>
            <a:endParaRPr lang="en-US" dirty="0"/>
          </a:p>
          <a:p>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retirees</a:t>
            </a: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singleton </a:t>
            </a: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doubleton elderly</a:t>
            </a: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elderly living with different long-term illnesses e.g. Dementia; Parkinson’s Disease; Stroke; Cancer; mental illnesses – Depression and Anxiety and to work with the caregivers. </a:t>
            </a: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Crisis related knowledge – e.g. bereavement/ Elderly suicide / suspected Elderly abuse </a:t>
            </a: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31430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A24D-196A-4FF3-8428-8133F58BF45E}"/>
              </a:ext>
            </a:extLst>
          </p:cNvPr>
          <p:cNvSpPr>
            <a:spLocks noGrp="1"/>
          </p:cNvSpPr>
          <p:nvPr>
            <p:ph type="title"/>
          </p:nvPr>
        </p:nvSpPr>
        <p:spPr/>
        <p:txBody>
          <a:bodyPr/>
          <a:lstStyle/>
          <a:p>
            <a:r>
              <a:rPr lang="en-GB" altLang="zh-HK" dirty="0"/>
              <a:t>What are the experiences? </a:t>
            </a:r>
            <a:endParaRPr lang="zh-HK" altLang="en-US" dirty="0"/>
          </a:p>
        </p:txBody>
      </p:sp>
      <p:sp>
        <p:nvSpPr>
          <p:cNvPr id="7" name="TextBox 6">
            <a:extLst>
              <a:ext uri="{FF2B5EF4-FFF2-40B4-BE49-F238E27FC236}">
                <a16:creationId xmlns:a16="http://schemas.microsoft.com/office/drawing/2014/main" id="{5FBD0AE7-1915-45F0-2E3C-252CEAB77E79}"/>
              </a:ext>
            </a:extLst>
          </p:cNvPr>
          <p:cNvSpPr txBox="1"/>
          <p:nvPr/>
        </p:nvSpPr>
        <p:spPr>
          <a:xfrm>
            <a:off x="3449782" y="789711"/>
            <a:ext cx="8589818" cy="3816429"/>
          </a:xfrm>
          <a:prstGeom prst="rect">
            <a:avLst/>
          </a:prstGeom>
          <a:noFill/>
        </p:spPr>
        <p:txBody>
          <a:bodyPr wrap="square">
            <a:spAutoFit/>
          </a:bodyPr>
          <a:lstStyle/>
          <a:p>
            <a:r>
              <a:rPr lang="en-US" sz="2800" b="1" dirty="0">
                <a:solidFill>
                  <a:srgbClr val="00B050"/>
                </a:solidFill>
              </a:rPr>
              <a:t>You will expose to practice of multi-disciplinary care approach </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working with other healthcare professionals such as nurse; occupational therapist; physiotherapist; dietitian; music therapist </a:t>
            </a:r>
            <a:r>
              <a:rPr lang="en-US" sz="2400" dirty="0" err="1">
                <a:latin typeface="Tahoma" panose="020B0604030504040204" pitchFamily="34" charset="0"/>
                <a:ea typeface="Tahoma" panose="020B0604030504040204" pitchFamily="34" charset="0"/>
                <a:cs typeface="Tahoma" panose="020B0604030504040204" pitchFamily="34" charset="0"/>
              </a:rPr>
              <a:t>etc</a:t>
            </a:r>
            <a:endParaRPr 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2400265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A24D-196A-4FF3-8428-8133F58BF45E}"/>
              </a:ext>
            </a:extLst>
          </p:cNvPr>
          <p:cNvSpPr>
            <a:spLocks noGrp="1"/>
          </p:cNvSpPr>
          <p:nvPr>
            <p:ph type="title"/>
          </p:nvPr>
        </p:nvSpPr>
        <p:spPr/>
        <p:txBody>
          <a:bodyPr/>
          <a:lstStyle/>
          <a:p>
            <a:r>
              <a:rPr lang="en-GB" altLang="zh-HK" dirty="0"/>
              <a:t>What are the experiences? </a:t>
            </a:r>
            <a:endParaRPr lang="zh-HK" altLang="en-US" dirty="0"/>
          </a:p>
        </p:txBody>
      </p:sp>
      <p:sp>
        <p:nvSpPr>
          <p:cNvPr id="4" name="Rectangle 3">
            <a:extLst>
              <a:ext uri="{FF2B5EF4-FFF2-40B4-BE49-F238E27FC236}">
                <a16:creationId xmlns:a16="http://schemas.microsoft.com/office/drawing/2014/main" id="{963F6816-872D-438E-9D06-80F1BBC467DF}"/>
              </a:ext>
            </a:extLst>
          </p:cNvPr>
          <p:cNvSpPr/>
          <p:nvPr/>
        </p:nvSpPr>
        <p:spPr>
          <a:xfrm>
            <a:off x="3453319" y="756038"/>
            <a:ext cx="4282671"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HK" altLang="zh-HK" sz="2000" dirty="0">
                <a:latin typeface="Arial Black" panose="020B0A04020102020204" pitchFamily="34" charset="0"/>
              </a:rPr>
              <a:t>Residential Care Services </a:t>
            </a:r>
          </a:p>
          <a:p>
            <a:endParaRPr lang="en-HK" altLang="zh-HK" dirty="0">
              <a:latin typeface="Arial Black" panose="020B0A04020102020204" pitchFamily="34" charset="0"/>
            </a:endParaRPr>
          </a:p>
          <a:p>
            <a:endParaRPr lang="en-HK" altLang="zh-HK" dirty="0">
              <a:latin typeface="Arial Black" panose="020B0A04020102020204" pitchFamily="34" charset="0"/>
            </a:endParaRPr>
          </a:p>
        </p:txBody>
      </p:sp>
      <p:sp>
        <p:nvSpPr>
          <p:cNvPr id="5" name="Rectangle 4">
            <a:extLst>
              <a:ext uri="{FF2B5EF4-FFF2-40B4-BE49-F238E27FC236}">
                <a16:creationId xmlns:a16="http://schemas.microsoft.com/office/drawing/2014/main" id="{71C1CC68-36A9-4B20-A17D-8EAC5DDB6184}"/>
              </a:ext>
            </a:extLst>
          </p:cNvPr>
          <p:cNvSpPr/>
          <p:nvPr/>
        </p:nvSpPr>
        <p:spPr>
          <a:xfrm>
            <a:off x="7852128" y="756038"/>
            <a:ext cx="3958872"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HK" altLang="zh-HK" dirty="0">
                <a:latin typeface="Arial Black" panose="020B0A04020102020204" pitchFamily="34" charset="0"/>
              </a:rPr>
              <a:t>Community Care Services </a:t>
            </a:r>
          </a:p>
          <a:p>
            <a:endParaRPr lang="en-HK" altLang="zh-HK" dirty="0">
              <a:latin typeface="Arial Black" panose="020B0A04020102020204" pitchFamily="34" charset="0"/>
            </a:endParaRPr>
          </a:p>
          <a:p>
            <a:endParaRPr lang="en-US" altLang="zh-HK" dirty="0">
              <a:latin typeface="Arial Black" panose="020B0A04020102020204" pitchFamily="34" charset="0"/>
            </a:endParaRPr>
          </a:p>
        </p:txBody>
      </p:sp>
      <p:sp>
        <p:nvSpPr>
          <p:cNvPr id="6" name="Callout: Down Arrow 5">
            <a:extLst>
              <a:ext uri="{FF2B5EF4-FFF2-40B4-BE49-F238E27FC236}">
                <a16:creationId xmlns:a16="http://schemas.microsoft.com/office/drawing/2014/main" id="{4F286B2D-343C-4CA4-8F65-16E168D831AC}"/>
              </a:ext>
            </a:extLst>
          </p:cNvPr>
          <p:cNvSpPr/>
          <p:nvPr/>
        </p:nvSpPr>
        <p:spPr>
          <a:xfrm>
            <a:off x="3504576" y="1710144"/>
            <a:ext cx="4231415" cy="4919255"/>
          </a:xfrm>
          <a:prstGeom prst="downArrow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buFont typeface="Wingdings" panose="05000000000000000000" pitchFamily="2" charset="2"/>
              <a:buChar char="n"/>
            </a:pPr>
            <a:r>
              <a:rPr lang="en-US" altLang="zh-HK" b="1" dirty="0">
                <a:solidFill>
                  <a:srgbClr val="00B050"/>
                </a:solidFill>
              </a:rPr>
              <a:t>Care and Attention Homes for the elderly (C&amp;A Homes)</a:t>
            </a:r>
          </a:p>
          <a:p>
            <a:pPr>
              <a:buFont typeface="Wingdings" panose="05000000000000000000" pitchFamily="2" charset="2"/>
              <a:buChar char="n"/>
            </a:pPr>
            <a:endParaRPr lang="en-US" altLang="zh-HK" dirty="0"/>
          </a:p>
          <a:p>
            <a:pPr>
              <a:buFont typeface="Wingdings" panose="05000000000000000000" pitchFamily="2" charset="2"/>
              <a:buChar char="n"/>
            </a:pPr>
            <a:r>
              <a:rPr lang="en-US" altLang="zh-HK" dirty="0"/>
              <a:t>Nursing Homes (NH)</a:t>
            </a:r>
          </a:p>
          <a:p>
            <a:pPr>
              <a:buFont typeface="Wingdings" panose="05000000000000000000" pitchFamily="2" charset="2"/>
              <a:buChar char="n"/>
            </a:pPr>
            <a:endParaRPr lang="en-US" altLang="zh-HK" dirty="0"/>
          </a:p>
          <a:p>
            <a:pPr>
              <a:buFont typeface="Wingdings" panose="05000000000000000000" pitchFamily="2" charset="2"/>
              <a:buChar char="n"/>
            </a:pPr>
            <a:r>
              <a:rPr lang="en-US" altLang="zh-HK" dirty="0"/>
              <a:t>Enhanced Bought Place Scheme</a:t>
            </a:r>
          </a:p>
          <a:p>
            <a:endParaRPr lang="en-US" altLang="zh-HK" dirty="0"/>
          </a:p>
          <a:p>
            <a:pPr>
              <a:buFont typeface="Wingdings" panose="05000000000000000000" pitchFamily="2" charset="2"/>
              <a:buChar char="n"/>
            </a:pPr>
            <a:r>
              <a:rPr lang="en-US" altLang="zh-HK" dirty="0"/>
              <a:t>Residential Care Service Voucher for the Elderly (RCSV)</a:t>
            </a:r>
          </a:p>
        </p:txBody>
      </p:sp>
      <p:sp>
        <p:nvSpPr>
          <p:cNvPr id="7" name="Callout: Down Arrow 6">
            <a:extLst>
              <a:ext uri="{FF2B5EF4-FFF2-40B4-BE49-F238E27FC236}">
                <a16:creationId xmlns:a16="http://schemas.microsoft.com/office/drawing/2014/main" id="{9AA13149-0F4B-4DF4-BF9F-6C5C7D92F4A3}"/>
              </a:ext>
            </a:extLst>
          </p:cNvPr>
          <p:cNvSpPr/>
          <p:nvPr/>
        </p:nvSpPr>
        <p:spPr>
          <a:xfrm>
            <a:off x="7852128" y="1679368"/>
            <a:ext cx="3958872" cy="5002306"/>
          </a:xfrm>
          <a:prstGeom prst="downArrowCallou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r>
              <a:rPr lang="en-US" altLang="zh-HK" sz="2000" b="1" dirty="0">
                <a:solidFill>
                  <a:srgbClr val="00B050"/>
                </a:solidFill>
              </a:rPr>
              <a:t>Elderly </a:t>
            </a:r>
            <a:r>
              <a:rPr lang="en-US" altLang="zh-HK" sz="2000" b="1" dirty="0" err="1">
                <a:solidFill>
                  <a:srgbClr val="00B050"/>
                </a:solidFill>
              </a:rPr>
              <a:t>centre</a:t>
            </a:r>
            <a:r>
              <a:rPr lang="en-US" altLang="zh-HK" sz="2000" b="1" dirty="0">
                <a:solidFill>
                  <a:srgbClr val="00B050"/>
                </a:solidFill>
              </a:rPr>
              <a:t> services </a:t>
            </a:r>
          </a:p>
          <a:p>
            <a:r>
              <a:rPr lang="en-GB" altLang="zh-HK" b="1" dirty="0">
                <a:solidFill>
                  <a:srgbClr val="00B050"/>
                </a:solidFill>
              </a:rPr>
              <a:t>D</a:t>
            </a:r>
            <a:r>
              <a:rPr lang="en-US" altLang="zh-HK" b="1" dirty="0">
                <a:solidFill>
                  <a:srgbClr val="00B050"/>
                </a:solidFill>
              </a:rPr>
              <a:t>ECC </a:t>
            </a:r>
            <a:r>
              <a:rPr lang="en-US" altLang="zh-HK" dirty="0"/>
              <a:t>/ NEC / STE / SE</a:t>
            </a:r>
          </a:p>
          <a:p>
            <a:endParaRPr lang="en-US" altLang="zh-HK" dirty="0"/>
          </a:p>
          <a:p>
            <a:r>
              <a:rPr lang="en-US" altLang="zh-HK" b="1" dirty="0">
                <a:solidFill>
                  <a:srgbClr val="00B050"/>
                </a:solidFill>
              </a:rPr>
              <a:t>Community Care Services</a:t>
            </a:r>
          </a:p>
          <a:p>
            <a:r>
              <a:rPr lang="en-US" altLang="zh-HK" dirty="0"/>
              <a:t> Day Care Centers / IHC / EHCCS</a:t>
            </a:r>
          </a:p>
          <a:p>
            <a:endParaRPr lang="en-US" altLang="zh-HK" dirty="0"/>
          </a:p>
          <a:p>
            <a:r>
              <a:rPr lang="en-US" altLang="zh-HK" dirty="0"/>
              <a:t>Other support services</a:t>
            </a:r>
            <a:endParaRPr lang="en-US" altLang="zh-HK" sz="1200" dirty="0"/>
          </a:p>
        </p:txBody>
      </p:sp>
      <p:sp>
        <p:nvSpPr>
          <p:cNvPr id="3" name="Rectangle 2">
            <a:extLst>
              <a:ext uri="{FF2B5EF4-FFF2-40B4-BE49-F238E27FC236}">
                <a16:creationId xmlns:a16="http://schemas.microsoft.com/office/drawing/2014/main" id="{7D0ACE5E-50B6-494B-B8F1-31725FC7F9AB}"/>
              </a:ext>
            </a:extLst>
          </p:cNvPr>
          <p:cNvSpPr/>
          <p:nvPr/>
        </p:nvSpPr>
        <p:spPr>
          <a:xfrm>
            <a:off x="0" y="5489574"/>
            <a:ext cx="12192000" cy="122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0000"/>
                </a:solidFill>
                <a:effectLst/>
                <a:latin typeface="Times New Roman" panose="02020603050405020304" pitchFamily="18" charset="0"/>
                <a:ea typeface="Times New Roman" panose="02020603050405020304" pitchFamily="18" charset="0"/>
              </a:rPr>
              <a:t>Cases, Groups, Programs </a:t>
            </a:r>
            <a:endParaRPr lang="en-HK" sz="4800" dirty="0"/>
          </a:p>
        </p:txBody>
      </p:sp>
      <p:sp>
        <p:nvSpPr>
          <p:cNvPr id="8" name="Rectangle 7">
            <a:extLst>
              <a:ext uri="{FF2B5EF4-FFF2-40B4-BE49-F238E27FC236}">
                <a16:creationId xmlns:a16="http://schemas.microsoft.com/office/drawing/2014/main" id="{EB3EFB3B-628A-4CF6-9DA3-A5C27E097961}"/>
              </a:ext>
            </a:extLst>
          </p:cNvPr>
          <p:cNvSpPr/>
          <p:nvPr/>
        </p:nvSpPr>
        <p:spPr>
          <a:xfrm>
            <a:off x="1" y="1"/>
            <a:ext cx="12192000" cy="756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3600" dirty="0" err="1"/>
              <a:t>Subvented</a:t>
            </a:r>
            <a:r>
              <a:rPr lang="en-HK" sz="3600" dirty="0"/>
              <a:t> Services </a:t>
            </a:r>
          </a:p>
        </p:txBody>
      </p:sp>
    </p:spTree>
    <p:extLst>
      <p:ext uri="{BB962C8B-B14F-4D97-AF65-F5344CB8AC3E}">
        <p14:creationId xmlns:p14="http://schemas.microsoft.com/office/powerpoint/2010/main" val="3722219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863601"/>
            <a:ext cx="4779684" cy="1515706"/>
          </a:xfrm>
        </p:spPr>
        <p:txBody>
          <a:bodyPr>
            <a:normAutofit/>
          </a:bodyPr>
          <a:lstStyle/>
          <a:p>
            <a:r>
              <a:rPr lang="en-US" sz="2400" b="1" dirty="0"/>
              <a:t>Residential Home </a:t>
            </a:r>
            <a:br>
              <a:rPr lang="en-US" sz="2800" b="1" dirty="0"/>
            </a:br>
            <a:br>
              <a:rPr lang="en-US" sz="2800" b="1" dirty="0"/>
            </a:br>
            <a:endParaRPr lang="en-US" sz="2800" b="1" dirty="0"/>
          </a:p>
        </p:txBody>
      </p:sp>
      <p:sp>
        <p:nvSpPr>
          <p:cNvPr id="3" name="Content Placeholder 2"/>
          <p:cNvSpPr>
            <a:spLocks noGrp="1"/>
          </p:cNvSpPr>
          <p:nvPr>
            <p:ph idx="1"/>
          </p:nvPr>
        </p:nvSpPr>
        <p:spPr>
          <a:xfrm>
            <a:off x="-45621" y="1621454"/>
            <a:ext cx="3523109" cy="4306053"/>
          </a:xfrm>
        </p:spPr>
        <p:txBody>
          <a:bodyPr anchor="t">
            <a:normAutofit/>
          </a:bodyPr>
          <a:lstStyle/>
          <a:p>
            <a:pPr>
              <a:buClr>
                <a:srgbClr val="66B5C0"/>
              </a:buClr>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Target: elders who assessed to be of moderate impairment and require daily personal care and attention</a:t>
            </a: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 </a:t>
            </a:r>
          </a:p>
          <a:p>
            <a:pPr marL="0" indent="0">
              <a:buClr>
                <a:srgbClr val="66B5C0"/>
              </a:buClr>
              <a:buNone/>
            </a:pPr>
            <a:endPar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a:buClr>
                <a:srgbClr val="66B5C0"/>
              </a:buClr>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Provide residential care, meals, personal care and limited nursing care</a:t>
            </a:r>
          </a:p>
          <a:p>
            <a:pPr marL="0" indent="0">
              <a:buClr>
                <a:srgbClr val="66B5C0"/>
              </a:buClr>
              <a:buNone/>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p>
          <a:p>
            <a:pPr marL="0" indent="0">
              <a:buClr>
                <a:srgbClr val="66B5C0"/>
              </a:buClr>
              <a:buNone/>
            </a:pPr>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 </a:t>
            </a:r>
          </a:p>
          <a:p>
            <a:pPr>
              <a:buClr>
                <a:srgbClr val="66B5C0"/>
              </a:buClr>
            </a:pPr>
            <a:endParaRPr lang="en-US" b="1" dirty="0">
              <a:solidFill>
                <a:srgbClr val="FFFFFF"/>
              </a:solidFill>
            </a:endParaRPr>
          </a:p>
          <a:p>
            <a:pPr>
              <a:buClr>
                <a:srgbClr val="66B5C0"/>
              </a:buClr>
            </a:pPr>
            <a:endParaRPr lang="en-US" b="1" dirty="0">
              <a:solidFill>
                <a:srgbClr val="FFFFFF"/>
              </a:solidFill>
            </a:endParaRPr>
          </a:p>
          <a:p>
            <a:pPr marL="0" indent="0">
              <a:buClr>
                <a:srgbClr val="66B5C0"/>
              </a:buClr>
              <a:buNone/>
            </a:pPr>
            <a:endParaRPr lang="en-US" sz="1800" b="1" dirty="0">
              <a:solidFill>
                <a:srgbClr val="FFFFFF"/>
              </a:solidFill>
            </a:endParaRPr>
          </a:p>
          <a:p>
            <a:pPr>
              <a:buClr>
                <a:srgbClr val="66B5C0"/>
              </a:buClr>
            </a:pPr>
            <a:endParaRPr lang="en-US" sz="1800" dirty="0">
              <a:solidFill>
                <a:srgbClr val="FFFFFF"/>
              </a:solidFill>
            </a:endParaRPr>
          </a:p>
        </p:txBody>
      </p:sp>
      <p:sp>
        <p:nvSpPr>
          <p:cNvPr id="7" name="TextBox 6">
            <a:extLst>
              <a:ext uri="{FF2B5EF4-FFF2-40B4-BE49-F238E27FC236}">
                <a16:creationId xmlns:a16="http://schemas.microsoft.com/office/drawing/2014/main" id="{31A676C0-BD4C-7901-021E-4673A311108E}"/>
              </a:ext>
            </a:extLst>
          </p:cNvPr>
          <p:cNvSpPr txBox="1"/>
          <p:nvPr/>
        </p:nvSpPr>
        <p:spPr>
          <a:xfrm>
            <a:off x="3602182" y="475674"/>
            <a:ext cx="8399318" cy="6155531"/>
          </a:xfrm>
          <a:prstGeom prst="rect">
            <a:avLst/>
          </a:prstGeom>
          <a:noFill/>
        </p:spPr>
        <p:txBody>
          <a:bodyPr wrap="square">
            <a:spAutoFit/>
          </a:bodyPr>
          <a:lstStyle/>
          <a:p>
            <a:pPr marL="0" indent="0">
              <a:buClr>
                <a:srgbClr val="66B5C0"/>
              </a:buClr>
              <a:buNone/>
            </a:pPr>
            <a:r>
              <a:rPr lang="en-US" sz="2400" dirty="0">
                <a:latin typeface="Tahoma" panose="020B0604030504040204" pitchFamily="34" charset="0"/>
                <a:ea typeface="Tahoma" panose="020B0604030504040204" pitchFamily="34" charset="0"/>
                <a:cs typeface="Tahoma" panose="020B0604030504040204" pitchFamily="34" charset="0"/>
              </a:rPr>
              <a:t>Social Worker Roles:</a:t>
            </a:r>
          </a:p>
          <a:p>
            <a:pPr marL="0" indent="0">
              <a:buClr>
                <a:srgbClr val="66B5C0"/>
              </a:buClr>
              <a:buNone/>
            </a:pPr>
            <a:endParaRPr lang="en-US" dirty="0">
              <a:latin typeface="Tahoma" panose="020B0604030504040204" pitchFamily="34" charset="0"/>
              <a:ea typeface="Tahoma" panose="020B0604030504040204" pitchFamily="34" charset="0"/>
              <a:cs typeface="Tahoma" panose="020B0604030504040204" pitchFamily="34" charset="0"/>
            </a:endParaRPr>
          </a:p>
          <a:p>
            <a:pPr>
              <a:buClr>
                <a:srgbClr val="66B5C0"/>
              </a:buClr>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Administration duties (admission; Regulation compliance; Handling family enquiries and feedback </a:t>
            </a:r>
            <a:r>
              <a:rPr lang="en-US" sz="2400" dirty="0" err="1">
                <a:latin typeface="Tahoma" panose="020B0604030504040204" pitchFamily="34" charset="0"/>
                <a:ea typeface="Tahoma" panose="020B0604030504040204" pitchFamily="34" charset="0"/>
                <a:cs typeface="Tahoma" panose="020B0604030504040204" pitchFamily="34" charset="0"/>
              </a:rPr>
              <a:t>etc</a:t>
            </a:r>
            <a:r>
              <a:rPr lang="en-US" sz="2400" dirty="0">
                <a:latin typeface="Tahoma" panose="020B0604030504040204" pitchFamily="34" charset="0"/>
                <a:ea typeface="Tahoma" panose="020B0604030504040204" pitchFamily="34" charset="0"/>
                <a:cs typeface="Tahoma" panose="020B0604030504040204" pitchFamily="34" charset="0"/>
              </a:rPr>
              <a:t>)</a:t>
            </a:r>
          </a:p>
          <a:p>
            <a:pPr>
              <a:buClr>
                <a:srgbClr val="66B5C0"/>
              </a:buClr>
            </a:pPr>
            <a:r>
              <a:rPr lang="en-US" sz="2400" dirty="0">
                <a:latin typeface="Tahoma" panose="020B0604030504040204" pitchFamily="34" charset="0"/>
                <a:ea typeface="Tahoma" panose="020B0604030504040204" pitchFamily="34" charset="0"/>
                <a:cs typeface="Tahoma" panose="020B0604030504040204" pitchFamily="34" charset="0"/>
              </a:rPr>
              <a:t> </a:t>
            </a:r>
          </a:p>
          <a:p>
            <a:pPr>
              <a:buClr>
                <a:srgbClr val="66B5C0"/>
              </a:buClr>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Social Care Groupwork, case and program </a:t>
            </a:r>
          </a:p>
          <a:p>
            <a:pPr>
              <a:buClr>
                <a:srgbClr val="66B5C0"/>
              </a:buClr>
            </a:pPr>
            <a:endParaRPr lang="en-US" sz="2400" dirty="0">
              <a:latin typeface="Tahoma" panose="020B0604030504040204" pitchFamily="34" charset="0"/>
              <a:ea typeface="Tahoma" panose="020B0604030504040204" pitchFamily="34" charset="0"/>
              <a:cs typeface="Tahoma" panose="020B0604030504040204" pitchFamily="34" charset="0"/>
            </a:endParaRPr>
          </a:p>
          <a:p>
            <a:pPr>
              <a:buClr>
                <a:srgbClr val="66B5C0"/>
              </a:buClr>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Work as a bridge between the home and the family members </a:t>
            </a:r>
          </a:p>
          <a:p>
            <a:pPr>
              <a:buClr>
                <a:srgbClr val="66B5C0"/>
              </a:buCl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a:buClr>
                <a:srgbClr val="66B5C0"/>
              </a:buClr>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Support care team to address the social care needs of the residents</a:t>
            </a:r>
          </a:p>
          <a:p>
            <a:pPr>
              <a:buClr>
                <a:srgbClr val="66B5C0"/>
              </a:buCl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a:buClr>
                <a:srgbClr val="66B5C0"/>
              </a:buCl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a:buClr>
                <a:srgbClr val="66B5C0"/>
              </a:buClr>
            </a:pPr>
            <a:r>
              <a:rPr lang="en-US" sz="2000" dirty="0">
                <a:latin typeface="Tahoma" panose="020B0604030504040204" pitchFamily="34" charset="0"/>
                <a:ea typeface="Tahoma" panose="020B0604030504040204" pitchFamily="34" charset="0"/>
                <a:cs typeface="Tahoma" panose="020B0604030504040204" pitchFamily="34" charset="0"/>
              </a:rPr>
              <a:t>Click the link to learn more about residential home services from SWD </a:t>
            </a:r>
          </a:p>
          <a:p>
            <a:pPr>
              <a:buClr>
                <a:srgbClr val="66B5C0"/>
              </a:buClr>
            </a:pPr>
            <a:endParaRPr lang="en-US" sz="2400" dirty="0">
              <a:latin typeface="Tahoma" panose="020B0604030504040204" pitchFamily="34" charset="0"/>
              <a:ea typeface="Tahoma" panose="020B0604030504040204" pitchFamily="34" charset="0"/>
              <a:cs typeface="Tahoma" panose="020B0604030504040204" pitchFamily="34" charset="0"/>
            </a:endParaRPr>
          </a:p>
          <a:p>
            <a:pPr>
              <a:buClr>
                <a:srgbClr val="66B5C0"/>
              </a:buClr>
            </a:pPr>
            <a:r>
              <a:rPr lang="en-US" sz="2000" dirty="0">
                <a:latin typeface="Tahoma" panose="020B0604030504040204" pitchFamily="34" charset="0"/>
                <a:ea typeface="Tahoma" panose="020B0604030504040204" pitchFamily="34" charset="0"/>
                <a:cs typeface="Tahoma" panose="020B0604030504040204" pitchFamily="34" charset="0"/>
              </a:rPr>
              <a:t>https://www.swd.gov.hk/en/pubsvc/elderly/cat_residentcare/index.html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746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757043"/>
            <a:ext cx="4114865" cy="1622263"/>
          </a:xfrm>
        </p:spPr>
        <p:txBody>
          <a:bodyPr>
            <a:normAutofit fontScale="90000"/>
          </a:bodyPr>
          <a:lstStyle/>
          <a:p>
            <a:r>
              <a:rPr lang="en-US" sz="2800" b="1" dirty="0"/>
              <a:t>Residential Homes </a:t>
            </a:r>
            <a:br>
              <a:rPr lang="en-US" sz="2800" b="1" dirty="0"/>
            </a:br>
            <a:br>
              <a:rPr lang="en-US" sz="2800" b="1" dirty="0"/>
            </a:br>
            <a:br>
              <a:rPr lang="en-US" sz="2800" b="1" dirty="0"/>
            </a:br>
            <a:endParaRPr lang="en-US" sz="2800" b="1" dirty="0"/>
          </a:p>
        </p:txBody>
      </p:sp>
      <p:sp>
        <p:nvSpPr>
          <p:cNvPr id="3" name="Content Placeholder 2"/>
          <p:cNvSpPr>
            <a:spLocks noGrp="1"/>
          </p:cNvSpPr>
          <p:nvPr>
            <p:ph idx="1"/>
          </p:nvPr>
        </p:nvSpPr>
        <p:spPr>
          <a:xfrm>
            <a:off x="289249" y="2510395"/>
            <a:ext cx="3000361" cy="3274586"/>
          </a:xfrm>
        </p:spPr>
        <p:txBody>
          <a:bodyPr anchor="t">
            <a:normAutofit/>
          </a:bodyPr>
          <a:lstStyle/>
          <a:p>
            <a:pPr marL="0" indent="0">
              <a:buClr>
                <a:srgbClr val="66B5C0"/>
              </a:buClr>
              <a:buNone/>
            </a:pPr>
            <a:r>
              <a:rPr lang="en-US" sz="2400" b="1" u="sng" dirty="0">
                <a:solidFill>
                  <a:srgbClr val="FFFFFF"/>
                </a:solidFill>
              </a:rPr>
              <a:t>Methods of Work:</a:t>
            </a:r>
          </a:p>
          <a:p>
            <a:pPr>
              <a:buClr>
                <a:srgbClr val="66B5C0"/>
              </a:buClr>
            </a:pPr>
            <a:endParaRPr lang="en-US" sz="2400" b="1" u="sng" dirty="0">
              <a:solidFill>
                <a:srgbClr val="FFFFFF"/>
              </a:solidFill>
            </a:endParaRPr>
          </a:p>
          <a:p>
            <a:pPr marL="0" indent="0">
              <a:buClr>
                <a:srgbClr val="66B5C0"/>
              </a:buClr>
              <a:buNone/>
            </a:pPr>
            <a:r>
              <a:rPr lang="en-US" sz="2400" b="1" dirty="0">
                <a:solidFill>
                  <a:srgbClr val="FFFFFF"/>
                </a:solidFill>
              </a:rPr>
              <a:t>* Residential Home-Based</a:t>
            </a:r>
          </a:p>
          <a:p>
            <a:pPr marL="0" indent="0">
              <a:buClr>
                <a:srgbClr val="66B5C0"/>
              </a:buClr>
              <a:buNone/>
            </a:pPr>
            <a:r>
              <a:rPr lang="en-US" sz="2400" b="1" dirty="0">
                <a:solidFill>
                  <a:srgbClr val="FFFFFF"/>
                </a:solidFill>
              </a:rPr>
              <a:t>* Some community event</a:t>
            </a:r>
          </a:p>
          <a:p>
            <a:pPr>
              <a:buClr>
                <a:srgbClr val="66B5C0"/>
              </a:buClr>
            </a:pPr>
            <a:endParaRPr lang="en-US" sz="1800" dirty="0">
              <a:solidFill>
                <a:srgbClr val="FFFFFF"/>
              </a:solidFill>
            </a:endParaRPr>
          </a:p>
        </p:txBody>
      </p:sp>
      <p:sp>
        <p:nvSpPr>
          <p:cNvPr id="17" name="TextBox 16">
            <a:extLst>
              <a:ext uri="{FF2B5EF4-FFF2-40B4-BE49-F238E27FC236}">
                <a16:creationId xmlns:a16="http://schemas.microsoft.com/office/drawing/2014/main" id="{28B52DF4-C9FA-475E-8588-F3CB79D6AB7A}"/>
              </a:ext>
            </a:extLst>
          </p:cNvPr>
          <p:cNvSpPr txBox="1"/>
          <p:nvPr/>
        </p:nvSpPr>
        <p:spPr>
          <a:xfrm>
            <a:off x="3934105" y="5082000"/>
            <a:ext cx="7440477" cy="14059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742950" lvl="1" indent="-285750" algn="just">
              <a:lnSpc>
                <a:spcPts val="1700"/>
              </a:lnSpc>
              <a:buFont typeface="Wingdings" panose="05000000000000000000" pitchFamily="2" charset="2"/>
              <a:buChar char=""/>
            </a:pPr>
            <a:endParaRPr lang="en-US" sz="2000" kern="0" dirty="0">
              <a:solidFill>
                <a:srgbClr val="000000"/>
              </a:solidFill>
              <a:latin typeface="Times New Roman" panose="02020603050405020304" pitchFamily="18" charset="0"/>
              <a:ea typeface="Times New Roman" panose="02020603050405020304" pitchFamily="18" charset="0"/>
            </a:endParaRPr>
          </a:p>
          <a:p>
            <a:pPr marL="742950" lvl="1" indent="-285750" algn="just">
              <a:lnSpc>
                <a:spcPts val="1700"/>
              </a:lnSpc>
              <a:buFont typeface="Wingdings" panose="05000000000000000000" pitchFamily="2" charset="2"/>
              <a:buChar char=""/>
            </a:pPr>
            <a:r>
              <a:rPr lang="en-US" sz="2000" kern="0" dirty="0">
                <a:solidFill>
                  <a:srgbClr val="000000"/>
                </a:solidFill>
                <a:effectLst/>
                <a:latin typeface="Times New Roman" panose="02020603050405020304" pitchFamily="18" charset="0"/>
                <a:ea typeface="Times New Roman" panose="02020603050405020304" pitchFamily="18" charset="0"/>
              </a:rPr>
              <a:t>For </a:t>
            </a:r>
            <a:r>
              <a:rPr lang="en-US" sz="2000" kern="0" dirty="0">
                <a:solidFill>
                  <a:srgbClr val="FFC000"/>
                </a:solidFill>
                <a:effectLst/>
                <a:latin typeface="Times New Roman" panose="02020603050405020304" pitchFamily="18" charset="0"/>
                <a:ea typeface="Times New Roman" panose="02020603050405020304" pitchFamily="18" charset="0"/>
              </a:rPr>
              <a:t>Part-time students: </a:t>
            </a:r>
            <a:r>
              <a:rPr lang="en-US" sz="2000" kern="0" dirty="0">
                <a:solidFill>
                  <a:srgbClr val="000000"/>
                </a:solidFill>
                <a:effectLst/>
                <a:latin typeface="Times New Roman" panose="02020603050405020304" pitchFamily="18" charset="0"/>
                <a:ea typeface="Times New Roman" panose="02020603050405020304" pitchFamily="18" charset="0"/>
              </a:rPr>
              <a:t>Please note that it is not a norm for placement students to work in night shift.  You are also recommended </a:t>
            </a:r>
            <a:r>
              <a:rPr lang="en-US" sz="2000" kern="0" dirty="0">
                <a:solidFill>
                  <a:srgbClr val="FFC000"/>
                </a:solidFill>
                <a:effectLst/>
                <a:latin typeface="Times New Roman" panose="02020603050405020304" pitchFamily="18" charset="0"/>
                <a:ea typeface="Times New Roman" panose="02020603050405020304" pitchFamily="18" charset="0"/>
              </a:rPr>
              <a:t>to stay flexible </a:t>
            </a:r>
            <a:r>
              <a:rPr lang="en-US" sz="2000" kern="0" dirty="0">
                <a:solidFill>
                  <a:srgbClr val="FFC000"/>
                </a:solidFill>
                <a:latin typeface="Times New Roman" panose="02020603050405020304" pitchFamily="18" charset="0"/>
                <a:ea typeface="Times New Roman" panose="02020603050405020304" pitchFamily="18" charset="0"/>
              </a:rPr>
              <a:t>to commit work during weekdays </a:t>
            </a:r>
            <a:r>
              <a:rPr lang="en-US" sz="2000" kern="0" dirty="0">
                <a:solidFill>
                  <a:srgbClr val="000000"/>
                </a:solidFill>
                <a:latin typeface="Times New Roman" panose="02020603050405020304" pitchFamily="18" charset="0"/>
                <a:ea typeface="Times New Roman" panose="02020603050405020304" pitchFamily="18" charset="0"/>
              </a:rPr>
              <a:t>as most of staff meetings and client social welfare services are arranged during the office hours.</a:t>
            </a:r>
            <a:endParaRPr lang="en-US" sz="2000" kern="0" dirty="0">
              <a:solidFill>
                <a:srgbClr val="000000"/>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628EE1F4-25D6-4284-AC33-DF24E01AF193}"/>
              </a:ext>
            </a:extLst>
          </p:cNvPr>
          <p:cNvSpPr txBox="1"/>
          <p:nvPr/>
        </p:nvSpPr>
        <p:spPr>
          <a:xfrm>
            <a:off x="3921026" y="309792"/>
            <a:ext cx="7453556" cy="45858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buFont typeface="Wingdings" panose="05000000000000000000" pitchFamily="2" charset="2"/>
              <a:buNone/>
              <a:defRPr/>
            </a:pPr>
            <a:endParaRPr lang="en-HK" altLang="zh-TW" sz="2000" dirty="0">
              <a:solidFill>
                <a:schemeClr val="tx1"/>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defRPr/>
            </a:pPr>
            <a:r>
              <a:rPr lang="en-US" sz="2800" b="1" dirty="0">
                <a:solidFill>
                  <a:srgbClr val="FFC000"/>
                </a:solidFill>
                <a:latin typeface="Times New Roman" panose="02020603050405020304" pitchFamily="18" charset="0"/>
                <a:ea typeface="MingLiU" panose="02020509000000000000" pitchFamily="49" charset="-120"/>
                <a:cs typeface="Times New Roman" panose="02020603050405020304" pitchFamily="18" charset="0"/>
              </a:rPr>
              <a:t>Mainly Mon to Fri duties</a:t>
            </a:r>
          </a:p>
          <a:p>
            <a:pPr marL="800100" lvl="1" indent="-342900">
              <a:buFont typeface="Wingdings" panose="05000000000000000000" pitchFamily="2" charset="2"/>
              <a:buChar char="§"/>
              <a:defRPr/>
            </a:pPr>
            <a:r>
              <a:rPr lang="en-HK" altLang="zh-TW" sz="2800" dirty="0">
                <a:solidFill>
                  <a:schemeClr val="tx1"/>
                </a:solidFill>
                <a:latin typeface="Times New Roman" panose="02020603050405020304" pitchFamily="18" charset="0"/>
                <a:cs typeface="Times New Roman" panose="02020603050405020304" pitchFamily="18" charset="0"/>
              </a:rPr>
              <a:t>Working Hours:  </a:t>
            </a:r>
            <a:r>
              <a:rPr lang="en-HK" altLang="zh-TW" sz="2800" b="1" dirty="0">
                <a:solidFill>
                  <a:srgbClr val="FFC000"/>
                </a:solidFill>
                <a:latin typeface="Times New Roman" panose="02020603050405020304" pitchFamily="18" charset="0"/>
                <a:cs typeface="Times New Roman" panose="02020603050405020304" pitchFamily="18" charset="0"/>
              </a:rPr>
              <a:t>9:00 am – 5:00/6:00 pm </a:t>
            </a:r>
          </a:p>
          <a:p>
            <a:pPr marL="800100" lvl="1" indent="-342900">
              <a:buFont typeface="Wingdings" panose="05000000000000000000" pitchFamily="2" charset="2"/>
              <a:buChar char="§"/>
              <a:defRPr/>
            </a:pPr>
            <a:r>
              <a:rPr lang="en-US" sz="24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Saturday duty is DISCOURAGED.  It can only be arranged upon discussion with OIC </a:t>
            </a:r>
            <a:r>
              <a:rPr lang="en-US" sz="2000" dirty="0">
                <a:solidFill>
                  <a:schemeClr val="tx1"/>
                </a:solidFill>
                <a:latin typeface="Times New Roman" panose="02020603050405020304" pitchFamily="18" charset="0"/>
                <a:ea typeface="MingLiU" panose="02020509000000000000" pitchFamily="49" charset="-120"/>
                <a:cs typeface="Times New Roman" panose="02020603050405020304" pitchFamily="18" charset="0"/>
              </a:rPr>
              <a:t>due to a lack of support from Agency social worker on Saturdays.   </a:t>
            </a:r>
            <a:endParaRPr lang="en-HK" sz="2000" dirty="0">
              <a:solidFill>
                <a:schemeClr val="tx1"/>
              </a:solidFill>
              <a:latin typeface="Tms Rmn"/>
              <a:ea typeface="MingLiU" panose="02020509000000000000" pitchFamily="49" charset="-120"/>
              <a:cs typeface="Times New Roman" panose="02020603050405020304" pitchFamily="18" charset="0"/>
            </a:endParaRPr>
          </a:p>
          <a:p>
            <a:pPr marL="800100" lvl="1" indent="-342900">
              <a:buFont typeface="Wingdings" panose="05000000000000000000" pitchFamily="2" charset="2"/>
              <a:buChar char="§"/>
              <a:defRPr/>
            </a:pPr>
            <a:r>
              <a:rPr lang="en-US" sz="2000" dirty="0">
                <a:solidFill>
                  <a:schemeClr val="tx1"/>
                </a:solidFill>
                <a:latin typeface="Times New Roman" panose="02020603050405020304" pitchFamily="18" charset="0"/>
                <a:ea typeface="MingLiU" panose="02020509000000000000" pitchFamily="49" charset="-120"/>
                <a:cs typeface="Times New Roman" panose="02020603050405020304" pitchFamily="18" charset="0"/>
              </a:rPr>
              <a:t>Sometimes weekend duties for programs/events. </a:t>
            </a:r>
            <a:endParaRPr lang="en-HK" sz="2000" dirty="0">
              <a:solidFill>
                <a:schemeClr val="tx1"/>
              </a:solidFill>
              <a:latin typeface="Tms Rmn"/>
              <a:ea typeface="MingLiU" panose="02020509000000000000" pitchFamily="49" charset="-120"/>
              <a:cs typeface="Times New Roman" panose="02020603050405020304" pitchFamily="18" charset="0"/>
            </a:endParaRPr>
          </a:p>
          <a:p>
            <a:pPr marL="800100" lvl="1" indent="-342900">
              <a:buFont typeface="Wingdings" panose="05000000000000000000" pitchFamily="2" charset="2"/>
              <a:buChar char="§"/>
              <a:defRPr/>
            </a:pPr>
            <a:r>
              <a:rPr lang="en-US" sz="2000" b="1" dirty="0">
                <a:solidFill>
                  <a:srgbClr val="FFC000"/>
                </a:solidFill>
                <a:latin typeface="Times New Roman" panose="02020603050405020304" pitchFamily="18" charset="0"/>
                <a:ea typeface="MingLiU" panose="02020509000000000000" pitchFamily="49" charset="-120"/>
                <a:cs typeface="Times New Roman" panose="02020603050405020304" pitchFamily="18" charset="0"/>
              </a:rPr>
              <a:t>Need to fit the routines of the homes e.g. the meal times and the nap/sleeping times</a:t>
            </a:r>
            <a:endParaRPr lang="en-HK" sz="2000" b="1" dirty="0">
              <a:solidFill>
                <a:srgbClr val="FFC000"/>
              </a:solidFill>
              <a:latin typeface="Tms Rmn"/>
              <a:ea typeface="MingLiU" panose="02020509000000000000" pitchFamily="49" charset="-120"/>
              <a:cs typeface="Times New Roman" panose="02020603050405020304" pitchFamily="18" charset="0"/>
            </a:endParaRPr>
          </a:p>
          <a:p>
            <a:pPr marL="800100" lvl="1" indent="-342900">
              <a:buFont typeface="Wingdings" panose="05000000000000000000" pitchFamily="2" charset="2"/>
              <a:buChar char="§"/>
              <a:defRPr/>
            </a:pPr>
            <a:r>
              <a:rPr lang="en-HK" altLang="zh-TW" sz="2400" dirty="0">
                <a:solidFill>
                  <a:srgbClr val="FF0000"/>
                </a:solidFill>
                <a:latin typeface="Times New Roman" panose="02020603050405020304" pitchFamily="18" charset="0"/>
                <a:cs typeface="Times New Roman" panose="02020603050405020304" pitchFamily="18" charset="0"/>
              </a:rPr>
              <a:t>Placement hours at night or on weekend is not </a:t>
            </a:r>
            <a:r>
              <a:rPr lang="en-HK" altLang="zh-TW" sz="2400" dirty="0" err="1">
                <a:solidFill>
                  <a:srgbClr val="FF0000"/>
                </a:solidFill>
                <a:latin typeface="Times New Roman" panose="02020603050405020304" pitchFamily="18" charset="0"/>
                <a:cs typeface="Times New Roman" panose="02020603050405020304" pitchFamily="18" charset="0"/>
              </a:rPr>
              <a:t>NOT</a:t>
            </a:r>
            <a:r>
              <a:rPr lang="en-HK" altLang="zh-TW" sz="2400" dirty="0">
                <a:solidFill>
                  <a:srgbClr val="FF0000"/>
                </a:solidFill>
                <a:latin typeface="Times New Roman" panose="02020603050405020304" pitchFamily="18" charset="0"/>
                <a:cs typeface="Times New Roman" panose="02020603050405020304" pitchFamily="18" charset="0"/>
              </a:rPr>
              <a:t> a norm </a:t>
            </a:r>
            <a:r>
              <a:rPr lang="en-HK" altLang="zh-TW" sz="2000" dirty="0">
                <a:solidFill>
                  <a:schemeClr val="tx1"/>
                </a:solidFill>
                <a:latin typeface="Times New Roman" panose="02020603050405020304" pitchFamily="18" charset="0"/>
                <a:cs typeface="Times New Roman" panose="02020603050405020304" pitchFamily="18" charset="0"/>
              </a:rPr>
              <a:t>due to the routine of the elderly and the work schedule of the multi-disciplinary team</a:t>
            </a:r>
            <a:r>
              <a:rPr lang="en-HK" altLang="zh-TW" sz="2000" dirty="0">
                <a:solidFill>
                  <a:srgbClr val="FF0000"/>
                </a:solidFill>
                <a:latin typeface="Times New Roman" panose="02020603050405020304" pitchFamily="18" charset="0"/>
                <a:cs typeface="Times New Roman" panose="02020603050405020304" pitchFamily="18" charset="0"/>
              </a:rPr>
              <a:t>.  </a:t>
            </a:r>
          </a:p>
          <a:p>
            <a:pPr eaLnBrk="1" hangingPunct="1">
              <a:buFont typeface="Wingdings" panose="05000000000000000000" pitchFamily="2" charset="2"/>
              <a:buNone/>
              <a:defRPr/>
            </a:pPr>
            <a:endParaRPr lang="en-HK" altLang="zh-TW"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96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02993"/>
            <a:ext cx="3511826" cy="2306981"/>
          </a:xfrm>
        </p:spPr>
        <p:txBody>
          <a:bodyPr>
            <a:normAutofit fontScale="90000"/>
          </a:bodyPr>
          <a:lstStyle/>
          <a:p>
            <a:r>
              <a:rPr lang="en-HK" sz="2400" b="1" dirty="0"/>
              <a:t>District Elderly Community Centre (DECC)</a:t>
            </a:r>
            <a:br>
              <a:rPr lang="en-HK" sz="2400" b="1" dirty="0"/>
            </a:br>
            <a:br>
              <a:rPr lang="en-HK" sz="2400" b="1" dirty="0"/>
            </a:br>
            <a:br>
              <a:rPr lang="en-HK" sz="2400" b="1" dirty="0"/>
            </a:br>
            <a:br>
              <a:rPr lang="en-HK" sz="2400" b="1" dirty="0"/>
            </a:br>
            <a:br>
              <a:rPr lang="en-HK" sz="2400" b="1" dirty="0"/>
            </a:br>
            <a:br>
              <a:rPr lang="en-HK" sz="2400" b="1" dirty="0"/>
            </a:br>
            <a:r>
              <a:rPr lang="en-HK" sz="2400" b="1" dirty="0"/>
              <a:t>Neighbourhood Elderly </a:t>
            </a:r>
            <a:r>
              <a:rPr lang="en-HK" sz="2400" b="1" dirty="0" err="1"/>
              <a:t>Center</a:t>
            </a:r>
            <a:r>
              <a:rPr lang="en-HK" sz="2400" b="1" dirty="0"/>
              <a:t>  (NEC)</a:t>
            </a:r>
            <a:endParaRPr lang="en-US" sz="2400" dirty="0"/>
          </a:p>
        </p:txBody>
      </p:sp>
      <p:sp>
        <p:nvSpPr>
          <p:cNvPr id="6" name="TextBox 5">
            <a:extLst>
              <a:ext uri="{FF2B5EF4-FFF2-40B4-BE49-F238E27FC236}">
                <a16:creationId xmlns:a16="http://schemas.microsoft.com/office/drawing/2014/main" id="{784A1494-1272-5DF6-E7CB-0EEBF74D6BE8}"/>
              </a:ext>
            </a:extLst>
          </p:cNvPr>
          <p:cNvSpPr txBox="1"/>
          <p:nvPr/>
        </p:nvSpPr>
        <p:spPr>
          <a:xfrm>
            <a:off x="3703709" y="471054"/>
            <a:ext cx="7393782" cy="6155531"/>
          </a:xfrm>
          <a:prstGeom prst="rect">
            <a:avLst/>
          </a:prstGeom>
          <a:noFill/>
        </p:spPr>
        <p:txBody>
          <a:bodyPr wrap="square" rtlCol="0">
            <a:spAutoFit/>
          </a:bodyPr>
          <a:lstStyle/>
          <a:p>
            <a:r>
              <a:rPr lang="en-US" sz="2000" dirty="0">
                <a:latin typeface="Arial" panose="020B0604020202020204" pitchFamily="34" charset="0"/>
              </a:rPr>
              <a:t>A </a:t>
            </a:r>
            <a:r>
              <a:rPr lang="en-US" sz="2000" b="0" i="0" dirty="0">
                <a:effectLst/>
                <a:latin typeface="Arial" panose="020B0604020202020204" pitchFamily="34" charset="0"/>
              </a:rPr>
              <a:t>community support service to provide a range of </a:t>
            </a:r>
            <a:r>
              <a:rPr lang="en-US" sz="2000" b="0" i="0" dirty="0">
                <a:effectLst/>
                <a:latin typeface="Arial" panose="020B0604020202020204" pitchFamily="34" charset="0"/>
                <a:cs typeface="Arial" panose="020B0604020202020204" pitchFamily="34" charset="0"/>
              </a:rPr>
              <a:t>comprehensive services to enable elderly persons to remain in the community, to lead a healthy, respectful and dignified life and to enhance their positive and contributing role to the society</a:t>
            </a:r>
            <a:endParaRPr lang="en-US" sz="2000" dirty="0">
              <a:latin typeface="Arial" panose="020B0604020202020204" pitchFamily="34" charset="0"/>
              <a:cs typeface="Arial" panose="020B0604020202020204" pitchFamily="34" charset="0"/>
            </a:endParaRPr>
          </a:p>
          <a:p>
            <a:endParaRPr lang="en-US" sz="2000" spc="-100" dirty="0">
              <a:latin typeface="Arial" panose="020B0604020202020204" pitchFamily="34" charset="0"/>
              <a:cs typeface="Arial" panose="020B0604020202020204" pitchFamily="34" charset="0"/>
            </a:endParaRPr>
          </a:p>
          <a:p>
            <a:endParaRPr lang="en-US" sz="2000" spc="-100" dirty="0">
              <a:latin typeface="Arial" panose="020B0604020202020204" pitchFamily="34" charset="0"/>
              <a:cs typeface="Arial" panose="020B0604020202020204" pitchFamily="34" charset="0"/>
            </a:endParaRPr>
          </a:p>
          <a:p>
            <a:r>
              <a:rPr lang="en-US" sz="2000" spc="-100" dirty="0">
                <a:latin typeface="Arial" panose="020B0604020202020204" pitchFamily="34" charset="0"/>
                <a:cs typeface="Arial" panose="020B0604020202020204" pitchFamily="34" charset="0"/>
              </a:rPr>
              <a:t>Social Worker works with the elderly and the caregivers through :</a:t>
            </a:r>
          </a:p>
          <a:p>
            <a:endParaRPr lang="en-US" sz="2000" u="sng" spc="-100" dirty="0">
              <a:latin typeface="Arial" panose="020B0604020202020204" pitchFamily="34" charset="0"/>
              <a:cs typeface="Arial" panose="020B0604020202020204" pitchFamily="34" charset="0"/>
            </a:endParaRPr>
          </a:p>
          <a:p>
            <a:r>
              <a:rPr lang="en-US" sz="2000" u="sng" spc="-100" dirty="0">
                <a:latin typeface="Arial" panose="020B0604020202020204" pitchFamily="34" charset="0"/>
                <a:cs typeface="Arial" panose="020B0604020202020204" pitchFamily="34" charset="0"/>
              </a:rPr>
              <a:t>Methods of  Work: </a:t>
            </a:r>
            <a:br>
              <a:rPr lang="en-US" sz="2000" spc="-100" dirty="0">
                <a:latin typeface="Arial" panose="020B0604020202020204" pitchFamily="34" charset="0"/>
                <a:cs typeface="Arial" panose="020B0604020202020204" pitchFamily="34" charset="0"/>
              </a:rPr>
            </a:br>
            <a:br>
              <a:rPr lang="en-US" sz="2000" spc="-100" dirty="0">
                <a:latin typeface="Arial" panose="020B0604020202020204" pitchFamily="34" charset="0"/>
                <a:cs typeface="Arial" panose="020B0604020202020204" pitchFamily="34" charset="0"/>
              </a:rPr>
            </a:br>
            <a:r>
              <a:rPr lang="en-US" sz="2000" spc="-100" dirty="0">
                <a:latin typeface="Arial" panose="020B0604020202020204" pitchFamily="34" charset="0"/>
                <a:cs typeface="Arial" panose="020B0604020202020204" pitchFamily="34" charset="0"/>
              </a:rPr>
              <a:t>* CENTER –BASED  : casework, groupwork, program </a:t>
            </a:r>
            <a:br>
              <a:rPr lang="en-US" sz="2000" spc="-100" dirty="0">
                <a:latin typeface="Arial" panose="020B0604020202020204" pitchFamily="34" charset="0"/>
                <a:cs typeface="Arial" panose="020B0604020202020204" pitchFamily="34" charset="0"/>
              </a:rPr>
            </a:br>
            <a:r>
              <a:rPr lang="en-US" sz="2000" spc="-100" dirty="0">
                <a:latin typeface="Arial" panose="020B0604020202020204" pitchFamily="34" charset="0"/>
                <a:cs typeface="Arial" panose="020B0604020202020204" pitchFamily="34" charset="0"/>
              </a:rPr>
              <a:t>* HOME VISIT  </a:t>
            </a:r>
            <a:br>
              <a:rPr lang="en-US" sz="2000" spc="-100" dirty="0">
                <a:latin typeface="Arial" panose="020B0604020202020204" pitchFamily="34" charset="0"/>
                <a:cs typeface="Arial" panose="020B0604020202020204" pitchFamily="34" charset="0"/>
              </a:rPr>
            </a:br>
            <a:r>
              <a:rPr lang="en-US" sz="2000" spc="-100" dirty="0">
                <a:latin typeface="Arial" panose="020B0604020202020204" pitchFamily="34" charset="0"/>
                <a:cs typeface="Arial" panose="020B0604020202020204" pitchFamily="34" charset="0"/>
              </a:rPr>
              <a:t>* COMMUNITY OUTREACH</a:t>
            </a:r>
          </a:p>
          <a:p>
            <a:endParaRPr lang="en-US" sz="2000" spc="-100" dirty="0">
              <a:latin typeface="Arial" panose="020B0604020202020204" pitchFamily="34" charset="0"/>
              <a:cs typeface="Arial" panose="020B0604020202020204" pitchFamily="34" charset="0"/>
            </a:endParaRPr>
          </a:p>
          <a:p>
            <a:endParaRPr lang="en-US" sz="2000" spc="-100" dirty="0">
              <a:latin typeface="Arial" panose="020B0604020202020204" pitchFamily="34" charset="0"/>
              <a:cs typeface="Arial" panose="020B0604020202020204" pitchFamily="34" charset="0"/>
            </a:endParaRPr>
          </a:p>
          <a:p>
            <a:endParaRPr lang="en-US" sz="2000" spc="-100" dirty="0">
              <a:latin typeface="Arial" panose="020B0604020202020204" pitchFamily="34" charset="0"/>
              <a:cs typeface="Arial" panose="020B0604020202020204" pitchFamily="34" charset="0"/>
            </a:endParaRPr>
          </a:p>
          <a:p>
            <a:r>
              <a:rPr lang="en-US" spc="-100" dirty="0">
                <a:latin typeface="Arial" panose="020B0604020202020204" pitchFamily="34" charset="0"/>
                <a:cs typeface="Arial" panose="020B0604020202020204" pitchFamily="34" charset="0"/>
              </a:rPr>
              <a:t>Click the link before to learn more of the services from SWD</a:t>
            </a:r>
          </a:p>
          <a:p>
            <a:endParaRPr lang="en-US" spc="-100" dirty="0">
              <a:latin typeface="Arial" panose="020B0604020202020204" pitchFamily="34" charset="0"/>
              <a:cs typeface="Arial" panose="020B0604020202020204" pitchFamily="34" charset="0"/>
            </a:endParaRPr>
          </a:p>
          <a:p>
            <a:r>
              <a:rPr lang="en-US" spc="-100" dirty="0">
                <a:latin typeface="Arial" panose="020B0604020202020204" pitchFamily="34" charset="0"/>
                <a:cs typeface="Arial" panose="020B0604020202020204" pitchFamily="34" charset="0"/>
              </a:rPr>
              <a:t>https://www.swd.gov.hk/en/pubsvc/elderly/cat_commsupp/elderly_centres/</a:t>
            </a:r>
          </a:p>
          <a:p>
            <a:endParaRPr lang="en-HK"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633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37115"/>
            <a:ext cx="3525078" cy="4783770"/>
          </a:xfrm>
        </p:spPr>
        <p:txBody>
          <a:bodyPr>
            <a:normAutofit/>
          </a:bodyPr>
          <a:lstStyle/>
          <a:p>
            <a:r>
              <a:rPr lang="en-HK" sz="2400" b="1" dirty="0"/>
              <a:t>District Elderly Community Centre (DECC)</a:t>
            </a:r>
            <a:br>
              <a:rPr lang="en-HK" sz="2400" b="1" dirty="0"/>
            </a:br>
            <a:br>
              <a:rPr lang="en-HK" sz="2400" b="1" dirty="0"/>
            </a:br>
            <a:br>
              <a:rPr lang="en-HK" sz="2400" b="1" dirty="0"/>
            </a:br>
            <a:br>
              <a:rPr lang="en-HK" sz="2400" b="1" dirty="0"/>
            </a:br>
            <a:r>
              <a:rPr lang="en-HK" sz="2400" b="1" dirty="0"/>
              <a:t>Neighbourhood Elderly </a:t>
            </a:r>
            <a:r>
              <a:rPr lang="en-HK" sz="2400" b="1" dirty="0" err="1"/>
              <a:t>Center</a:t>
            </a:r>
            <a:r>
              <a:rPr lang="en-HK" sz="2400" b="1" dirty="0"/>
              <a:t>  (NEC)</a:t>
            </a:r>
            <a:br>
              <a:rPr lang="en-HK" sz="2400" b="1" dirty="0"/>
            </a:br>
            <a:br>
              <a:rPr lang="en-HK" sz="2400" b="1" dirty="0"/>
            </a:br>
            <a:br>
              <a:rPr lang="en-HK" sz="2400" b="1" dirty="0"/>
            </a:br>
            <a:endParaRPr lang="en-US" sz="2000" dirty="0"/>
          </a:p>
        </p:txBody>
      </p:sp>
      <p:sp>
        <p:nvSpPr>
          <p:cNvPr id="6" name="Rectangle 1">
            <a:extLst>
              <a:ext uri="{FF2B5EF4-FFF2-40B4-BE49-F238E27FC236}">
                <a16:creationId xmlns:a16="http://schemas.microsoft.com/office/drawing/2014/main" id="{D763379E-0244-4A3B-A71D-5D4649048B00}"/>
              </a:ext>
            </a:extLst>
          </p:cNvPr>
          <p:cNvSpPr>
            <a:spLocks noChangeArrowheads="1"/>
          </p:cNvSpPr>
          <p:nvPr/>
        </p:nvSpPr>
        <p:spPr bwMode="auto">
          <a:xfrm rot="10800000" flipV="1">
            <a:off x="3978807" y="566678"/>
            <a:ext cx="7235654" cy="2862322"/>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fontAlgn="b">
              <a:lnSpc>
                <a:spcPts val="1200"/>
              </a:lnSpc>
              <a:tabLst>
                <a:tab pos="1260475" algn="l"/>
                <a:tab pos="4140835" algn="l"/>
                <a:tab pos="6057900" algn="l"/>
              </a:tabLst>
            </a:pPr>
            <a:endParaRPr lang="en-US" sz="1800" b="1" dirty="0">
              <a:solidFill>
                <a:srgbClr val="FFC000"/>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fontAlgn="b">
              <a:lnSpc>
                <a:spcPts val="1200"/>
              </a:lnSpc>
              <a:buFont typeface="Arial" panose="020B0604020202020204" pitchFamily="34" charset="0"/>
              <a:buChar char="•"/>
              <a:tabLst>
                <a:tab pos="1260475" algn="l"/>
                <a:tab pos="4140835" algn="l"/>
                <a:tab pos="6057900" algn="l"/>
              </a:tabLst>
            </a:pPr>
            <a:r>
              <a:rPr lang="en-US" sz="20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Mainly Mon to Fri duties (8:30am/9 am to 5/6 pm)</a:t>
            </a:r>
          </a:p>
          <a:p>
            <a:pPr fontAlgn="b">
              <a:lnSpc>
                <a:spcPts val="1200"/>
              </a:lnSpc>
              <a:tabLst>
                <a:tab pos="1260475" algn="l"/>
                <a:tab pos="4140835" algn="l"/>
                <a:tab pos="6057900" algn="l"/>
              </a:tabLst>
            </a:pPr>
            <a:endParaRPr lang="en-US" sz="2000" b="1" dirty="0">
              <a:solidFill>
                <a:srgbClr val="FFC000"/>
              </a:solidFill>
              <a:effectLst/>
              <a:latin typeface="Tahoma" panose="020B0604030504040204" pitchFamily="34" charset="0"/>
              <a:ea typeface="Tahoma" panose="020B0604030504040204" pitchFamily="34" charset="0"/>
              <a:cs typeface="Tahoma" panose="020B0604030504040204" pitchFamily="34" charset="0"/>
            </a:endParaRPr>
          </a:p>
          <a:p>
            <a:pPr fontAlgn="b">
              <a:lnSpc>
                <a:spcPts val="1200"/>
              </a:lnSpc>
              <a:tabLst>
                <a:tab pos="1260475" algn="l"/>
                <a:tab pos="4140835" algn="l"/>
                <a:tab pos="6057900" algn="l"/>
              </a:tabLst>
            </a:pPr>
            <a:endPar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marL="285750" indent="-285750" fontAlgn="b">
              <a:lnSpc>
                <a:spcPts val="1200"/>
              </a:lnSpc>
              <a:buFont typeface="Arial" panose="020B0604020202020204" pitchFamily="34" charset="0"/>
              <a:buChar char="•"/>
              <a:tabLst>
                <a:tab pos="1260475" algn="l"/>
                <a:tab pos="4140835" algn="l"/>
                <a:tab pos="6057900" algn="l"/>
              </a:tabLst>
            </a:pPr>
            <a:r>
              <a:rPr lang="en-US" sz="20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Saturday duty possible</a:t>
            </a: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rPr>
              <a:t> upon agreement with agency </a:t>
            </a:r>
          </a:p>
          <a:p>
            <a:pPr fontAlgn="b">
              <a:lnSpc>
                <a:spcPts val="1200"/>
              </a:lnSpc>
              <a:tabLst>
                <a:tab pos="1260475" algn="l"/>
                <a:tab pos="4140835" algn="l"/>
                <a:tab pos="6057900" algn="l"/>
              </a:tabLst>
            </a:pPr>
            <a:endPar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fontAlgn="b">
              <a:lnSpc>
                <a:spcPts val="1200"/>
              </a:lnSpc>
              <a:tabLst>
                <a:tab pos="1260475" algn="l"/>
                <a:tab pos="4140835" algn="l"/>
                <a:tab pos="6057900" algn="l"/>
              </a:tabLst>
            </a:pPr>
            <a:r>
              <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rPr>
              <a:t>and FWS</a:t>
            </a:r>
            <a:r>
              <a:rPr lang="en-US" sz="20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 however, with </a:t>
            </a:r>
          </a:p>
          <a:p>
            <a:pPr fontAlgn="b">
              <a:lnSpc>
                <a:spcPts val="1200"/>
              </a:lnSpc>
              <a:tabLst>
                <a:tab pos="1260475" algn="l"/>
                <a:tab pos="4140835" algn="l"/>
                <a:tab pos="6057900" algn="l"/>
              </a:tabLst>
            </a:pPr>
            <a:endParaRPr lang="en-US" sz="20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fontAlgn="b">
              <a:lnSpc>
                <a:spcPts val="1200"/>
              </a:lnSpc>
              <a:tabLst>
                <a:tab pos="1260475" algn="l"/>
                <a:tab pos="4140835" algn="l"/>
                <a:tab pos="6057900" algn="l"/>
              </a:tabLst>
            </a:pPr>
            <a:r>
              <a:rPr lang="en-US" sz="20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less supervision support from social workers.</a:t>
            </a:r>
          </a:p>
          <a:p>
            <a:pPr marL="285750" indent="-285750" fontAlgn="b">
              <a:lnSpc>
                <a:spcPts val="1200"/>
              </a:lnSpc>
              <a:buFont typeface="Arial" panose="020B0604020202020204" pitchFamily="34" charset="0"/>
              <a:buChar char="•"/>
              <a:tabLst>
                <a:tab pos="1260475" algn="l"/>
                <a:tab pos="4140835" algn="l"/>
                <a:tab pos="6057900" algn="l"/>
              </a:tabLst>
            </a:pPr>
            <a:endParaRPr lang="en-US" sz="2000" b="1" dirty="0">
              <a:solidFill>
                <a:srgbClr val="FFC000"/>
              </a:solidFill>
              <a:effectLst/>
              <a:latin typeface="Tahoma" panose="020B0604030504040204" pitchFamily="34" charset="0"/>
              <a:ea typeface="Tahoma" panose="020B0604030504040204" pitchFamily="34" charset="0"/>
              <a:cs typeface="Tahoma" panose="020B0604030504040204" pitchFamily="34" charset="0"/>
            </a:endParaRPr>
          </a:p>
          <a:p>
            <a:pPr fontAlgn="b">
              <a:lnSpc>
                <a:spcPts val="1200"/>
              </a:lnSpc>
              <a:tabLst>
                <a:tab pos="1260475" algn="l"/>
                <a:tab pos="4140835" algn="l"/>
                <a:tab pos="6057900" algn="l"/>
              </a:tabLst>
            </a:pPr>
            <a:endParaRPr lang="en-US" sz="2000" dirty="0">
              <a:solidFill>
                <a:srgbClr val="FFC000"/>
              </a:solidFill>
              <a:effectLst/>
              <a:latin typeface="Tahoma" panose="020B0604030504040204" pitchFamily="34" charset="0"/>
              <a:ea typeface="Tahoma" panose="020B0604030504040204" pitchFamily="34" charset="0"/>
              <a:cs typeface="Tahoma" panose="020B0604030504040204" pitchFamily="34" charset="0"/>
            </a:endParaRPr>
          </a:p>
          <a:p>
            <a:pPr fontAlgn="b">
              <a:lnSpc>
                <a:spcPts val="1200"/>
              </a:lnSpc>
              <a:tabLst>
                <a:tab pos="1260475" algn="l"/>
                <a:tab pos="4140835" algn="l"/>
                <a:tab pos="6057900" algn="l"/>
              </a:tabLst>
            </a:pPr>
            <a:r>
              <a:rPr lang="en-US" sz="2000" dirty="0">
                <a:effectLst/>
                <a:latin typeface="Tahoma" panose="020B0604030504040204" pitchFamily="34" charset="0"/>
                <a:ea typeface="Tahoma" panose="020B0604030504040204" pitchFamily="34" charset="0"/>
                <a:cs typeface="Tahoma" panose="020B0604030504040204" pitchFamily="34" charset="0"/>
              </a:rPr>
              <a:t> </a:t>
            </a:r>
            <a:endParaRPr lang="en-HK"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fontAlgn="b">
              <a:lnSpc>
                <a:spcPts val="1200"/>
              </a:lnSpc>
              <a:buFont typeface="Arial" panose="020B0604020202020204" pitchFamily="34" charset="0"/>
              <a:buChar char="•"/>
              <a:tabLst>
                <a:tab pos="1260475" algn="l"/>
                <a:tab pos="4140835" algn="l"/>
                <a:tab pos="6057900" algn="l"/>
              </a:tabLs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Sometimes weekend duties for programs/ events. </a:t>
            </a:r>
            <a:endParaRPr lang="en-HK"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fontAlgn="b">
              <a:lnSpc>
                <a:spcPts val="1200"/>
              </a:lnSpc>
              <a:tabLst>
                <a:tab pos="1260475" algn="l"/>
                <a:tab pos="4140835" algn="l"/>
                <a:tab pos="6057900" algn="l"/>
              </a:tabLs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HK"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kern="50" dirty="0">
                <a:solidFill>
                  <a:schemeClr val="tx1"/>
                </a:solidFill>
                <a:effectLst/>
                <a:latin typeface="Tahoma" panose="020B0604030504040204" pitchFamily="34" charset="0"/>
                <a:ea typeface="Tahoma" panose="020B0604030504040204" pitchFamily="34" charset="0"/>
                <a:cs typeface="Tahoma" panose="020B0604030504040204" pitchFamily="34" charset="0"/>
              </a:rPr>
              <a:t>Casework, groupwork and program</a:t>
            </a:r>
            <a:endParaRPr lang="en-US" altLang="zh-TW"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zh-TW"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088DDBC-EB51-4345-88E9-1D3938723522}"/>
              </a:ext>
            </a:extLst>
          </p:cNvPr>
          <p:cNvSpPr txBox="1"/>
          <p:nvPr/>
        </p:nvSpPr>
        <p:spPr>
          <a:xfrm>
            <a:off x="3978807" y="3786370"/>
            <a:ext cx="7235654" cy="28315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000" b="1" dirty="0"/>
              <a:t>Scope of Services:</a:t>
            </a:r>
          </a:p>
          <a:p>
            <a:pPr marL="285750" indent="-285750">
              <a:buFont typeface="Arial" panose="020B0604020202020204" pitchFamily="34" charset="0"/>
              <a:buChar char="•"/>
            </a:pPr>
            <a:r>
              <a:rPr lang="en-US" sz="2000" b="1" dirty="0"/>
              <a:t>Educational &amp; Developmental (e.g. volunteer development)</a:t>
            </a:r>
          </a:p>
          <a:p>
            <a:pPr marL="285750" indent="-285750">
              <a:buFont typeface="Arial" panose="020B0604020202020204" pitchFamily="34" charset="0"/>
              <a:buChar char="•"/>
            </a:pPr>
            <a:r>
              <a:rPr lang="en-US" sz="2000" b="1" dirty="0"/>
              <a:t>Social Activities</a:t>
            </a:r>
          </a:p>
          <a:p>
            <a:pPr marL="285750" indent="-285750">
              <a:buFont typeface="Arial" panose="020B0604020202020204" pitchFamily="34" charset="0"/>
              <a:buChar char="•"/>
            </a:pPr>
            <a:r>
              <a:rPr lang="en-US" sz="2000" b="1" dirty="0"/>
              <a:t>Counselling</a:t>
            </a:r>
          </a:p>
          <a:p>
            <a:pPr marL="285750" indent="-285750">
              <a:buFont typeface="Arial" panose="020B0604020202020204" pitchFamily="34" charset="0"/>
              <a:buChar char="•"/>
            </a:pPr>
            <a:r>
              <a:rPr lang="en-US" sz="2000" b="1" dirty="0"/>
              <a:t>Supports for the Elderly (STE)</a:t>
            </a:r>
          </a:p>
          <a:p>
            <a:pPr marL="285750" indent="-285750">
              <a:buFont typeface="Arial" panose="020B0604020202020204" pitchFamily="34" charset="0"/>
              <a:buChar char="•"/>
            </a:pPr>
            <a:r>
              <a:rPr lang="en-US" sz="2000" b="1" dirty="0"/>
              <a:t>Caregiver Supports</a:t>
            </a:r>
          </a:p>
          <a:p>
            <a:pPr marL="285750" indent="-285750">
              <a:buFont typeface="Arial" panose="020B0604020202020204" pitchFamily="34" charset="0"/>
              <a:buChar char="•"/>
            </a:pPr>
            <a:r>
              <a:rPr lang="en-US" sz="2000" b="1" dirty="0"/>
              <a:t>Integrated Home Care Services</a:t>
            </a:r>
          </a:p>
          <a:p>
            <a:pPr marL="285750" indent="-285750">
              <a:buFont typeface="Arial" panose="020B0604020202020204" pitchFamily="34" charset="0"/>
              <a:buChar char="•"/>
            </a:pPr>
            <a:r>
              <a:rPr lang="en-US" sz="2000" b="1" dirty="0"/>
              <a:t>Enhanced Home and Community Services </a:t>
            </a:r>
          </a:p>
          <a:p>
            <a:endParaRPr lang="en-US" sz="1800" b="1" dirty="0"/>
          </a:p>
        </p:txBody>
      </p:sp>
    </p:spTree>
    <p:extLst>
      <p:ext uri="{BB962C8B-B14F-4D97-AF65-F5344CB8AC3E}">
        <p14:creationId xmlns:p14="http://schemas.microsoft.com/office/powerpoint/2010/main" val="99091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b="1" dirty="0"/>
              <a:t>Casework </a:t>
            </a:r>
            <a:r>
              <a:rPr lang="en-HK" dirty="0"/>
              <a:t> </a:t>
            </a:r>
            <a:endParaRPr lang="en-US" dirty="0"/>
          </a:p>
        </p:txBody>
      </p:sp>
      <p:sp>
        <p:nvSpPr>
          <p:cNvPr id="3" name="Content Placeholder 2"/>
          <p:cNvSpPr>
            <a:spLocks noGrp="1"/>
          </p:cNvSpPr>
          <p:nvPr>
            <p:ph idx="1"/>
          </p:nvPr>
        </p:nvSpPr>
        <p:spPr/>
        <p:txBody>
          <a:bodyPr>
            <a:normAutofit lnSpcReduction="10000"/>
          </a:bodyPr>
          <a:lstStyle/>
          <a:p>
            <a:r>
              <a:rPr lang="en-HK" sz="3200" dirty="0">
                <a:solidFill>
                  <a:schemeClr val="tx1"/>
                </a:solidFill>
              </a:rPr>
              <a:t>Case management for referrals of tangible services (LTC case) </a:t>
            </a:r>
            <a:endParaRPr lang="en-US" sz="3200" dirty="0">
              <a:solidFill>
                <a:schemeClr val="tx1"/>
              </a:solidFill>
            </a:endParaRPr>
          </a:p>
          <a:p>
            <a:r>
              <a:rPr lang="en-HK" sz="3200" dirty="0">
                <a:solidFill>
                  <a:schemeClr val="tx1"/>
                </a:solidFill>
              </a:rPr>
              <a:t>Carer Stress and Support (Needy Carers and Ordinary Carers)</a:t>
            </a:r>
          </a:p>
          <a:p>
            <a:r>
              <a:rPr lang="en-HK" sz="3200" dirty="0">
                <a:solidFill>
                  <a:schemeClr val="tx1"/>
                </a:solidFill>
              </a:rPr>
              <a:t>Long term care due to Health issues: Dementia/Cancer/Stroke</a:t>
            </a:r>
          </a:p>
          <a:p>
            <a:r>
              <a:rPr lang="en-HK" sz="3200" dirty="0">
                <a:solidFill>
                  <a:schemeClr val="tx1"/>
                </a:solidFill>
              </a:rPr>
              <a:t>Family relationship</a:t>
            </a:r>
          </a:p>
          <a:p>
            <a:r>
              <a:rPr lang="en-HK" sz="3200" dirty="0">
                <a:solidFill>
                  <a:schemeClr val="tx1"/>
                </a:solidFill>
              </a:rPr>
              <a:t>Bereavement</a:t>
            </a:r>
          </a:p>
          <a:p>
            <a:r>
              <a:rPr lang="en-HK" sz="3200" dirty="0">
                <a:solidFill>
                  <a:schemeClr val="tx1"/>
                </a:solidFill>
              </a:rPr>
              <a:t>Depression</a:t>
            </a:r>
          </a:p>
          <a:p>
            <a:r>
              <a:rPr lang="en-HK" sz="3200" dirty="0">
                <a:solidFill>
                  <a:schemeClr val="tx1"/>
                </a:solidFill>
              </a:rPr>
              <a:t>Risk of Social Isolation </a:t>
            </a:r>
          </a:p>
        </p:txBody>
      </p:sp>
    </p:spTree>
    <p:extLst>
      <p:ext uri="{BB962C8B-B14F-4D97-AF65-F5344CB8AC3E}">
        <p14:creationId xmlns:p14="http://schemas.microsoft.com/office/powerpoint/2010/main" val="829895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F41D-5570-4529-8880-803928D56C1D}"/>
              </a:ext>
            </a:extLst>
          </p:cNvPr>
          <p:cNvSpPr>
            <a:spLocks noGrp="1"/>
          </p:cNvSpPr>
          <p:nvPr>
            <p:ph type="title"/>
          </p:nvPr>
        </p:nvSpPr>
        <p:spPr/>
        <p:txBody>
          <a:bodyPr/>
          <a:lstStyle/>
          <a:p>
            <a:r>
              <a:rPr lang="en-US" dirty="0"/>
              <a:t>Groupwork  </a:t>
            </a:r>
            <a:endParaRPr lang="en-HK" dirty="0"/>
          </a:p>
        </p:txBody>
      </p:sp>
      <p:sp>
        <p:nvSpPr>
          <p:cNvPr id="3" name="Content Placeholder 2">
            <a:extLst>
              <a:ext uri="{FF2B5EF4-FFF2-40B4-BE49-F238E27FC236}">
                <a16:creationId xmlns:a16="http://schemas.microsoft.com/office/drawing/2014/main" id="{D08F4678-0203-4D9B-8531-AD2D6D65E566}"/>
              </a:ext>
            </a:extLst>
          </p:cNvPr>
          <p:cNvSpPr>
            <a:spLocks noGrp="1"/>
          </p:cNvSpPr>
          <p:nvPr>
            <p:ph idx="1"/>
          </p:nvPr>
        </p:nvSpPr>
        <p:spPr>
          <a:xfrm>
            <a:off x="3784600" y="546100"/>
            <a:ext cx="7772400" cy="5438648"/>
          </a:xfrm>
        </p:spPr>
        <p:txBody>
          <a:bodyPr>
            <a:normAutofit fontScale="92500"/>
          </a:bodyPr>
          <a:lstStyle/>
          <a:p>
            <a:r>
              <a:rPr lang="en-HK" sz="3200" b="1" dirty="0">
                <a:solidFill>
                  <a:schemeClr val="tx1"/>
                </a:solidFill>
              </a:rPr>
              <a:t>Developmental group: </a:t>
            </a:r>
          </a:p>
          <a:p>
            <a:pPr marL="0" indent="0">
              <a:buNone/>
            </a:pPr>
            <a:r>
              <a:rPr lang="en-HK" sz="3200" dirty="0">
                <a:solidFill>
                  <a:schemeClr val="tx1"/>
                </a:solidFill>
              </a:rPr>
              <a:t>Positive Aging, Volunteer training, Social relationship, </a:t>
            </a:r>
            <a:r>
              <a:rPr lang="en-HK" sz="3200" dirty="0" err="1">
                <a:solidFill>
                  <a:schemeClr val="tx1"/>
                </a:solidFill>
              </a:rPr>
              <a:t>GrandParenting</a:t>
            </a:r>
            <a:r>
              <a:rPr lang="en-HK" sz="3200" dirty="0">
                <a:solidFill>
                  <a:schemeClr val="tx1"/>
                </a:solidFill>
              </a:rPr>
              <a:t>, life and death….</a:t>
            </a:r>
          </a:p>
          <a:p>
            <a:pPr marL="0" indent="0">
              <a:buNone/>
            </a:pPr>
            <a:endParaRPr lang="en-HK" sz="3200" dirty="0">
              <a:solidFill>
                <a:schemeClr val="tx1"/>
              </a:solidFill>
            </a:endParaRPr>
          </a:p>
          <a:p>
            <a:r>
              <a:rPr lang="en-HK" sz="3200" b="1" dirty="0">
                <a:solidFill>
                  <a:schemeClr val="tx1"/>
                </a:solidFill>
              </a:rPr>
              <a:t>Therapeutic Group:  </a:t>
            </a:r>
          </a:p>
          <a:p>
            <a:pPr marL="0" indent="0">
              <a:buNone/>
            </a:pPr>
            <a:r>
              <a:rPr lang="en-HK" sz="3200" dirty="0">
                <a:solidFill>
                  <a:schemeClr val="tx1"/>
                </a:solidFill>
              </a:rPr>
              <a:t>Cognitive Stimulation; Chronic Pain,  Insomnia,  Depression….</a:t>
            </a:r>
          </a:p>
          <a:p>
            <a:pPr marL="0" indent="0">
              <a:buNone/>
            </a:pPr>
            <a:endParaRPr lang="en-HK" sz="3200" dirty="0">
              <a:solidFill>
                <a:schemeClr val="tx1"/>
              </a:solidFill>
            </a:endParaRPr>
          </a:p>
          <a:p>
            <a:r>
              <a:rPr lang="en-HK" sz="3200" b="1" dirty="0">
                <a:solidFill>
                  <a:schemeClr val="tx1"/>
                </a:solidFill>
              </a:rPr>
              <a:t>Carer Support Group: </a:t>
            </a:r>
          </a:p>
          <a:p>
            <a:pPr marL="0" indent="0">
              <a:buNone/>
            </a:pPr>
            <a:r>
              <a:rPr lang="en-HK" sz="3200" dirty="0">
                <a:solidFill>
                  <a:schemeClr val="tx1"/>
                </a:solidFill>
              </a:rPr>
              <a:t>Stroke, Dementia…</a:t>
            </a:r>
            <a:endParaRPr lang="en-US" sz="3200" dirty="0">
              <a:solidFill>
                <a:schemeClr val="tx1"/>
              </a:solidFill>
            </a:endParaRPr>
          </a:p>
          <a:p>
            <a:endParaRPr lang="en-HK" dirty="0"/>
          </a:p>
        </p:txBody>
      </p:sp>
    </p:spTree>
    <p:extLst>
      <p:ext uri="{BB962C8B-B14F-4D97-AF65-F5344CB8AC3E}">
        <p14:creationId xmlns:p14="http://schemas.microsoft.com/office/powerpoint/2010/main" val="138283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4D0-792E-4ADF-8D57-72EED3A96B6D}"/>
              </a:ext>
            </a:extLst>
          </p:cNvPr>
          <p:cNvSpPr>
            <a:spLocks noGrp="1"/>
          </p:cNvSpPr>
          <p:nvPr>
            <p:ph type="title"/>
          </p:nvPr>
        </p:nvSpPr>
        <p:spPr/>
        <p:txBody>
          <a:bodyPr/>
          <a:lstStyle/>
          <a:p>
            <a:r>
              <a:rPr lang="en-US" altLang="zh-HK" dirty="0"/>
              <a:t>Why ES?</a:t>
            </a:r>
            <a:endParaRPr lang="zh-HK" altLang="en-US" dirty="0"/>
          </a:p>
        </p:txBody>
      </p:sp>
      <p:sp>
        <p:nvSpPr>
          <p:cNvPr id="4" name="TextBox 3">
            <a:extLst>
              <a:ext uri="{FF2B5EF4-FFF2-40B4-BE49-F238E27FC236}">
                <a16:creationId xmlns:a16="http://schemas.microsoft.com/office/drawing/2014/main" id="{2B3F11D9-BE6E-8177-0E5E-F69354D5F885}"/>
              </a:ext>
            </a:extLst>
          </p:cNvPr>
          <p:cNvSpPr txBox="1"/>
          <p:nvPr/>
        </p:nvSpPr>
        <p:spPr>
          <a:xfrm>
            <a:off x="0" y="6208600"/>
            <a:ext cx="10640291" cy="646331"/>
          </a:xfrm>
          <a:prstGeom prst="rect">
            <a:avLst/>
          </a:prstGeom>
          <a:noFill/>
        </p:spPr>
        <p:txBody>
          <a:bodyPr wrap="square">
            <a:spAutoFit/>
          </a:bodyPr>
          <a:lstStyle/>
          <a:p>
            <a:r>
              <a:rPr lang="en-HK" dirty="0" err="1"/>
              <a:t>Source:https</a:t>
            </a:r>
            <a:r>
              <a:rPr lang="en-HK" dirty="0"/>
              <a:t>://www.un.org/en/global-issues/ageing#:~:text=Trends%20in%20Population%20Ageing,11%20in%202019%20(9%25).</a:t>
            </a:r>
          </a:p>
        </p:txBody>
      </p:sp>
      <p:sp>
        <p:nvSpPr>
          <p:cNvPr id="3" name="TextBox 2">
            <a:extLst>
              <a:ext uri="{FF2B5EF4-FFF2-40B4-BE49-F238E27FC236}">
                <a16:creationId xmlns:a16="http://schemas.microsoft.com/office/drawing/2014/main" id="{0E6D59B4-D465-AEB5-AC9E-9936719178DC}"/>
              </a:ext>
            </a:extLst>
          </p:cNvPr>
          <p:cNvSpPr txBox="1"/>
          <p:nvPr/>
        </p:nvSpPr>
        <p:spPr>
          <a:xfrm>
            <a:off x="3809999" y="326234"/>
            <a:ext cx="3297381" cy="646331"/>
          </a:xfrm>
          <a:prstGeom prst="rect">
            <a:avLst/>
          </a:prstGeom>
          <a:noFill/>
        </p:spPr>
        <p:txBody>
          <a:bodyPr wrap="square" rtlCol="0">
            <a:spAutoFit/>
          </a:bodyPr>
          <a:lstStyle/>
          <a:p>
            <a:r>
              <a:rPr lang="en-US" sz="3600" b="1" dirty="0">
                <a:solidFill>
                  <a:srgbClr val="002060"/>
                </a:solidFill>
              </a:rPr>
              <a:t>United Nations </a:t>
            </a:r>
            <a:endParaRPr lang="en-HK" sz="3600" b="1" dirty="0">
              <a:solidFill>
                <a:srgbClr val="002060"/>
              </a:solidFill>
            </a:endParaRPr>
          </a:p>
        </p:txBody>
      </p:sp>
      <p:sp>
        <p:nvSpPr>
          <p:cNvPr id="9" name="TextBox 8">
            <a:extLst>
              <a:ext uri="{FF2B5EF4-FFF2-40B4-BE49-F238E27FC236}">
                <a16:creationId xmlns:a16="http://schemas.microsoft.com/office/drawing/2014/main" id="{465F8E67-BF71-443B-3D37-B207C69A42B4}"/>
              </a:ext>
            </a:extLst>
          </p:cNvPr>
          <p:cNvSpPr txBox="1"/>
          <p:nvPr/>
        </p:nvSpPr>
        <p:spPr>
          <a:xfrm>
            <a:off x="3583857" y="1251349"/>
            <a:ext cx="7349613" cy="3970318"/>
          </a:xfrm>
          <a:prstGeom prst="rect">
            <a:avLst/>
          </a:prstGeom>
          <a:noFill/>
        </p:spPr>
        <p:txBody>
          <a:bodyPr wrap="square">
            <a:spAutoFit/>
          </a:bodyPr>
          <a:lstStyle/>
          <a:p>
            <a:pPr algn="l"/>
            <a:r>
              <a:rPr lang="en-US" b="1" i="0" dirty="0">
                <a:solidFill>
                  <a:srgbClr val="000000"/>
                </a:solidFill>
                <a:effectLst/>
                <a:latin typeface="Roboto Condensed" panose="02000000000000000000" pitchFamily="2" charset="0"/>
              </a:rPr>
              <a:t>Latest trends in Population Ageing</a:t>
            </a:r>
          </a:p>
          <a:p>
            <a:pPr algn="l"/>
            <a:endParaRPr lang="en-US" b="1" i="0" dirty="0">
              <a:solidFill>
                <a:srgbClr val="000000"/>
              </a:solidFill>
              <a:effectLst/>
              <a:latin typeface="Roboto Condensed" panose="02000000000000000000" pitchFamily="2" charset="0"/>
            </a:endParaRPr>
          </a:p>
          <a:p>
            <a:pPr algn="l"/>
            <a:r>
              <a:rPr lang="en-US" b="0" i="0" dirty="0">
                <a:solidFill>
                  <a:srgbClr val="454545"/>
                </a:solidFill>
                <a:effectLst/>
                <a:latin typeface="Roboto" panose="02000000000000000000" pitchFamily="2" charset="0"/>
              </a:rPr>
              <a:t>According to the </a:t>
            </a:r>
            <a:r>
              <a:rPr lang="en-US" b="0" i="0" u="none" strike="noStrike" dirty="0">
                <a:solidFill>
                  <a:srgbClr val="000000"/>
                </a:solidFill>
                <a:effectLst/>
                <a:latin typeface="Roboto" panose="02000000000000000000" pitchFamily="2" charset="0"/>
                <a:hlinkClick r:id="rId3"/>
              </a:rPr>
              <a:t>World Population Prospects 2022</a:t>
            </a:r>
            <a:r>
              <a:rPr lang="en-US" b="0" i="0" dirty="0">
                <a:solidFill>
                  <a:srgbClr val="454545"/>
                </a:solidFill>
                <a:effectLst/>
                <a:latin typeface="Roboto" panose="02000000000000000000" pitchFamily="2" charset="0"/>
              </a:rPr>
              <a:t>, the population above the age of 65 years is growing more rapidly than the population below that age.</a:t>
            </a:r>
          </a:p>
          <a:p>
            <a:pPr algn="l"/>
            <a:endParaRPr lang="en-US" b="0" i="0" dirty="0">
              <a:solidFill>
                <a:srgbClr val="454545"/>
              </a:solidFill>
              <a:effectLst/>
              <a:latin typeface="Roboto" panose="02000000000000000000" pitchFamily="2" charset="0"/>
            </a:endParaRPr>
          </a:p>
          <a:p>
            <a:pPr algn="l"/>
            <a:r>
              <a:rPr lang="en-US" b="0" i="0" dirty="0">
                <a:solidFill>
                  <a:srgbClr val="454545"/>
                </a:solidFill>
                <a:effectLst/>
                <a:latin typeface="Roboto" panose="02000000000000000000" pitchFamily="2" charset="0"/>
              </a:rPr>
              <a:t>The proportion of people aged 65 years and above is increasing at a faster rate than those below that age. </a:t>
            </a:r>
            <a:r>
              <a:rPr lang="en-US" b="0" i="0" dirty="0">
                <a:solidFill>
                  <a:srgbClr val="454545"/>
                </a:solidFill>
                <a:effectLst/>
                <a:highlight>
                  <a:srgbClr val="C0C0C0"/>
                </a:highlight>
                <a:latin typeface="Roboto" panose="02000000000000000000" pitchFamily="2" charset="0"/>
              </a:rPr>
              <a:t>This means that the percentage of the global population aged 65 and above is expected to rise from 10% in 2022 to 16% in 2050.</a:t>
            </a:r>
            <a:r>
              <a:rPr lang="en-US" b="0" i="0" dirty="0">
                <a:solidFill>
                  <a:srgbClr val="454545"/>
                </a:solidFill>
                <a:effectLst/>
                <a:latin typeface="Roboto" panose="02000000000000000000" pitchFamily="2" charset="0"/>
              </a:rPr>
              <a:t> </a:t>
            </a:r>
          </a:p>
          <a:p>
            <a:pPr algn="l"/>
            <a:endParaRPr lang="en-US" dirty="0">
              <a:solidFill>
                <a:srgbClr val="454545"/>
              </a:solidFill>
              <a:latin typeface="Roboto" panose="02000000000000000000" pitchFamily="2" charset="0"/>
            </a:endParaRPr>
          </a:p>
          <a:p>
            <a:pPr algn="l"/>
            <a:r>
              <a:rPr lang="en-US" b="0" i="0" dirty="0">
                <a:solidFill>
                  <a:srgbClr val="454545"/>
                </a:solidFill>
                <a:effectLst/>
                <a:latin typeface="Roboto" panose="02000000000000000000" pitchFamily="2" charset="0"/>
              </a:rPr>
              <a:t>It is projected that by 2050, the number of individuals aged 65 years or above across the world </a:t>
            </a:r>
            <a:r>
              <a:rPr lang="en-US" b="1" i="0" dirty="0">
                <a:solidFill>
                  <a:srgbClr val="454545"/>
                </a:solidFill>
                <a:effectLst/>
                <a:latin typeface="Roboto" panose="02000000000000000000" pitchFamily="2" charset="0"/>
              </a:rPr>
              <a:t>will be twice the number of children under age 5 and almost equivalent to the number of children under 12 years</a:t>
            </a:r>
            <a:r>
              <a:rPr lang="en-US" b="0" i="0" dirty="0">
                <a:solidFill>
                  <a:srgbClr val="454545"/>
                </a:solidFill>
                <a:effectLst/>
                <a:latin typeface="Roboto" panose="02000000000000000000" pitchFamily="2" charset="0"/>
              </a:rPr>
              <a:t>.</a:t>
            </a:r>
          </a:p>
        </p:txBody>
      </p:sp>
    </p:spTree>
    <p:extLst>
      <p:ext uri="{BB962C8B-B14F-4D97-AF65-F5344CB8AC3E}">
        <p14:creationId xmlns:p14="http://schemas.microsoft.com/office/powerpoint/2010/main" val="463883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C52ECB9-BE3D-AD06-9067-EC8335962589}"/>
              </a:ext>
            </a:extLst>
          </p:cNvPr>
          <p:cNvPicPr>
            <a:picLocks noChangeAspect="1"/>
          </p:cNvPicPr>
          <p:nvPr/>
        </p:nvPicPr>
        <p:blipFill>
          <a:blip r:embed="rId2"/>
          <a:stretch>
            <a:fillRect/>
          </a:stretch>
        </p:blipFill>
        <p:spPr>
          <a:xfrm>
            <a:off x="4822825" y="769382"/>
            <a:ext cx="4348884" cy="5531359"/>
          </a:xfrm>
          <a:prstGeom prst="rect">
            <a:avLst/>
          </a:prstGeom>
        </p:spPr>
      </p:pic>
      <p:sp>
        <p:nvSpPr>
          <p:cNvPr id="2" name="Title 1">
            <a:extLst>
              <a:ext uri="{FF2B5EF4-FFF2-40B4-BE49-F238E27FC236}">
                <a16:creationId xmlns:a16="http://schemas.microsoft.com/office/drawing/2014/main" id="{37DDF41D-5570-4529-8880-803928D56C1D}"/>
              </a:ext>
            </a:extLst>
          </p:cNvPr>
          <p:cNvSpPr>
            <a:spLocks noGrp="1"/>
          </p:cNvSpPr>
          <p:nvPr>
            <p:ph type="title"/>
          </p:nvPr>
        </p:nvSpPr>
        <p:spPr>
          <a:xfrm>
            <a:off x="488446" y="3054790"/>
            <a:ext cx="2698625" cy="681814"/>
          </a:xfrm>
        </p:spPr>
        <p:txBody>
          <a:bodyPr/>
          <a:lstStyle/>
          <a:p>
            <a:r>
              <a:rPr lang="en-US" dirty="0"/>
              <a:t>Groupwork  </a:t>
            </a:r>
            <a:endParaRPr lang="en-HK" dirty="0"/>
          </a:p>
        </p:txBody>
      </p:sp>
      <p:sp>
        <p:nvSpPr>
          <p:cNvPr id="14" name="Oval 13">
            <a:extLst>
              <a:ext uri="{FF2B5EF4-FFF2-40B4-BE49-F238E27FC236}">
                <a16:creationId xmlns:a16="http://schemas.microsoft.com/office/drawing/2014/main" id="{298B38A8-B1FB-82FE-AEFB-EED4D02A702C}"/>
              </a:ext>
            </a:extLst>
          </p:cNvPr>
          <p:cNvSpPr/>
          <p:nvPr/>
        </p:nvSpPr>
        <p:spPr>
          <a:xfrm>
            <a:off x="2945075" y="180109"/>
            <a:ext cx="2119746" cy="13976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Needy Carer Support Group </a:t>
            </a:r>
            <a:endParaRPr lang="en-HK" b="1" dirty="0"/>
          </a:p>
        </p:txBody>
      </p:sp>
    </p:spTree>
    <p:extLst>
      <p:ext uri="{BB962C8B-B14F-4D97-AF65-F5344CB8AC3E}">
        <p14:creationId xmlns:p14="http://schemas.microsoft.com/office/powerpoint/2010/main" val="1831722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F41D-5570-4529-8880-803928D56C1D}"/>
              </a:ext>
            </a:extLst>
          </p:cNvPr>
          <p:cNvSpPr>
            <a:spLocks noGrp="1"/>
          </p:cNvSpPr>
          <p:nvPr>
            <p:ph type="title"/>
          </p:nvPr>
        </p:nvSpPr>
        <p:spPr>
          <a:xfrm>
            <a:off x="252919" y="1662546"/>
            <a:ext cx="2698625" cy="681814"/>
          </a:xfrm>
        </p:spPr>
        <p:txBody>
          <a:bodyPr/>
          <a:lstStyle/>
          <a:p>
            <a:r>
              <a:rPr lang="en-US" dirty="0"/>
              <a:t>Groupwork  </a:t>
            </a:r>
            <a:endParaRPr lang="en-HK" dirty="0"/>
          </a:p>
        </p:txBody>
      </p:sp>
      <p:pic>
        <p:nvPicPr>
          <p:cNvPr id="11" name="Content Placeholder 10">
            <a:extLst>
              <a:ext uri="{FF2B5EF4-FFF2-40B4-BE49-F238E27FC236}">
                <a16:creationId xmlns:a16="http://schemas.microsoft.com/office/drawing/2014/main" id="{C37BE987-4CC2-4969-ABD5-4A3C55AF8A02}"/>
              </a:ext>
            </a:extLst>
          </p:cNvPr>
          <p:cNvPicPr>
            <a:picLocks noGrp="1" noChangeAspect="1"/>
          </p:cNvPicPr>
          <p:nvPr>
            <p:ph idx="1"/>
          </p:nvPr>
        </p:nvPicPr>
        <p:blipFill>
          <a:blip r:embed="rId2"/>
          <a:stretch>
            <a:fillRect/>
          </a:stretch>
        </p:blipFill>
        <p:spPr>
          <a:xfrm>
            <a:off x="6489244" y="273290"/>
            <a:ext cx="3840956" cy="5121275"/>
          </a:xfrm>
          <a:prstGeom prst="rect">
            <a:avLst/>
          </a:prstGeom>
        </p:spPr>
      </p:pic>
      <p:pic>
        <p:nvPicPr>
          <p:cNvPr id="7" name="Picture 6">
            <a:extLst>
              <a:ext uri="{FF2B5EF4-FFF2-40B4-BE49-F238E27FC236}">
                <a16:creationId xmlns:a16="http://schemas.microsoft.com/office/drawing/2014/main" id="{CC076675-1AE2-4F6E-9A1E-8997CF689788}"/>
              </a:ext>
            </a:extLst>
          </p:cNvPr>
          <p:cNvPicPr>
            <a:picLocks noChangeAspect="1"/>
          </p:cNvPicPr>
          <p:nvPr/>
        </p:nvPicPr>
        <p:blipFill>
          <a:blip r:embed="rId3"/>
          <a:stretch>
            <a:fillRect/>
          </a:stretch>
        </p:blipFill>
        <p:spPr>
          <a:xfrm>
            <a:off x="2186041" y="2833927"/>
            <a:ext cx="5068707" cy="3805201"/>
          </a:xfrm>
          <a:prstGeom prst="rect">
            <a:avLst/>
          </a:prstGeom>
        </p:spPr>
      </p:pic>
      <p:pic>
        <p:nvPicPr>
          <p:cNvPr id="4" name="Picture 3">
            <a:extLst>
              <a:ext uri="{FF2B5EF4-FFF2-40B4-BE49-F238E27FC236}">
                <a16:creationId xmlns:a16="http://schemas.microsoft.com/office/drawing/2014/main" id="{D235921E-C192-0CAF-CE3D-2EA8F0D32348}"/>
              </a:ext>
            </a:extLst>
          </p:cNvPr>
          <p:cNvPicPr>
            <a:picLocks noChangeAspect="1"/>
          </p:cNvPicPr>
          <p:nvPr/>
        </p:nvPicPr>
        <p:blipFill>
          <a:blip r:embed="rId4"/>
          <a:stretch>
            <a:fillRect/>
          </a:stretch>
        </p:blipFill>
        <p:spPr>
          <a:xfrm>
            <a:off x="8928854" y="3740394"/>
            <a:ext cx="2802692" cy="2844316"/>
          </a:xfrm>
          <a:prstGeom prst="rect">
            <a:avLst/>
          </a:prstGeom>
        </p:spPr>
      </p:pic>
      <p:sp>
        <p:nvSpPr>
          <p:cNvPr id="5" name="Oval 4">
            <a:extLst>
              <a:ext uri="{FF2B5EF4-FFF2-40B4-BE49-F238E27FC236}">
                <a16:creationId xmlns:a16="http://schemas.microsoft.com/office/drawing/2014/main" id="{7CB3D2A4-B8D9-B526-A42B-EDCC09508B09}"/>
              </a:ext>
            </a:extLst>
          </p:cNvPr>
          <p:cNvSpPr/>
          <p:nvPr/>
        </p:nvSpPr>
        <p:spPr>
          <a:xfrm>
            <a:off x="2339113" y="268035"/>
            <a:ext cx="3756887" cy="13945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err="1"/>
              <a:t>Psychoeducatiional</a:t>
            </a:r>
            <a:r>
              <a:rPr lang="en-US" b="1" dirty="0"/>
              <a:t> mutual support group – PERMA of Positive Psychology</a:t>
            </a:r>
            <a:endParaRPr lang="en-HK" b="1" dirty="0"/>
          </a:p>
        </p:txBody>
      </p:sp>
    </p:spTree>
    <p:extLst>
      <p:ext uri="{BB962C8B-B14F-4D97-AF65-F5344CB8AC3E}">
        <p14:creationId xmlns:p14="http://schemas.microsoft.com/office/powerpoint/2010/main" val="3062214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F41D-5570-4529-8880-803928D56C1D}"/>
              </a:ext>
            </a:extLst>
          </p:cNvPr>
          <p:cNvSpPr>
            <a:spLocks noGrp="1"/>
          </p:cNvSpPr>
          <p:nvPr>
            <p:ph type="title"/>
          </p:nvPr>
        </p:nvSpPr>
        <p:spPr>
          <a:xfrm>
            <a:off x="252919" y="1123838"/>
            <a:ext cx="2698625" cy="681814"/>
          </a:xfrm>
        </p:spPr>
        <p:txBody>
          <a:bodyPr/>
          <a:lstStyle/>
          <a:p>
            <a:r>
              <a:rPr lang="en-US" dirty="0"/>
              <a:t>Groupwork  </a:t>
            </a:r>
            <a:endParaRPr lang="en-HK" dirty="0"/>
          </a:p>
        </p:txBody>
      </p:sp>
      <p:sp>
        <p:nvSpPr>
          <p:cNvPr id="4" name="Content Placeholder 3">
            <a:extLst>
              <a:ext uri="{FF2B5EF4-FFF2-40B4-BE49-F238E27FC236}">
                <a16:creationId xmlns:a16="http://schemas.microsoft.com/office/drawing/2014/main" id="{1FE62870-664B-0D0E-31FD-42DA62CF5235}"/>
              </a:ext>
            </a:extLst>
          </p:cNvPr>
          <p:cNvSpPr>
            <a:spLocks noGrp="1"/>
          </p:cNvSpPr>
          <p:nvPr>
            <p:ph idx="1"/>
          </p:nvPr>
        </p:nvSpPr>
        <p:spPr/>
        <p:txBody>
          <a:bodyPr/>
          <a:lstStyle/>
          <a:p>
            <a:endParaRPr lang="en-HK"/>
          </a:p>
        </p:txBody>
      </p:sp>
      <p:pic>
        <p:nvPicPr>
          <p:cNvPr id="7" name="Picture 6">
            <a:extLst>
              <a:ext uri="{FF2B5EF4-FFF2-40B4-BE49-F238E27FC236}">
                <a16:creationId xmlns:a16="http://schemas.microsoft.com/office/drawing/2014/main" id="{8508D6EE-EEFF-DF4B-1366-A4F18F0A03CB}"/>
              </a:ext>
            </a:extLst>
          </p:cNvPr>
          <p:cNvPicPr>
            <a:picLocks noChangeAspect="1"/>
          </p:cNvPicPr>
          <p:nvPr/>
        </p:nvPicPr>
        <p:blipFill>
          <a:blip r:embed="rId2"/>
          <a:stretch>
            <a:fillRect/>
          </a:stretch>
        </p:blipFill>
        <p:spPr>
          <a:xfrm>
            <a:off x="3869267" y="864108"/>
            <a:ext cx="7491459" cy="5643855"/>
          </a:xfrm>
          <a:prstGeom prst="rect">
            <a:avLst/>
          </a:prstGeom>
        </p:spPr>
      </p:pic>
    </p:spTree>
    <p:extLst>
      <p:ext uri="{BB962C8B-B14F-4D97-AF65-F5344CB8AC3E}">
        <p14:creationId xmlns:p14="http://schemas.microsoft.com/office/powerpoint/2010/main" val="12770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F41D-5570-4529-8880-803928D56C1D}"/>
              </a:ext>
            </a:extLst>
          </p:cNvPr>
          <p:cNvSpPr>
            <a:spLocks noGrp="1"/>
          </p:cNvSpPr>
          <p:nvPr>
            <p:ph type="title"/>
          </p:nvPr>
        </p:nvSpPr>
        <p:spPr>
          <a:xfrm>
            <a:off x="252919" y="1123838"/>
            <a:ext cx="2698625" cy="681814"/>
          </a:xfrm>
        </p:spPr>
        <p:txBody>
          <a:bodyPr/>
          <a:lstStyle/>
          <a:p>
            <a:r>
              <a:rPr lang="en-US" dirty="0"/>
              <a:t>Groupwork  </a:t>
            </a:r>
            <a:endParaRPr lang="en-HK" dirty="0"/>
          </a:p>
        </p:txBody>
      </p:sp>
      <p:pic>
        <p:nvPicPr>
          <p:cNvPr id="6" name="Picture 5">
            <a:extLst>
              <a:ext uri="{FF2B5EF4-FFF2-40B4-BE49-F238E27FC236}">
                <a16:creationId xmlns:a16="http://schemas.microsoft.com/office/drawing/2014/main" id="{95E5CE13-D1C2-EABD-D11C-822D9ADB4774}"/>
              </a:ext>
            </a:extLst>
          </p:cNvPr>
          <p:cNvPicPr>
            <a:picLocks noChangeAspect="1"/>
          </p:cNvPicPr>
          <p:nvPr/>
        </p:nvPicPr>
        <p:blipFill>
          <a:blip r:embed="rId2"/>
          <a:stretch>
            <a:fillRect/>
          </a:stretch>
        </p:blipFill>
        <p:spPr>
          <a:xfrm>
            <a:off x="4457067" y="442024"/>
            <a:ext cx="4368279" cy="6110540"/>
          </a:xfrm>
          <a:prstGeom prst="rect">
            <a:avLst/>
          </a:prstGeom>
        </p:spPr>
      </p:pic>
    </p:spTree>
    <p:extLst>
      <p:ext uri="{BB962C8B-B14F-4D97-AF65-F5344CB8AC3E}">
        <p14:creationId xmlns:p14="http://schemas.microsoft.com/office/powerpoint/2010/main" val="892865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D599-6970-4DA3-B9FE-A4533C599B2D}"/>
              </a:ext>
            </a:extLst>
          </p:cNvPr>
          <p:cNvSpPr>
            <a:spLocks noGrp="1"/>
          </p:cNvSpPr>
          <p:nvPr>
            <p:ph type="title"/>
          </p:nvPr>
        </p:nvSpPr>
        <p:spPr/>
        <p:txBody>
          <a:bodyPr/>
          <a:lstStyle/>
          <a:p>
            <a:r>
              <a:rPr lang="en-US" dirty="0"/>
              <a:t>Program</a:t>
            </a:r>
            <a:endParaRPr lang="en-HK" dirty="0"/>
          </a:p>
        </p:txBody>
      </p:sp>
      <p:sp>
        <p:nvSpPr>
          <p:cNvPr id="3" name="Content Placeholder 2">
            <a:extLst>
              <a:ext uri="{FF2B5EF4-FFF2-40B4-BE49-F238E27FC236}">
                <a16:creationId xmlns:a16="http://schemas.microsoft.com/office/drawing/2014/main" id="{39D0091F-AAD7-4369-934F-273BBD271406}"/>
              </a:ext>
            </a:extLst>
          </p:cNvPr>
          <p:cNvSpPr>
            <a:spLocks noGrp="1"/>
          </p:cNvSpPr>
          <p:nvPr>
            <p:ph idx="1"/>
          </p:nvPr>
        </p:nvSpPr>
        <p:spPr/>
        <p:txBody>
          <a:bodyPr>
            <a:normAutofit fontScale="85000" lnSpcReduction="20000"/>
          </a:bodyPr>
          <a:lstStyle/>
          <a:p>
            <a:endParaRPr lang="en-HK" sz="3200" dirty="0">
              <a:solidFill>
                <a:schemeClr val="accent5">
                  <a:lumMod val="75000"/>
                </a:schemeClr>
              </a:solidFill>
            </a:endParaRPr>
          </a:p>
          <a:p>
            <a:pPr>
              <a:buFont typeface="Arial" panose="020B0604020202020204" pitchFamily="34" charset="0"/>
              <a:buChar char="•"/>
            </a:pPr>
            <a:r>
              <a:rPr lang="en-HK" sz="3200" dirty="0">
                <a:solidFill>
                  <a:schemeClr val="tx1"/>
                </a:solidFill>
              </a:rPr>
              <a:t>Caregivers Appreciation</a:t>
            </a:r>
          </a:p>
          <a:p>
            <a:pPr>
              <a:buFont typeface="Arial" panose="020B0604020202020204" pitchFamily="34" charset="0"/>
              <a:buChar char="•"/>
            </a:pPr>
            <a:r>
              <a:rPr lang="en-HK" sz="3200" dirty="0">
                <a:solidFill>
                  <a:schemeClr val="tx1"/>
                </a:solidFill>
              </a:rPr>
              <a:t>Festive seasons celebration </a:t>
            </a:r>
          </a:p>
          <a:p>
            <a:pPr>
              <a:buFont typeface="Arial" panose="020B0604020202020204" pitchFamily="34" charset="0"/>
              <a:buChar char="•"/>
            </a:pPr>
            <a:r>
              <a:rPr lang="en-HK" sz="3200" dirty="0">
                <a:solidFill>
                  <a:schemeClr val="tx1"/>
                </a:solidFill>
              </a:rPr>
              <a:t> End of Life Information </a:t>
            </a:r>
          </a:p>
          <a:p>
            <a:pPr>
              <a:buFont typeface="Arial" panose="020B0604020202020204" pitchFamily="34" charset="0"/>
              <a:buChar char="•"/>
            </a:pPr>
            <a:r>
              <a:rPr lang="en-HK" sz="3200" dirty="0">
                <a:solidFill>
                  <a:schemeClr val="tx1"/>
                </a:solidFill>
              </a:rPr>
              <a:t>Boardgame </a:t>
            </a:r>
          </a:p>
          <a:p>
            <a:r>
              <a:rPr lang="en-HK" sz="3200" dirty="0">
                <a:solidFill>
                  <a:schemeClr val="tx1"/>
                </a:solidFill>
              </a:rPr>
              <a:t>Family Photo Day</a:t>
            </a:r>
          </a:p>
          <a:p>
            <a:r>
              <a:rPr lang="en-HK" sz="3200" dirty="0">
                <a:solidFill>
                  <a:schemeClr val="tx1"/>
                </a:solidFill>
              </a:rPr>
              <a:t>Volunteer Service Day</a:t>
            </a:r>
          </a:p>
          <a:p>
            <a:r>
              <a:rPr lang="en-HK" sz="3200" dirty="0">
                <a:solidFill>
                  <a:schemeClr val="tx1"/>
                </a:solidFill>
              </a:rPr>
              <a:t>Drama Theatre</a:t>
            </a:r>
          </a:p>
          <a:p>
            <a:r>
              <a:rPr lang="en-HK" sz="3200" dirty="0">
                <a:solidFill>
                  <a:schemeClr val="tx1"/>
                </a:solidFill>
              </a:rPr>
              <a:t>Elderly Welfare Services Information</a:t>
            </a:r>
          </a:p>
          <a:p>
            <a:r>
              <a:rPr lang="en-HK" sz="3200" dirty="0">
                <a:solidFill>
                  <a:schemeClr val="tx1"/>
                </a:solidFill>
              </a:rPr>
              <a:t>Elderly Friendly Community </a:t>
            </a:r>
          </a:p>
          <a:p>
            <a:r>
              <a:rPr lang="en-HK" sz="3200" dirty="0">
                <a:solidFill>
                  <a:schemeClr val="tx1"/>
                </a:solidFill>
              </a:rPr>
              <a:t>Mental Health – Human Library</a:t>
            </a:r>
          </a:p>
          <a:p>
            <a:endParaRPr lang="en-HK" dirty="0"/>
          </a:p>
        </p:txBody>
      </p:sp>
    </p:spTree>
    <p:extLst>
      <p:ext uri="{BB962C8B-B14F-4D97-AF65-F5344CB8AC3E}">
        <p14:creationId xmlns:p14="http://schemas.microsoft.com/office/powerpoint/2010/main" val="926305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altLang="zh-TW" sz="4000" b="1" dirty="0"/>
              <a:t>                                     </a:t>
            </a:r>
            <a:r>
              <a:rPr lang="en-US" altLang="zh-TW" sz="4400" b="1" dirty="0"/>
              <a:t>Work Skills/Knowledge</a:t>
            </a:r>
            <a:endParaRPr lang="en-US" altLang="zh-TW" sz="4000" b="1" dirty="0"/>
          </a:p>
        </p:txBody>
      </p:sp>
      <p:sp>
        <p:nvSpPr>
          <p:cNvPr id="90115" name="Rectangle 3"/>
          <p:cNvSpPr>
            <a:spLocks noGrp="1" noChangeArrowheads="1"/>
          </p:cNvSpPr>
          <p:nvPr>
            <p:ph idx="1"/>
          </p:nvPr>
        </p:nvSpPr>
        <p:spPr>
          <a:xfrm>
            <a:off x="1295402" y="2374900"/>
            <a:ext cx="9702798" cy="3746500"/>
          </a:xfrm>
        </p:spPr>
        <p:txBody>
          <a:bodyPr>
            <a:normAutofit lnSpcReduction="10000"/>
          </a:bodyPr>
          <a:lstStyle/>
          <a:p>
            <a:pPr eaLnBrk="1" hangingPunct="1">
              <a:lnSpc>
                <a:spcPct val="90000"/>
              </a:lnSpc>
              <a:buFont typeface="Wingdings" panose="05000000000000000000" pitchFamily="2" charset="2"/>
              <a:buChar char="§"/>
              <a:defRPr/>
            </a:pPr>
            <a:r>
              <a:rPr lang="en-US" altLang="zh-TW" sz="3000" dirty="0">
                <a:solidFill>
                  <a:schemeClr val="accent6">
                    <a:lumMod val="50000"/>
                  </a:schemeClr>
                </a:solidFill>
              </a:rPr>
              <a:t>Coordination skills</a:t>
            </a:r>
          </a:p>
          <a:p>
            <a:pPr eaLnBrk="1" hangingPunct="1">
              <a:lnSpc>
                <a:spcPct val="90000"/>
              </a:lnSpc>
              <a:buFont typeface="Wingdings" panose="05000000000000000000" pitchFamily="2" charset="2"/>
              <a:buChar char="§"/>
              <a:defRPr/>
            </a:pPr>
            <a:r>
              <a:rPr lang="en-US" altLang="zh-TW" sz="3000" dirty="0">
                <a:solidFill>
                  <a:schemeClr val="accent6">
                    <a:lumMod val="50000"/>
                  </a:schemeClr>
                </a:solidFill>
              </a:rPr>
              <a:t>Team work spirit </a:t>
            </a:r>
          </a:p>
          <a:p>
            <a:pPr eaLnBrk="1" hangingPunct="1">
              <a:lnSpc>
                <a:spcPct val="90000"/>
              </a:lnSpc>
              <a:buFont typeface="Wingdings" panose="05000000000000000000" pitchFamily="2" charset="2"/>
              <a:buChar char="§"/>
              <a:defRPr/>
            </a:pPr>
            <a:r>
              <a:rPr lang="en-US" altLang="zh-TW" sz="3000" dirty="0">
                <a:solidFill>
                  <a:schemeClr val="accent6">
                    <a:lumMod val="50000"/>
                  </a:schemeClr>
                </a:solidFill>
              </a:rPr>
              <a:t>Multi-disciplinary cooperation</a:t>
            </a:r>
          </a:p>
          <a:p>
            <a:pPr eaLnBrk="1" hangingPunct="1">
              <a:lnSpc>
                <a:spcPct val="90000"/>
              </a:lnSpc>
              <a:buFont typeface="Wingdings" panose="05000000000000000000" pitchFamily="2" charset="2"/>
              <a:buChar char="§"/>
              <a:defRPr/>
            </a:pPr>
            <a:r>
              <a:rPr lang="en-US" altLang="zh-TW" sz="3000" dirty="0">
                <a:solidFill>
                  <a:schemeClr val="accent6">
                    <a:lumMod val="50000"/>
                  </a:schemeClr>
                </a:solidFill>
              </a:rPr>
              <a:t>Health Issues Faced by the Elderly e.g. Dementia / Stroke</a:t>
            </a:r>
          </a:p>
          <a:p>
            <a:pPr eaLnBrk="1" hangingPunct="1">
              <a:lnSpc>
                <a:spcPct val="90000"/>
              </a:lnSpc>
              <a:buFont typeface="Wingdings" panose="05000000000000000000" pitchFamily="2" charset="2"/>
              <a:buChar char="§"/>
              <a:defRPr/>
            </a:pPr>
            <a:r>
              <a:rPr lang="en-HK" altLang="zh-TW" sz="3000" dirty="0">
                <a:solidFill>
                  <a:schemeClr val="accent6">
                    <a:lumMod val="50000"/>
                  </a:schemeClr>
                </a:solidFill>
              </a:rPr>
              <a:t>Good understanding of variety of elderly services and community resources</a:t>
            </a:r>
          </a:p>
          <a:p>
            <a:pPr eaLnBrk="1" hangingPunct="1">
              <a:lnSpc>
                <a:spcPct val="90000"/>
              </a:lnSpc>
              <a:buFont typeface="Wingdings" panose="05000000000000000000" pitchFamily="2" charset="2"/>
              <a:buChar char="§"/>
              <a:defRPr/>
            </a:pPr>
            <a:r>
              <a:rPr lang="en-US" altLang="zh-TW" sz="3000" dirty="0">
                <a:solidFill>
                  <a:schemeClr val="accent6">
                    <a:lumMod val="50000"/>
                  </a:schemeClr>
                </a:solidFill>
              </a:rPr>
              <a:t>Knowledge about Grief and Loss; Bereavement……. </a:t>
            </a:r>
          </a:p>
          <a:p>
            <a:pPr eaLnBrk="1" hangingPunct="1">
              <a:lnSpc>
                <a:spcPct val="90000"/>
              </a:lnSpc>
              <a:buFont typeface="Wingdings" panose="05000000000000000000" pitchFamily="2" charset="2"/>
              <a:buChar char="§"/>
              <a:defRPr/>
            </a:pPr>
            <a:endParaRPr lang="en-US" altLang="zh-TW" sz="3000" dirty="0">
              <a:solidFill>
                <a:schemeClr val="accent6">
                  <a:lumMod val="50000"/>
                </a:schemeClr>
              </a:solidFill>
            </a:endParaRPr>
          </a:p>
          <a:p>
            <a:pPr eaLnBrk="1" hangingPunct="1">
              <a:lnSpc>
                <a:spcPct val="90000"/>
              </a:lnSpc>
              <a:defRPr/>
            </a:pPr>
            <a:endParaRPr lang="en-US" altLang="zh-TW" sz="3000" dirty="0"/>
          </a:p>
          <a:p>
            <a:pPr eaLnBrk="1" hangingPunct="1">
              <a:lnSpc>
                <a:spcPct val="90000"/>
              </a:lnSpc>
              <a:defRPr/>
            </a:pPr>
            <a:endParaRPr lang="en-US" altLang="zh-TW" sz="2800" dirty="0"/>
          </a:p>
        </p:txBody>
      </p:sp>
      <p:pic>
        <p:nvPicPr>
          <p:cNvPr id="2" name="Picture 1">
            <a:extLst>
              <a:ext uri="{FF2B5EF4-FFF2-40B4-BE49-F238E27FC236}">
                <a16:creationId xmlns:a16="http://schemas.microsoft.com/office/drawing/2014/main" id="{FA6B930E-3674-4586-962C-367B387E3912}"/>
              </a:ext>
            </a:extLst>
          </p:cNvPr>
          <p:cNvPicPr>
            <a:picLocks noChangeAspect="1"/>
          </p:cNvPicPr>
          <p:nvPr/>
        </p:nvPicPr>
        <p:blipFill>
          <a:blip r:embed="rId2"/>
          <a:stretch>
            <a:fillRect/>
          </a:stretch>
        </p:blipFill>
        <p:spPr>
          <a:xfrm>
            <a:off x="1097280" y="155924"/>
            <a:ext cx="3397425" cy="2044805"/>
          </a:xfrm>
          <a:prstGeom prst="rect">
            <a:avLst/>
          </a:prstGeom>
        </p:spPr>
      </p:pic>
    </p:spTree>
    <p:extLst>
      <p:ext uri="{BB962C8B-B14F-4D97-AF65-F5344CB8AC3E}">
        <p14:creationId xmlns:p14="http://schemas.microsoft.com/office/powerpoint/2010/main" val="2064056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Attitude</a:t>
            </a:r>
          </a:p>
        </p:txBody>
      </p:sp>
      <p:sp>
        <p:nvSpPr>
          <p:cNvPr id="3" name="Content Placeholder 2"/>
          <p:cNvSpPr>
            <a:spLocks noGrp="1"/>
          </p:cNvSpPr>
          <p:nvPr>
            <p:ph idx="1"/>
          </p:nvPr>
        </p:nvSpPr>
        <p:spPr>
          <a:xfrm>
            <a:off x="1295400" y="2425700"/>
            <a:ext cx="10172700" cy="3987800"/>
          </a:xfrm>
        </p:spPr>
        <p:txBody>
          <a:bodyPr>
            <a:normAutofit fontScale="47500" lnSpcReduction="20000"/>
          </a:bodyPr>
          <a:lstStyle/>
          <a:p>
            <a:pPr>
              <a:buFont typeface="Wingdings" panose="05000000000000000000" pitchFamily="2" charset="2"/>
              <a:buChar char="§"/>
            </a:pPr>
            <a:r>
              <a:rPr lang="en-US" sz="5900" dirty="0">
                <a:solidFill>
                  <a:schemeClr val="accent6">
                    <a:lumMod val="50000"/>
                  </a:schemeClr>
                </a:solidFill>
              </a:rPr>
              <a:t>Curiosity &amp; Be Open </a:t>
            </a:r>
          </a:p>
          <a:p>
            <a:pPr>
              <a:buFont typeface="Wingdings" panose="05000000000000000000" pitchFamily="2" charset="2"/>
              <a:buChar char="§"/>
            </a:pPr>
            <a:r>
              <a:rPr lang="en-US" sz="5900" dirty="0">
                <a:solidFill>
                  <a:schemeClr val="accent6">
                    <a:lumMod val="50000"/>
                  </a:schemeClr>
                </a:solidFill>
              </a:rPr>
              <a:t>Self-Initiative to learn from different teams</a:t>
            </a:r>
          </a:p>
          <a:p>
            <a:pPr>
              <a:buFont typeface="Wingdings" panose="05000000000000000000" pitchFamily="2" charset="2"/>
              <a:buChar char="§"/>
            </a:pPr>
            <a:r>
              <a:rPr lang="en-US" sz="5900" dirty="0">
                <a:solidFill>
                  <a:schemeClr val="accent6">
                    <a:lumMod val="50000"/>
                  </a:schemeClr>
                </a:solidFill>
              </a:rPr>
              <a:t>Patient </a:t>
            </a:r>
          </a:p>
          <a:p>
            <a:pPr>
              <a:buFont typeface="Wingdings" panose="05000000000000000000" pitchFamily="2" charset="2"/>
              <a:buChar char="§"/>
            </a:pPr>
            <a:r>
              <a:rPr lang="en-US" sz="5900" dirty="0">
                <a:solidFill>
                  <a:schemeClr val="accent6">
                    <a:lumMod val="50000"/>
                  </a:schemeClr>
                </a:solidFill>
              </a:rPr>
              <a:t>Positive</a:t>
            </a:r>
          </a:p>
          <a:p>
            <a:pPr>
              <a:buFont typeface="Wingdings" panose="05000000000000000000" pitchFamily="2" charset="2"/>
              <a:buChar char="§"/>
            </a:pPr>
            <a:r>
              <a:rPr lang="en-US" sz="5900" dirty="0">
                <a:solidFill>
                  <a:schemeClr val="accent6">
                    <a:lumMod val="50000"/>
                  </a:schemeClr>
                </a:solidFill>
              </a:rPr>
              <a:t>Polite, Respect and Care</a:t>
            </a:r>
          </a:p>
          <a:p>
            <a:pPr>
              <a:buFont typeface="Wingdings" panose="05000000000000000000" pitchFamily="2" charset="2"/>
              <a:buChar char="§"/>
            </a:pPr>
            <a:r>
              <a:rPr lang="en-HK" sz="5900" dirty="0">
                <a:solidFill>
                  <a:schemeClr val="accent6">
                    <a:lumMod val="50000"/>
                  </a:schemeClr>
                </a:solidFill>
              </a:rPr>
              <a:t>Punctuality</a:t>
            </a:r>
            <a:endParaRPr lang="en-US" sz="5900" dirty="0">
              <a:solidFill>
                <a:schemeClr val="accent6">
                  <a:lumMod val="50000"/>
                </a:schemeClr>
              </a:solidFill>
            </a:endParaRPr>
          </a:p>
          <a:p>
            <a:pPr>
              <a:buFont typeface="Wingdings" panose="05000000000000000000" pitchFamily="2" charset="2"/>
              <a:buChar char="§"/>
            </a:pPr>
            <a:r>
              <a:rPr lang="en-US" sz="5900" dirty="0">
                <a:solidFill>
                  <a:schemeClr val="accent6">
                    <a:lumMod val="50000"/>
                  </a:schemeClr>
                </a:solidFill>
              </a:rPr>
              <a:t>Self-discipline with good time and workload management</a:t>
            </a:r>
          </a:p>
          <a:p>
            <a:pPr>
              <a:buFont typeface="Wingdings" panose="05000000000000000000" pitchFamily="2" charset="2"/>
              <a:buChar char="§"/>
            </a:pPr>
            <a:r>
              <a:rPr lang="en-US" sz="5900" dirty="0">
                <a:solidFill>
                  <a:schemeClr val="accent6">
                    <a:lumMod val="50000"/>
                  </a:schemeClr>
                </a:solidFill>
              </a:rPr>
              <a:t>Flexible and willing to shoulder additional duties</a:t>
            </a:r>
          </a:p>
          <a:p>
            <a:endParaRPr lang="en-US" dirty="0"/>
          </a:p>
          <a:p>
            <a:endParaRPr lang="en-US" dirty="0"/>
          </a:p>
        </p:txBody>
      </p:sp>
      <p:pic>
        <p:nvPicPr>
          <p:cNvPr id="4" name="Picture 3">
            <a:extLst>
              <a:ext uri="{FF2B5EF4-FFF2-40B4-BE49-F238E27FC236}">
                <a16:creationId xmlns:a16="http://schemas.microsoft.com/office/drawing/2014/main" id="{AE547ECD-CF7F-4A20-AF52-D9A469C03B56}"/>
              </a:ext>
            </a:extLst>
          </p:cNvPr>
          <p:cNvPicPr>
            <a:picLocks noChangeAspect="1"/>
          </p:cNvPicPr>
          <p:nvPr/>
        </p:nvPicPr>
        <p:blipFill>
          <a:blip r:embed="rId2"/>
          <a:stretch>
            <a:fillRect/>
          </a:stretch>
        </p:blipFill>
        <p:spPr>
          <a:xfrm>
            <a:off x="1036320" y="286603"/>
            <a:ext cx="3562533" cy="2019404"/>
          </a:xfrm>
          <a:prstGeom prst="rect">
            <a:avLst/>
          </a:prstGeom>
        </p:spPr>
      </p:pic>
    </p:spTree>
    <p:extLst>
      <p:ext uri="{BB962C8B-B14F-4D97-AF65-F5344CB8AC3E}">
        <p14:creationId xmlns:p14="http://schemas.microsoft.com/office/powerpoint/2010/main" val="1312957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50A3-69CF-4257-A80D-3159CDEB197A}"/>
              </a:ext>
            </a:extLst>
          </p:cNvPr>
          <p:cNvSpPr>
            <a:spLocks noGrp="1"/>
          </p:cNvSpPr>
          <p:nvPr>
            <p:ph type="title"/>
          </p:nvPr>
        </p:nvSpPr>
        <p:spPr>
          <a:xfrm>
            <a:off x="238539" y="1272209"/>
            <a:ext cx="3074504" cy="3281503"/>
          </a:xfrm>
        </p:spPr>
        <p:txBody>
          <a:bodyPr vert="horz" lIns="91440" tIns="45720" rIns="91440" bIns="45720" rtlCol="0" anchor="b">
            <a:normAutofit fontScale="90000"/>
          </a:bodyPr>
          <a:lstStyle/>
          <a:p>
            <a:r>
              <a:rPr lang="en-US" sz="5400" spc="-100" dirty="0"/>
              <a:t>Student’s Story in ES placement </a:t>
            </a:r>
          </a:p>
        </p:txBody>
      </p:sp>
      <p:pic>
        <p:nvPicPr>
          <p:cNvPr id="5" name="Content Placeholder 4" descr="Text, letter&#10;&#10;Description automatically generated">
            <a:extLst>
              <a:ext uri="{FF2B5EF4-FFF2-40B4-BE49-F238E27FC236}">
                <a16:creationId xmlns:a16="http://schemas.microsoft.com/office/drawing/2014/main" id="{BDAA67E2-EA46-48A4-89A3-0C23B3AB5887}"/>
              </a:ext>
            </a:extLst>
          </p:cNvPr>
          <p:cNvPicPr>
            <a:picLocks noGrp="1" noChangeAspect="1"/>
          </p:cNvPicPr>
          <p:nvPr>
            <p:ph idx="1"/>
          </p:nvPr>
        </p:nvPicPr>
        <p:blipFill>
          <a:blip r:embed="rId3"/>
          <a:stretch>
            <a:fillRect/>
          </a:stretch>
        </p:blipFill>
        <p:spPr>
          <a:xfrm>
            <a:off x="4837043" y="265043"/>
            <a:ext cx="4876800" cy="6347791"/>
          </a:xfrm>
          <a:prstGeom prst="rect">
            <a:avLst/>
          </a:prstGeom>
        </p:spPr>
      </p:pic>
    </p:spTree>
    <p:extLst>
      <p:ext uri="{BB962C8B-B14F-4D97-AF65-F5344CB8AC3E}">
        <p14:creationId xmlns:p14="http://schemas.microsoft.com/office/powerpoint/2010/main" val="3903447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B201-DCC0-4AFE-AAB1-1AF320484252}"/>
              </a:ext>
            </a:extLst>
          </p:cNvPr>
          <p:cNvSpPr>
            <a:spLocks noGrp="1"/>
          </p:cNvSpPr>
          <p:nvPr>
            <p:ph type="title"/>
          </p:nvPr>
        </p:nvSpPr>
        <p:spPr>
          <a:xfrm>
            <a:off x="0" y="-511652"/>
            <a:ext cx="3088889" cy="4844074"/>
          </a:xfrm>
        </p:spPr>
        <p:txBody>
          <a:bodyPr>
            <a:normAutofit fontScale="90000"/>
          </a:bodyPr>
          <a:lstStyle/>
          <a:p>
            <a:br>
              <a:rPr lang="en-HK" dirty="0"/>
            </a:br>
            <a:br>
              <a:rPr lang="en-HK" dirty="0"/>
            </a:br>
            <a:br>
              <a:rPr lang="en-HK" dirty="0"/>
            </a:br>
            <a:br>
              <a:rPr lang="en-HK" dirty="0"/>
            </a:br>
            <a:br>
              <a:rPr lang="en-HK" dirty="0"/>
            </a:br>
            <a:br>
              <a:rPr lang="en-HK" dirty="0"/>
            </a:br>
            <a:br>
              <a:rPr lang="en-HK" dirty="0"/>
            </a:br>
            <a:r>
              <a:rPr lang="en-HK" dirty="0"/>
              <a:t>Alex Cheung</a:t>
            </a:r>
            <a:br>
              <a:rPr lang="en-HK" dirty="0"/>
            </a:br>
            <a:br>
              <a:rPr lang="en-HK" dirty="0"/>
            </a:br>
            <a:r>
              <a:rPr lang="en-HK" dirty="0"/>
              <a:t>MSW-FT </a:t>
            </a:r>
            <a:br>
              <a:rPr lang="en-HK" dirty="0"/>
            </a:br>
            <a:r>
              <a:rPr lang="en-US" dirty="0"/>
              <a:t>1</a:t>
            </a:r>
            <a:r>
              <a:rPr lang="en-US" baseline="30000" dirty="0"/>
              <a:t>st</a:t>
            </a:r>
            <a:r>
              <a:rPr lang="zh-TW" altLang="en-US" dirty="0"/>
              <a:t> </a:t>
            </a:r>
            <a:r>
              <a:rPr lang="en-US" altLang="zh-TW" dirty="0"/>
              <a:t>:</a:t>
            </a:r>
            <a:r>
              <a:rPr lang="zh-TW" altLang="en-US" dirty="0"/>
              <a:t> </a:t>
            </a:r>
            <a:r>
              <a:rPr lang="en-US" altLang="zh-TW" dirty="0"/>
              <a:t>ICYSC</a:t>
            </a:r>
            <a:br>
              <a:rPr lang="en-US" altLang="zh-TW" dirty="0"/>
            </a:br>
            <a:r>
              <a:rPr lang="en-US" altLang="zh-TW" dirty="0"/>
              <a:t>2</a:t>
            </a:r>
            <a:r>
              <a:rPr lang="en-US" altLang="zh-TW" baseline="30000" dirty="0"/>
              <a:t>nd</a:t>
            </a:r>
            <a:r>
              <a:rPr lang="en-US" altLang="zh-TW" dirty="0"/>
              <a:t> : DECC</a:t>
            </a:r>
            <a:br>
              <a:rPr lang="en-US" altLang="zh-TW" dirty="0"/>
            </a:br>
            <a:endParaRPr lang="en-HK" dirty="0"/>
          </a:p>
        </p:txBody>
      </p:sp>
      <p:sp>
        <p:nvSpPr>
          <p:cNvPr id="4" name="Speech Bubble: Oval 3">
            <a:extLst>
              <a:ext uri="{FF2B5EF4-FFF2-40B4-BE49-F238E27FC236}">
                <a16:creationId xmlns:a16="http://schemas.microsoft.com/office/drawing/2014/main" id="{FB77C130-0186-4CBA-B764-0C86FAB287C3}"/>
              </a:ext>
            </a:extLst>
          </p:cNvPr>
          <p:cNvSpPr/>
          <p:nvPr/>
        </p:nvSpPr>
        <p:spPr>
          <a:xfrm>
            <a:off x="5207620" y="10803"/>
            <a:ext cx="3088888" cy="25539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a:t>對長者服務印象完全改觀</a:t>
            </a:r>
            <a:r>
              <a:rPr lang="en-HK" altLang="zh-TW" dirty="0"/>
              <a:t>. </a:t>
            </a:r>
            <a:r>
              <a:rPr lang="zh-TW" altLang="en-US" dirty="0"/>
              <a:t>以前覺得長者服務好悶</a:t>
            </a:r>
            <a:r>
              <a:rPr lang="en-HK" altLang="zh-TW" dirty="0"/>
              <a:t>, </a:t>
            </a:r>
            <a:r>
              <a:rPr lang="zh-TW" altLang="en-US" dirty="0"/>
              <a:t>原本咁多元化</a:t>
            </a:r>
            <a:endParaRPr lang="en-HK" dirty="0"/>
          </a:p>
        </p:txBody>
      </p:sp>
      <p:pic>
        <p:nvPicPr>
          <p:cNvPr id="8" name="Picture 7">
            <a:extLst>
              <a:ext uri="{FF2B5EF4-FFF2-40B4-BE49-F238E27FC236}">
                <a16:creationId xmlns:a16="http://schemas.microsoft.com/office/drawing/2014/main" id="{D7DFC130-A9D0-44E9-9DB1-940264ED5815}"/>
              </a:ext>
            </a:extLst>
          </p:cNvPr>
          <p:cNvPicPr>
            <a:picLocks noChangeAspect="1"/>
          </p:cNvPicPr>
          <p:nvPr/>
        </p:nvPicPr>
        <p:blipFill>
          <a:blip r:embed="rId2"/>
          <a:stretch>
            <a:fillRect/>
          </a:stretch>
        </p:blipFill>
        <p:spPr>
          <a:xfrm>
            <a:off x="3914078" y="2647196"/>
            <a:ext cx="2057580" cy="4021634"/>
          </a:xfrm>
          <a:prstGeom prst="rect">
            <a:avLst/>
          </a:prstGeom>
        </p:spPr>
      </p:pic>
      <p:sp>
        <p:nvSpPr>
          <p:cNvPr id="9" name="Speech Bubble: Oval 8">
            <a:extLst>
              <a:ext uri="{FF2B5EF4-FFF2-40B4-BE49-F238E27FC236}">
                <a16:creationId xmlns:a16="http://schemas.microsoft.com/office/drawing/2014/main" id="{3F8374D7-E852-4C5B-94BA-8F29CC58DA46}"/>
              </a:ext>
            </a:extLst>
          </p:cNvPr>
          <p:cNvSpPr/>
          <p:nvPr/>
        </p:nvSpPr>
        <p:spPr>
          <a:xfrm>
            <a:off x="8147824" y="355446"/>
            <a:ext cx="3393687" cy="25539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50+ </a:t>
            </a:r>
            <a:r>
              <a:rPr lang="zh-TW" altLang="en-US" dirty="0"/>
              <a:t>好好玩</a:t>
            </a:r>
            <a:r>
              <a:rPr lang="en-HK" altLang="zh-TW" dirty="0"/>
              <a:t>, </a:t>
            </a:r>
            <a:r>
              <a:rPr lang="zh-TW" altLang="en-US" dirty="0"/>
              <a:t>他們係</a:t>
            </a:r>
            <a:r>
              <a:rPr lang="en-HK" altLang="zh-TW" dirty="0"/>
              <a:t>C</a:t>
            </a:r>
            <a:r>
              <a:rPr lang="en-US" altLang="zh-TW" dirty="0" err="1"/>
              <a:t>ontributors</a:t>
            </a:r>
            <a:r>
              <a:rPr lang="en-US" altLang="zh-TW" dirty="0"/>
              <a:t> , </a:t>
            </a:r>
            <a:r>
              <a:rPr lang="zh-TW" altLang="en-US" dirty="0"/>
              <a:t>有好多發揮</a:t>
            </a:r>
            <a:r>
              <a:rPr lang="en-HK" altLang="zh-TW" dirty="0"/>
              <a:t>. </a:t>
            </a:r>
            <a:r>
              <a:rPr lang="zh-TW" altLang="en-US" dirty="0"/>
              <a:t>當義工去解釋</a:t>
            </a:r>
            <a:r>
              <a:rPr lang="en-HK" altLang="zh-TW" dirty="0"/>
              <a:t>HEALTH REPORT </a:t>
            </a:r>
            <a:r>
              <a:rPr lang="zh-TW" altLang="en-US" dirty="0"/>
              <a:t>同可以帶康樂運動小組</a:t>
            </a:r>
            <a:r>
              <a:rPr lang="en-HK" altLang="zh-TW" dirty="0"/>
              <a:t>. </a:t>
            </a:r>
            <a:r>
              <a:rPr lang="zh-TW" altLang="en-US" dirty="0"/>
              <a:t>跟他們學到很多</a:t>
            </a:r>
            <a:endParaRPr lang="en-HK" dirty="0"/>
          </a:p>
        </p:txBody>
      </p:sp>
      <p:sp>
        <p:nvSpPr>
          <p:cNvPr id="10" name="Speech Bubble: Oval 9">
            <a:extLst>
              <a:ext uri="{FF2B5EF4-FFF2-40B4-BE49-F238E27FC236}">
                <a16:creationId xmlns:a16="http://schemas.microsoft.com/office/drawing/2014/main" id="{6989C441-C6CB-40EF-A021-F3D7E3A9B45F}"/>
              </a:ext>
            </a:extLst>
          </p:cNvPr>
          <p:cNvSpPr/>
          <p:nvPr/>
        </p:nvSpPr>
        <p:spPr>
          <a:xfrm>
            <a:off x="6459434" y="3055434"/>
            <a:ext cx="3088888" cy="25539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a:t>醫社合作， </a:t>
            </a:r>
            <a:endParaRPr lang="en-HK" altLang="zh-TW" dirty="0"/>
          </a:p>
          <a:p>
            <a:pPr algn="ctr"/>
            <a:r>
              <a:rPr lang="zh-TW" altLang="en-US" dirty="0"/>
              <a:t>大開眼界</a:t>
            </a:r>
            <a:endParaRPr lang="en-HK" dirty="0"/>
          </a:p>
        </p:txBody>
      </p:sp>
    </p:spTree>
    <p:extLst>
      <p:ext uri="{BB962C8B-B14F-4D97-AF65-F5344CB8AC3E}">
        <p14:creationId xmlns:p14="http://schemas.microsoft.com/office/powerpoint/2010/main" val="1164594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B201-DCC0-4AFE-AAB1-1AF320484252}"/>
              </a:ext>
            </a:extLst>
          </p:cNvPr>
          <p:cNvSpPr>
            <a:spLocks noGrp="1"/>
          </p:cNvSpPr>
          <p:nvPr>
            <p:ph type="title"/>
          </p:nvPr>
        </p:nvSpPr>
        <p:spPr>
          <a:xfrm>
            <a:off x="111512" y="880946"/>
            <a:ext cx="3088889" cy="2548054"/>
          </a:xfrm>
        </p:spPr>
        <p:txBody>
          <a:bodyPr>
            <a:normAutofit fontScale="90000"/>
          </a:bodyPr>
          <a:lstStyle/>
          <a:p>
            <a:br>
              <a:rPr lang="en-HK" dirty="0"/>
            </a:br>
            <a:br>
              <a:rPr lang="en-HK" dirty="0"/>
            </a:br>
            <a:br>
              <a:rPr lang="en-HK" dirty="0"/>
            </a:br>
            <a:br>
              <a:rPr lang="en-HK" dirty="0"/>
            </a:br>
            <a:br>
              <a:rPr lang="en-HK" dirty="0"/>
            </a:br>
            <a:br>
              <a:rPr lang="en-HK" dirty="0"/>
            </a:br>
            <a:br>
              <a:rPr lang="en-HK" dirty="0"/>
            </a:br>
            <a:r>
              <a:rPr lang="en-US" dirty="0"/>
              <a:t>Sharon</a:t>
            </a:r>
            <a:r>
              <a:rPr lang="zh-TW" altLang="en-US" dirty="0"/>
              <a:t> </a:t>
            </a:r>
            <a:r>
              <a:rPr lang="en-US" altLang="zh-TW" dirty="0"/>
              <a:t>Law</a:t>
            </a:r>
            <a:br>
              <a:rPr lang="en-HK" dirty="0"/>
            </a:br>
            <a:br>
              <a:rPr lang="en-HK" dirty="0"/>
            </a:br>
            <a:r>
              <a:rPr lang="en-HK" dirty="0"/>
              <a:t>MSW-FT </a:t>
            </a:r>
            <a:br>
              <a:rPr lang="en-HK" dirty="0"/>
            </a:br>
            <a:r>
              <a:rPr lang="en-US" dirty="0"/>
              <a:t>1</a:t>
            </a:r>
            <a:r>
              <a:rPr lang="en-US" baseline="30000" dirty="0"/>
              <a:t>st</a:t>
            </a:r>
            <a:r>
              <a:rPr lang="zh-TW" altLang="en-US" dirty="0"/>
              <a:t> </a:t>
            </a:r>
            <a:r>
              <a:rPr lang="en-US" altLang="zh-TW" dirty="0"/>
              <a:t>:  Rehab</a:t>
            </a:r>
            <a:br>
              <a:rPr lang="en-US" altLang="zh-TW" dirty="0"/>
            </a:br>
            <a:r>
              <a:rPr lang="en-US" altLang="zh-TW" dirty="0"/>
              <a:t>2</a:t>
            </a:r>
            <a:r>
              <a:rPr lang="en-US" altLang="zh-TW" baseline="30000" dirty="0"/>
              <a:t>nd</a:t>
            </a:r>
            <a:r>
              <a:rPr lang="en-US" altLang="zh-TW" dirty="0"/>
              <a:t> : DECC</a:t>
            </a:r>
            <a:br>
              <a:rPr lang="en-US" altLang="zh-TW" dirty="0"/>
            </a:br>
            <a:endParaRPr lang="en-HK" dirty="0"/>
          </a:p>
        </p:txBody>
      </p:sp>
      <p:sp>
        <p:nvSpPr>
          <p:cNvPr id="4" name="Speech Bubble: Oval 3">
            <a:extLst>
              <a:ext uri="{FF2B5EF4-FFF2-40B4-BE49-F238E27FC236}">
                <a16:creationId xmlns:a16="http://schemas.microsoft.com/office/drawing/2014/main" id="{FB77C130-0186-4CBA-B764-0C86FAB287C3}"/>
              </a:ext>
            </a:extLst>
          </p:cNvPr>
          <p:cNvSpPr/>
          <p:nvPr/>
        </p:nvSpPr>
        <p:spPr>
          <a:xfrm>
            <a:off x="5207620" y="10803"/>
            <a:ext cx="3088888" cy="25539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a:t>好豐富嘅體驗</a:t>
            </a:r>
            <a:endParaRPr lang="en-HK" altLang="zh-TW" dirty="0"/>
          </a:p>
          <a:p>
            <a:pPr algn="ctr"/>
            <a:r>
              <a:rPr lang="en-HK" dirty="0"/>
              <a:t>*</a:t>
            </a:r>
            <a:r>
              <a:rPr lang="en-US" dirty="0"/>
              <a:t>50 Plus, </a:t>
            </a:r>
          </a:p>
          <a:p>
            <a:pPr marL="285750" indent="-285750" algn="ctr">
              <a:buFont typeface="Arial" panose="020B0604020202020204" pitchFamily="34" charset="0"/>
              <a:buChar char="•"/>
            </a:pPr>
            <a:r>
              <a:rPr lang="en-US" dirty="0"/>
              <a:t>active ageing</a:t>
            </a:r>
          </a:p>
          <a:p>
            <a:pPr marL="285750" indent="-285750" algn="ctr">
              <a:buFont typeface="Arial" panose="020B0604020202020204" pitchFamily="34" charset="0"/>
              <a:buChar char="•"/>
            </a:pPr>
            <a:r>
              <a:rPr lang="zh-TW" altLang="en-US" dirty="0"/>
              <a:t>基層醫療</a:t>
            </a:r>
            <a:endParaRPr lang="en-HK" altLang="zh-TW" dirty="0"/>
          </a:p>
          <a:p>
            <a:pPr marL="285750" indent="-285750" algn="ctr">
              <a:buFont typeface="Arial" panose="020B0604020202020204" pitchFamily="34" charset="0"/>
              <a:buChar char="•"/>
            </a:pPr>
            <a:r>
              <a:rPr lang="zh-TW" altLang="en-US" dirty="0"/>
              <a:t>醫社合作</a:t>
            </a:r>
            <a:endParaRPr lang="en-HK" dirty="0"/>
          </a:p>
        </p:txBody>
      </p:sp>
      <p:sp>
        <p:nvSpPr>
          <p:cNvPr id="9" name="Speech Bubble: Oval 8">
            <a:extLst>
              <a:ext uri="{FF2B5EF4-FFF2-40B4-BE49-F238E27FC236}">
                <a16:creationId xmlns:a16="http://schemas.microsoft.com/office/drawing/2014/main" id="{3F8374D7-E852-4C5B-94BA-8F29CC58DA46}"/>
              </a:ext>
            </a:extLst>
          </p:cNvPr>
          <p:cNvSpPr/>
          <p:nvPr/>
        </p:nvSpPr>
        <p:spPr>
          <a:xfrm>
            <a:off x="8147824" y="355446"/>
            <a:ext cx="3393687" cy="25539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a:t>好多新潮活動</a:t>
            </a:r>
            <a:endParaRPr lang="en-HK" altLang="zh-TW" dirty="0"/>
          </a:p>
          <a:p>
            <a:pPr algn="ctr"/>
            <a:r>
              <a:rPr lang="zh-TW" altLang="en-US" dirty="0"/>
              <a:t>＊</a:t>
            </a:r>
            <a:r>
              <a:rPr lang="en-US" altLang="zh-TW" dirty="0"/>
              <a:t>Soft Volleyball</a:t>
            </a:r>
          </a:p>
          <a:p>
            <a:pPr algn="ctr"/>
            <a:r>
              <a:rPr lang="en-US" dirty="0"/>
              <a:t>*Singing Bowl</a:t>
            </a:r>
          </a:p>
          <a:p>
            <a:pPr algn="ctr"/>
            <a:r>
              <a:rPr lang="en-US" dirty="0"/>
              <a:t>*</a:t>
            </a:r>
            <a:r>
              <a:rPr lang="zh-TW" altLang="en-US" dirty="0"/>
              <a:t>電競</a:t>
            </a:r>
            <a:r>
              <a:rPr lang="en-HK" altLang="zh-TW" dirty="0"/>
              <a:t>: </a:t>
            </a:r>
            <a:r>
              <a:rPr lang="zh-TW" altLang="en-US" dirty="0"/>
              <a:t>傳說對決</a:t>
            </a:r>
            <a:endParaRPr lang="en-HK" dirty="0"/>
          </a:p>
        </p:txBody>
      </p:sp>
      <p:sp>
        <p:nvSpPr>
          <p:cNvPr id="10" name="Speech Bubble: Oval 9">
            <a:extLst>
              <a:ext uri="{FF2B5EF4-FFF2-40B4-BE49-F238E27FC236}">
                <a16:creationId xmlns:a16="http://schemas.microsoft.com/office/drawing/2014/main" id="{6989C441-C6CB-40EF-A021-F3D7E3A9B45F}"/>
              </a:ext>
            </a:extLst>
          </p:cNvPr>
          <p:cNvSpPr/>
          <p:nvPr/>
        </p:nvSpPr>
        <p:spPr>
          <a:xfrm>
            <a:off x="5812664" y="2647196"/>
            <a:ext cx="3088888" cy="25539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dirty="0"/>
              <a:t>大學學嘅可以應用</a:t>
            </a:r>
            <a:endParaRPr lang="en-HK" altLang="zh-TW" dirty="0"/>
          </a:p>
          <a:p>
            <a:pPr algn="ctr"/>
            <a:r>
              <a:rPr lang="en-HK" dirty="0"/>
              <a:t>G</a:t>
            </a:r>
            <a:r>
              <a:rPr lang="en-US" dirty="0" err="1"/>
              <a:t>roupwork</a:t>
            </a:r>
            <a:endParaRPr lang="en-US" dirty="0"/>
          </a:p>
          <a:p>
            <a:pPr algn="ctr"/>
            <a:r>
              <a:rPr lang="en-US" dirty="0"/>
              <a:t>Casework</a:t>
            </a:r>
          </a:p>
          <a:p>
            <a:pPr algn="ctr"/>
            <a:r>
              <a:rPr lang="en-US" dirty="0"/>
              <a:t>Program </a:t>
            </a:r>
            <a:endParaRPr lang="en-HK" dirty="0"/>
          </a:p>
        </p:txBody>
      </p:sp>
      <p:sp>
        <p:nvSpPr>
          <p:cNvPr id="11" name="Speech Bubble: Oval 10">
            <a:extLst>
              <a:ext uri="{FF2B5EF4-FFF2-40B4-BE49-F238E27FC236}">
                <a16:creationId xmlns:a16="http://schemas.microsoft.com/office/drawing/2014/main" id="{18EB3725-1DDA-47D5-9AE3-05EF7C179742}"/>
              </a:ext>
            </a:extLst>
          </p:cNvPr>
          <p:cNvSpPr/>
          <p:nvPr/>
        </p:nvSpPr>
        <p:spPr>
          <a:xfrm>
            <a:off x="8742557" y="3691694"/>
            <a:ext cx="3088888" cy="255397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Casework</a:t>
            </a:r>
            <a:r>
              <a:rPr lang="zh-TW" altLang="en-US" dirty="0"/>
              <a:t>可以做家訪； 用</a:t>
            </a:r>
            <a:r>
              <a:rPr lang="en-US" altLang="zh-TW" dirty="0"/>
              <a:t>family perspective and system perspective </a:t>
            </a:r>
            <a:r>
              <a:rPr lang="zh-TW" altLang="en-US" dirty="0"/>
              <a:t>去介入。</a:t>
            </a:r>
            <a:endParaRPr lang="en-HK" dirty="0"/>
          </a:p>
        </p:txBody>
      </p:sp>
      <p:pic>
        <p:nvPicPr>
          <p:cNvPr id="5" name="Picture 4">
            <a:extLst>
              <a:ext uri="{FF2B5EF4-FFF2-40B4-BE49-F238E27FC236}">
                <a16:creationId xmlns:a16="http://schemas.microsoft.com/office/drawing/2014/main" id="{A5BBCDB0-2B02-47B6-89B7-442B5540F521}"/>
              </a:ext>
            </a:extLst>
          </p:cNvPr>
          <p:cNvPicPr>
            <a:picLocks noChangeAspect="1"/>
          </p:cNvPicPr>
          <p:nvPr/>
        </p:nvPicPr>
        <p:blipFill>
          <a:blip r:embed="rId2"/>
          <a:stretch>
            <a:fillRect/>
          </a:stretch>
        </p:blipFill>
        <p:spPr>
          <a:xfrm>
            <a:off x="3935222" y="2373601"/>
            <a:ext cx="1625001" cy="4349270"/>
          </a:xfrm>
          <a:prstGeom prst="rect">
            <a:avLst/>
          </a:prstGeom>
        </p:spPr>
      </p:pic>
    </p:spTree>
    <p:extLst>
      <p:ext uri="{BB962C8B-B14F-4D97-AF65-F5344CB8AC3E}">
        <p14:creationId xmlns:p14="http://schemas.microsoft.com/office/powerpoint/2010/main" val="420668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4D0-792E-4ADF-8D57-72EED3A96B6D}"/>
              </a:ext>
            </a:extLst>
          </p:cNvPr>
          <p:cNvSpPr>
            <a:spLocks noGrp="1"/>
          </p:cNvSpPr>
          <p:nvPr>
            <p:ph type="title"/>
          </p:nvPr>
        </p:nvSpPr>
        <p:spPr/>
        <p:txBody>
          <a:bodyPr/>
          <a:lstStyle/>
          <a:p>
            <a:r>
              <a:rPr lang="en-US" altLang="zh-HK" dirty="0"/>
              <a:t>Why ES?</a:t>
            </a:r>
            <a:endParaRPr lang="zh-HK" altLang="en-US" dirty="0"/>
          </a:p>
        </p:txBody>
      </p:sp>
      <p:sp>
        <p:nvSpPr>
          <p:cNvPr id="4" name="TextBox 3">
            <a:extLst>
              <a:ext uri="{FF2B5EF4-FFF2-40B4-BE49-F238E27FC236}">
                <a16:creationId xmlns:a16="http://schemas.microsoft.com/office/drawing/2014/main" id="{2B3F11D9-BE6E-8177-0E5E-F69354D5F885}"/>
              </a:ext>
            </a:extLst>
          </p:cNvPr>
          <p:cNvSpPr txBox="1"/>
          <p:nvPr/>
        </p:nvSpPr>
        <p:spPr>
          <a:xfrm>
            <a:off x="0" y="6322505"/>
            <a:ext cx="9400308" cy="369332"/>
          </a:xfrm>
          <a:prstGeom prst="rect">
            <a:avLst/>
          </a:prstGeom>
          <a:noFill/>
        </p:spPr>
        <p:txBody>
          <a:bodyPr wrap="square">
            <a:spAutoFit/>
          </a:bodyPr>
          <a:lstStyle/>
          <a:p>
            <a:r>
              <a:rPr lang="en-HK" dirty="0"/>
              <a:t>Source:  https://www.who.int/news-room/fact-sheets/detail/ageing-and-health</a:t>
            </a:r>
          </a:p>
        </p:txBody>
      </p:sp>
      <p:pic>
        <p:nvPicPr>
          <p:cNvPr id="6" name="Picture 5">
            <a:extLst>
              <a:ext uri="{FF2B5EF4-FFF2-40B4-BE49-F238E27FC236}">
                <a16:creationId xmlns:a16="http://schemas.microsoft.com/office/drawing/2014/main" id="{C5A2D946-BACC-A7DC-9C4A-49648F701580}"/>
              </a:ext>
            </a:extLst>
          </p:cNvPr>
          <p:cNvPicPr>
            <a:picLocks noChangeAspect="1"/>
          </p:cNvPicPr>
          <p:nvPr/>
        </p:nvPicPr>
        <p:blipFill>
          <a:blip r:embed="rId3"/>
          <a:stretch>
            <a:fillRect/>
          </a:stretch>
        </p:blipFill>
        <p:spPr>
          <a:xfrm>
            <a:off x="3459807" y="1283173"/>
            <a:ext cx="8213225" cy="4812827"/>
          </a:xfrm>
          <a:prstGeom prst="rect">
            <a:avLst/>
          </a:prstGeom>
        </p:spPr>
      </p:pic>
      <p:sp>
        <p:nvSpPr>
          <p:cNvPr id="7" name="TextBox 6">
            <a:extLst>
              <a:ext uri="{FF2B5EF4-FFF2-40B4-BE49-F238E27FC236}">
                <a16:creationId xmlns:a16="http://schemas.microsoft.com/office/drawing/2014/main" id="{E05A2F21-8D05-1DE2-3AE1-E88EEEBD8E80}"/>
              </a:ext>
            </a:extLst>
          </p:cNvPr>
          <p:cNvSpPr txBox="1"/>
          <p:nvPr/>
        </p:nvSpPr>
        <p:spPr>
          <a:xfrm>
            <a:off x="4294908" y="340088"/>
            <a:ext cx="6151419" cy="646331"/>
          </a:xfrm>
          <a:prstGeom prst="rect">
            <a:avLst/>
          </a:prstGeom>
          <a:noFill/>
        </p:spPr>
        <p:txBody>
          <a:bodyPr wrap="square" rtlCol="0">
            <a:spAutoFit/>
          </a:bodyPr>
          <a:lstStyle/>
          <a:p>
            <a:r>
              <a:rPr lang="en-US" sz="3600" b="1" dirty="0">
                <a:solidFill>
                  <a:srgbClr val="002060"/>
                </a:solidFill>
              </a:rPr>
              <a:t>World Health Organization </a:t>
            </a:r>
            <a:endParaRPr lang="en-HK" sz="3600" b="1" dirty="0">
              <a:solidFill>
                <a:srgbClr val="002060"/>
              </a:solidFill>
            </a:endParaRPr>
          </a:p>
        </p:txBody>
      </p:sp>
    </p:spTree>
    <p:extLst>
      <p:ext uri="{BB962C8B-B14F-4D97-AF65-F5344CB8AC3E}">
        <p14:creationId xmlns:p14="http://schemas.microsoft.com/office/powerpoint/2010/main" val="875608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pPr marL="0" indent="0"/>
            <a:r>
              <a:rPr lang="en-HK" b="1"/>
              <a:t>                                             Thank You !</a:t>
            </a:r>
            <a:endParaRPr lang="en-US" b="1"/>
          </a:p>
        </p:txBody>
      </p:sp>
      <p:pic>
        <p:nvPicPr>
          <p:cNvPr id="4" name="Picture 3">
            <a:extLst>
              <a:ext uri="{FF2B5EF4-FFF2-40B4-BE49-F238E27FC236}">
                <a16:creationId xmlns:a16="http://schemas.microsoft.com/office/drawing/2014/main" id="{CE2B9D22-6483-425F-A7D2-6F47658746DA}"/>
              </a:ext>
            </a:extLst>
          </p:cNvPr>
          <p:cNvPicPr>
            <a:picLocks noChangeAspect="1"/>
          </p:cNvPicPr>
          <p:nvPr/>
        </p:nvPicPr>
        <p:blipFill>
          <a:blip r:embed="rId2"/>
          <a:stretch>
            <a:fillRect/>
          </a:stretch>
        </p:blipFill>
        <p:spPr>
          <a:xfrm>
            <a:off x="643192" y="1408612"/>
            <a:ext cx="5451627" cy="3720734"/>
          </a:xfrm>
          <a:prstGeom prst="rect">
            <a:avLst/>
          </a:prstGeom>
        </p:spPr>
      </p:pic>
      <p:cxnSp>
        <p:nvCxnSpPr>
          <p:cNvPr id="20" name="Straight Connector 19">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682344" cy="3670180"/>
          </a:xfrm>
        </p:spPr>
        <p:txBody>
          <a:bodyPr>
            <a:normAutofit/>
          </a:bodyPr>
          <a:lstStyle/>
          <a:p>
            <a:pPr marL="0" indent="0">
              <a:buNone/>
            </a:pPr>
            <a:r>
              <a:rPr lang="en-HK" sz="2400" dirty="0"/>
              <a:t>For Enquiry: </a:t>
            </a:r>
          </a:p>
          <a:p>
            <a:pPr>
              <a:buFont typeface="Wingdings" panose="05000000000000000000" pitchFamily="2" charset="2"/>
              <a:buChar char="q"/>
            </a:pPr>
            <a:r>
              <a:rPr lang="en-HK" sz="2400" dirty="0"/>
              <a:t>Email : edith828@hku.hk</a:t>
            </a:r>
          </a:p>
          <a:p>
            <a:pPr>
              <a:buFont typeface="Wingdings" panose="05000000000000000000" pitchFamily="2" charset="2"/>
              <a:buChar char="q"/>
            </a:pPr>
            <a:r>
              <a:rPr lang="en-HK" sz="2400" dirty="0"/>
              <a:t>Office Tel: 3917 4110</a:t>
            </a:r>
          </a:p>
          <a:p>
            <a:pPr>
              <a:buFont typeface="Wingdings" panose="05000000000000000000" pitchFamily="2" charset="2"/>
              <a:buChar char="q"/>
            </a:pPr>
            <a:r>
              <a:rPr lang="en-HK" sz="2400" dirty="0"/>
              <a:t>Office: CJT-554</a:t>
            </a:r>
          </a:p>
          <a:p>
            <a:pPr marL="0" indent="0">
              <a:buNone/>
            </a:pPr>
            <a:endParaRPr lang="en-HK" sz="2400" dirty="0"/>
          </a:p>
          <a:p>
            <a:pPr marL="0" indent="0">
              <a:buNone/>
            </a:pPr>
            <a:r>
              <a:rPr lang="en-HK" sz="2400" dirty="0"/>
              <a:t>Elderly Service Setting Coordinator : </a:t>
            </a:r>
          </a:p>
          <a:p>
            <a:pPr marL="0" indent="0">
              <a:buNone/>
            </a:pPr>
            <a:r>
              <a:rPr lang="en-HK" sz="2400" dirty="0"/>
              <a:t>EDITH FUNG SIU HA </a:t>
            </a:r>
          </a:p>
          <a:p>
            <a:pPr marL="0" indent="0">
              <a:buNone/>
            </a:pPr>
            <a:endParaRPr lang="en-HK" dirty="0"/>
          </a:p>
        </p:txBody>
      </p:sp>
      <p:sp>
        <p:nvSpPr>
          <p:cNvPr id="22" name="Rectangle 21">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
        <p:nvSpPr>
          <p:cNvPr id="24" name="Rectangle 23">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HK"/>
          </a:p>
        </p:txBody>
      </p:sp>
    </p:spTree>
    <p:extLst>
      <p:ext uri="{BB962C8B-B14F-4D97-AF65-F5344CB8AC3E}">
        <p14:creationId xmlns:p14="http://schemas.microsoft.com/office/powerpoint/2010/main" val="145017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31A4-DC53-4569-91B8-E0F5421158FB}"/>
              </a:ext>
            </a:extLst>
          </p:cNvPr>
          <p:cNvSpPr>
            <a:spLocks noGrp="1"/>
          </p:cNvSpPr>
          <p:nvPr>
            <p:ph type="title"/>
          </p:nvPr>
        </p:nvSpPr>
        <p:spPr>
          <a:xfrm>
            <a:off x="252919" y="1123838"/>
            <a:ext cx="2947482" cy="1915198"/>
          </a:xfrm>
        </p:spPr>
        <p:txBody>
          <a:bodyPr/>
          <a:lstStyle/>
          <a:p>
            <a:r>
              <a:rPr lang="en-US" altLang="zh-HK" dirty="0"/>
              <a:t>Hong Kong</a:t>
            </a:r>
            <a:endParaRPr lang="zh-HK" altLang="en-US" dirty="0"/>
          </a:p>
        </p:txBody>
      </p:sp>
      <p:sp>
        <p:nvSpPr>
          <p:cNvPr id="5" name="Rectangle 4">
            <a:extLst>
              <a:ext uri="{FF2B5EF4-FFF2-40B4-BE49-F238E27FC236}">
                <a16:creationId xmlns:a16="http://schemas.microsoft.com/office/drawing/2014/main" id="{3897206C-85EC-4180-A392-7BD73F9C7F4D}"/>
              </a:ext>
            </a:extLst>
          </p:cNvPr>
          <p:cNvSpPr/>
          <p:nvPr/>
        </p:nvSpPr>
        <p:spPr>
          <a:xfrm>
            <a:off x="0" y="6488668"/>
            <a:ext cx="7156318" cy="276999"/>
          </a:xfrm>
          <a:prstGeom prst="rect">
            <a:avLst/>
          </a:prstGeom>
        </p:spPr>
        <p:txBody>
          <a:bodyPr wrap="none">
            <a:spAutoFit/>
          </a:bodyPr>
          <a:lstStyle/>
          <a:p>
            <a:r>
              <a:rPr lang="en-GB" altLang="zh-HK" sz="1200" dirty="0"/>
              <a:t>Source: </a:t>
            </a:r>
            <a:r>
              <a:rPr lang="en-US" altLang="zh-HK" sz="1200" dirty="0"/>
              <a:t>https://www.censtatd.gov.hk/en/data/stat_report/product/B1120107/att/B11201072021XXXXB0100.pdf</a:t>
            </a:r>
            <a:endParaRPr lang="zh-HK" altLang="en-US" sz="1200" dirty="0"/>
          </a:p>
        </p:txBody>
      </p:sp>
      <p:sp>
        <p:nvSpPr>
          <p:cNvPr id="6" name="Rectangle 5">
            <a:extLst>
              <a:ext uri="{FF2B5EF4-FFF2-40B4-BE49-F238E27FC236}">
                <a16:creationId xmlns:a16="http://schemas.microsoft.com/office/drawing/2014/main" id="{659B5140-F586-42F8-9C49-F863E8219E51}"/>
              </a:ext>
            </a:extLst>
          </p:cNvPr>
          <p:cNvSpPr/>
          <p:nvPr/>
        </p:nvSpPr>
        <p:spPr>
          <a:xfrm>
            <a:off x="3590365" y="5150223"/>
            <a:ext cx="8431305" cy="86779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9" name="Picture 8">
            <a:extLst>
              <a:ext uri="{FF2B5EF4-FFF2-40B4-BE49-F238E27FC236}">
                <a16:creationId xmlns:a16="http://schemas.microsoft.com/office/drawing/2014/main" id="{5767F1DA-000C-86CD-5D01-DD9F2595C9C8}"/>
              </a:ext>
            </a:extLst>
          </p:cNvPr>
          <p:cNvPicPr>
            <a:picLocks noChangeAspect="1"/>
          </p:cNvPicPr>
          <p:nvPr/>
        </p:nvPicPr>
        <p:blipFill>
          <a:blip r:embed="rId3"/>
          <a:stretch>
            <a:fillRect/>
          </a:stretch>
        </p:blipFill>
        <p:spPr>
          <a:xfrm>
            <a:off x="3196443" y="788670"/>
            <a:ext cx="8995557" cy="5249532"/>
          </a:xfrm>
          <a:prstGeom prst="rect">
            <a:avLst/>
          </a:prstGeom>
        </p:spPr>
      </p:pic>
      <p:sp>
        <p:nvSpPr>
          <p:cNvPr id="11" name="TextBox 10">
            <a:extLst>
              <a:ext uri="{FF2B5EF4-FFF2-40B4-BE49-F238E27FC236}">
                <a16:creationId xmlns:a16="http://schemas.microsoft.com/office/drawing/2014/main" id="{775CD920-DA40-04EC-55D0-7E5477ADA0F2}"/>
              </a:ext>
            </a:extLst>
          </p:cNvPr>
          <p:cNvSpPr txBox="1"/>
          <p:nvPr/>
        </p:nvSpPr>
        <p:spPr>
          <a:xfrm>
            <a:off x="3578159" y="338204"/>
            <a:ext cx="7249477" cy="369332"/>
          </a:xfrm>
          <a:prstGeom prst="rect">
            <a:avLst/>
          </a:prstGeom>
          <a:noFill/>
        </p:spPr>
        <p:txBody>
          <a:bodyPr wrap="square">
            <a:spAutoFit/>
          </a:bodyPr>
          <a:lstStyle/>
          <a:p>
            <a:r>
              <a:rPr lang="en-HK" b="1" i="0" dirty="0">
                <a:effectLst/>
                <a:latin typeface="Roboto" panose="02000000000000000000" pitchFamily="2" charset="0"/>
              </a:rPr>
              <a:t>Population Census Key Statistics 2021</a:t>
            </a:r>
            <a:r>
              <a:rPr lang="zh-TW" altLang="en-US" b="1" i="0" dirty="0">
                <a:effectLst/>
                <a:latin typeface="Roboto" panose="02000000000000000000" pitchFamily="2" charset="0"/>
              </a:rPr>
              <a:t>人口普查 主要統計</a:t>
            </a:r>
            <a:endParaRPr lang="en-HK" b="1" dirty="0"/>
          </a:p>
        </p:txBody>
      </p:sp>
      <p:pic>
        <p:nvPicPr>
          <p:cNvPr id="13" name="Picture 12">
            <a:extLst>
              <a:ext uri="{FF2B5EF4-FFF2-40B4-BE49-F238E27FC236}">
                <a16:creationId xmlns:a16="http://schemas.microsoft.com/office/drawing/2014/main" id="{50614564-C844-9E4F-DF2D-DD12BEE00AA7}"/>
              </a:ext>
            </a:extLst>
          </p:cNvPr>
          <p:cNvPicPr>
            <a:picLocks noChangeAspect="1"/>
          </p:cNvPicPr>
          <p:nvPr/>
        </p:nvPicPr>
        <p:blipFill>
          <a:blip r:embed="rId4"/>
          <a:stretch>
            <a:fillRect/>
          </a:stretch>
        </p:blipFill>
        <p:spPr>
          <a:xfrm>
            <a:off x="0" y="4622091"/>
            <a:ext cx="3167684" cy="1395929"/>
          </a:xfrm>
          <a:prstGeom prst="rect">
            <a:avLst/>
          </a:prstGeom>
        </p:spPr>
      </p:pic>
    </p:spTree>
    <p:extLst>
      <p:ext uri="{BB962C8B-B14F-4D97-AF65-F5344CB8AC3E}">
        <p14:creationId xmlns:p14="http://schemas.microsoft.com/office/powerpoint/2010/main" val="59949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31A4-DC53-4569-91B8-E0F5421158FB}"/>
              </a:ext>
            </a:extLst>
          </p:cNvPr>
          <p:cNvSpPr>
            <a:spLocks noGrp="1"/>
          </p:cNvSpPr>
          <p:nvPr>
            <p:ph type="title"/>
          </p:nvPr>
        </p:nvSpPr>
        <p:spPr>
          <a:xfrm>
            <a:off x="252919" y="1123837"/>
            <a:ext cx="2947482" cy="4071617"/>
          </a:xfrm>
        </p:spPr>
        <p:txBody>
          <a:bodyPr>
            <a:normAutofit/>
          </a:bodyPr>
          <a:lstStyle/>
          <a:p>
            <a:r>
              <a:rPr lang="en-US" altLang="zh-HK" dirty="0"/>
              <a:t>Hong Kong</a:t>
            </a:r>
            <a:br>
              <a:rPr lang="en-US" altLang="zh-HK" dirty="0"/>
            </a:br>
            <a:br>
              <a:rPr lang="en-US" altLang="zh-HK" dirty="0"/>
            </a:br>
            <a:br>
              <a:rPr lang="en-US" altLang="zh-HK" dirty="0"/>
            </a:br>
            <a:r>
              <a:rPr lang="en-US" altLang="zh-HK" dirty="0"/>
              <a:t>Population Pyramid  </a:t>
            </a:r>
            <a:br>
              <a:rPr lang="en-US" altLang="zh-HK" dirty="0"/>
            </a:br>
            <a:r>
              <a:rPr lang="en-US" altLang="zh-HK" dirty="0"/>
              <a:t>1961 vs 2021</a:t>
            </a:r>
            <a:endParaRPr lang="zh-HK" altLang="en-US" dirty="0"/>
          </a:p>
        </p:txBody>
      </p:sp>
      <p:sp>
        <p:nvSpPr>
          <p:cNvPr id="7" name="Rectangle 6">
            <a:extLst>
              <a:ext uri="{FF2B5EF4-FFF2-40B4-BE49-F238E27FC236}">
                <a16:creationId xmlns:a16="http://schemas.microsoft.com/office/drawing/2014/main" id="{ED06D80B-B4D4-4AF4-99C5-6007C8F451AD}"/>
              </a:ext>
            </a:extLst>
          </p:cNvPr>
          <p:cNvSpPr/>
          <p:nvPr/>
        </p:nvSpPr>
        <p:spPr>
          <a:xfrm>
            <a:off x="0" y="6488668"/>
            <a:ext cx="9267125" cy="276999"/>
          </a:xfrm>
          <a:prstGeom prst="rect">
            <a:avLst/>
          </a:prstGeom>
        </p:spPr>
        <p:txBody>
          <a:bodyPr wrap="square">
            <a:spAutoFit/>
          </a:bodyPr>
          <a:lstStyle/>
          <a:p>
            <a:r>
              <a:rPr lang="en-US" altLang="zh-HK" sz="1200" dirty="0"/>
              <a:t>Source: https://www.census2021.gov.hk/doc/pub/21C_Articles_Demographic.pdf</a:t>
            </a:r>
            <a:endParaRPr lang="zh-HK" altLang="en-US" sz="1200" dirty="0"/>
          </a:p>
        </p:txBody>
      </p:sp>
      <p:pic>
        <p:nvPicPr>
          <p:cNvPr id="11" name="Picture 10">
            <a:extLst>
              <a:ext uri="{FF2B5EF4-FFF2-40B4-BE49-F238E27FC236}">
                <a16:creationId xmlns:a16="http://schemas.microsoft.com/office/drawing/2014/main" id="{E5265FDD-F60A-0189-3FA5-9094CC25AED1}"/>
              </a:ext>
            </a:extLst>
          </p:cNvPr>
          <p:cNvPicPr>
            <a:picLocks noChangeAspect="1"/>
          </p:cNvPicPr>
          <p:nvPr/>
        </p:nvPicPr>
        <p:blipFill>
          <a:blip r:embed="rId3"/>
          <a:stretch>
            <a:fillRect/>
          </a:stretch>
        </p:blipFill>
        <p:spPr>
          <a:xfrm>
            <a:off x="3602182" y="787845"/>
            <a:ext cx="7891208" cy="5209372"/>
          </a:xfrm>
          <a:prstGeom prst="rect">
            <a:avLst/>
          </a:prstGeom>
        </p:spPr>
      </p:pic>
    </p:spTree>
    <p:extLst>
      <p:ext uri="{BB962C8B-B14F-4D97-AF65-F5344CB8AC3E}">
        <p14:creationId xmlns:p14="http://schemas.microsoft.com/office/powerpoint/2010/main" val="19255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31A4-DC53-4569-91B8-E0F5421158FB}"/>
              </a:ext>
            </a:extLst>
          </p:cNvPr>
          <p:cNvSpPr>
            <a:spLocks noGrp="1"/>
          </p:cNvSpPr>
          <p:nvPr>
            <p:ph type="title"/>
          </p:nvPr>
        </p:nvSpPr>
        <p:spPr>
          <a:xfrm>
            <a:off x="252919" y="1953300"/>
            <a:ext cx="2947482" cy="3242154"/>
          </a:xfrm>
        </p:spPr>
        <p:txBody>
          <a:bodyPr>
            <a:normAutofit/>
          </a:bodyPr>
          <a:lstStyle/>
          <a:p>
            <a:r>
              <a:rPr lang="en-US" altLang="zh-HK" dirty="0"/>
              <a:t>Hong Kong</a:t>
            </a:r>
            <a:br>
              <a:rPr lang="en-US" altLang="zh-HK" dirty="0"/>
            </a:br>
            <a:br>
              <a:rPr lang="en-US" altLang="zh-HK" dirty="0"/>
            </a:br>
            <a:br>
              <a:rPr lang="en-US" altLang="zh-HK" dirty="0"/>
            </a:br>
            <a:r>
              <a:rPr lang="en-US" altLang="zh-HK" dirty="0"/>
              <a:t>Population Pyramid  </a:t>
            </a:r>
            <a:br>
              <a:rPr lang="en-US" altLang="zh-HK" dirty="0"/>
            </a:br>
            <a:r>
              <a:rPr lang="en-US" altLang="zh-HK" dirty="0"/>
              <a:t>2014 vs 2041</a:t>
            </a:r>
            <a:endParaRPr lang="zh-HK" altLang="en-US" dirty="0"/>
          </a:p>
        </p:txBody>
      </p:sp>
      <p:sp>
        <p:nvSpPr>
          <p:cNvPr id="7" name="Rectangle 6">
            <a:extLst>
              <a:ext uri="{FF2B5EF4-FFF2-40B4-BE49-F238E27FC236}">
                <a16:creationId xmlns:a16="http://schemas.microsoft.com/office/drawing/2014/main" id="{ED06D80B-B4D4-4AF4-99C5-6007C8F451AD}"/>
              </a:ext>
            </a:extLst>
          </p:cNvPr>
          <p:cNvSpPr/>
          <p:nvPr/>
        </p:nvSpPr>
        <p:spPr>
          <a:xfrm>
            <a:off x="0" y="6488668"/>
            <a:ext cx="9267125" cy="276999"/>
          </a:xfrm>
          <a:prstGeom prst="rect">
            <a:avLst/>
          </a:prstGeom>
        </p:spPr>
        <p:txBody>
          <a:bodyPr wrap="square">
            <a:spAutoFit/>
          </a:bodyPr>
          <a:lstStyle/>
          <a:p>
            <a:r>
              <a:rPr lang="en-US" altLang="zh-HK" sz="1200" dirty="0"/>
              <a:t>Source: https://gia.info.gov.hk/general/201501/15/P201501150880_0880_140608.pdf</a:t>
            </a:r>
            <a:endParaRPr lang="zh-HK" altLang="en-US" sz="1200" dirty="0"/>
          </a:p>
        </p:txBody>
      </p:sp>
      <p:pic>
        <p:nvPicPr>
          <p:cNvPr id="4" name="Picture 3">
            <a:extLst>
              <a:ext uri="{FF2B5EF4-FFF2-40B4-BE49-F238E27FC236}">
                <a16:creationId xmlns:a16="http://schemas.microsoft.com/office/drawing/2014/main" id="{51847FE9-55A4-060E-3188-E55921F446C7}"/>
              </a:ext>
            </a:extLst>
          </p:cNvPr>
          <p:cNvPicPr>
            <a:picLocks noChangeAspect="1"/>
          </p:cNvPicPr>
          <p:nvPr/>
        </p:nvPicPr>
        <p:blipFill>
          <a:blip r:embed="rId3"/>
          <a:stretch>
            <a:fillRect/>
          </a:stretch>
        </p:blipFill>
        <p:spPr>
          <a:xfrm>
            <a:off x="3453320" y="879233"/>
            <a:ext cx="8646562" cy="4765163"/>
          </a:xfrm>
          <a:prstGeom prst="rect">
            <a:avLst/>
          </a:prstGeom>
        </p:spPr>
      </p:pic>
      <p:pic>
        <p:nvPicPr>
          <p:cNvPr id="6" name="Picture 5">
            <a:extLst>
              <a:ext uri="{FF2B5EF4-FFF2-40B4-BE49-F238E27FC236}">
                <a16:creationId xmlns:a16="http://schemas.microsoft.com/office/drawing/2014/main" id="{BD84E04B-4017-1B63-FB3A-C99D4BE2A509}"/>
              </a:ext>
            </a:extLst>
          </p:cNvPr>
          <p:cNvPicPr>
            <a:picLocks noChangeAspect="1"/>
          </p:cNvPicPr>
          <p:nvPr/>
        </p:nvPicPr>
        <p:blipFill>
          <a:blip r:embed="rId4"/>
          <a:stretch>
            <a:fillRect/>
          </a:stretch>
        </p:blipFill>
        <p:spPr>
          <a:xfrm>
            <a:off x="0" y="0"/>
            <a:ext cx="3456504" cy="1968601"/>
          </a:xfrm>
          <a:prstGeom prst="rect">
            <a:avLst/>
          </a:prstGeom>
        </p:spPr>
      </p:pic>
    </p:spTree>
    <p:extLst>
      <p:ext uri="{BB962C8B-B14F-4D97-AF65-F5344CB8AC3E}">
        <p14:creationId xmlns:p14="http://schemas.microsoft.com/office/powerpoint/2010/main" val="5328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31A4-DC53-4569-91B8-E0F5421158FB}"/>
              </a:ext>
            </a:extLst>
          </p:cNvPr>
          <p:cNvSpPr>
            <a:spLocks noGrp="1"/>
          </p:cNvSpPr>
          <p:nvPr>
            <p:ph type="title"/>
          </p:nvPr>
        </p:nvSpPr>
        <p:spPr>
          <a:xfrm>
            <a:off x="419101" y="2706543"/>
            <a:ext cx="2947482" cy="1915198"/>
          </a:xfrm>
        </p:spPr>
        <p:txBody>
          <a:bodyPr/>
          <a:lstStyle/>
          <a:p>
            <a:r>
              <a:rPr lang="en-US" altLang="zh-HK" dirty="0"/>
              <a:t>Hong Kong</a:t>
            </a:r>
            <a:endParaRPr lang="zh-HK" altLang="en-US" dirty="0"/>
          </a:p>
        </p:txBody>
      </p:sp>
      <p:pic>
        <p:nvPicPr>
          <p:cNvPr id="4" name="Picture 3">
            <a:extLst>
              <a:ext uri="{FF2B5EF4-FFF2-40B4-BE49-F238E27FC236}">
                <a16:creationId xmlns:a16="http://schemas.microsoft.com/office/drawing/2014/main" id="{43593B38-8525-02A4-521C-C478A895CCB4}"/>
              </a:ext>
            </a:extLst>
          </p:cNvPr>
          <p:cNvPicPr>
            <a:picLocks noChangeAspect="1"/>
          </p:cNvPicPr>
          <p:nvPr/>
        </p:nvPicPr>
        <p:blipFill>
          <a:blip r:embed="rId3"/>
          <a:srcRect l="52206" t="-910"/>
          <a:stretch/>
        </p:blipFill>
        <p:spPr>
          <a:xfrm>
            <a:off x="8465821" y="420474"/>
            <a:ext cx="3726179" cy="5618608"/>
          </a:xfrm>
          <a:prstGeom prst="rect">
            <a:avLst/>
          </a:prstGeom>
        </p:spPr>
      </p:pic>
      <p:pic>
        <p:nvPicPr>
          <p:cNvPr id="5" name="Picture 4">
            <a:extLst>
              <a:ext uri="{FF2B5EF4-FFF2-40B4-BE49-F238E27FC236}">
                <a16:creationId xmlns:a16="http://schemas.microsoft.com/office/drawing/2014/main" id="{59CEF89E-7439-1383-B0B5-60875375C346}"/>
              </a:ext>
            </a:extLst>
          </p:cNvPr>
          <p:cNvPicPr>
            <a:picLocks noChangeAspect="1"/>
          </p:cNvPicPr>
          <p:nvPr/>
        </p:nvPicPr>
        <p:blipFill>
          <a:blip r:embed="rId4"/>
          <a:stretch>
            <a:fillRect/>
          </a:stretch>
        </p:blipFill>
        <p:spPr>
          <a:xfrm>
            <a:off x="0" y="139537"/>
            <a:ext cx="3463636" cy="1384463"/>
          </a:xfrm>
          <a:prstGeom prst="rect">
            <a:avLst/>
          </a:prstGeom>
        </p:spPr>
      </p:pic>
      <p:pic>
        <p:nvPicPr>
          <p:cNvPr id="6" name="Picture 5">
            <a:extLst>
              <a:ext uri="{FF2B5EF4-FFF2-40B4-BE49-F238E27FC236}">
                <a16:creationId xmlns:a16="http://schemas.microsoft.com/office/drawing/2014/main" id="{A15C85B6-2B26-6849-8E22-014DB403BE6B}"/>
              </a:ext>
            </a:extLst>
          </p:cNvPr>
          <p:cNvPicPr>
            <a:picLocks noChangeAspect="1"/>
          </p:cNvPicPr>
          <p:nvPr/>
        </p:nvPicPr>
        <p:blipFill>
          <a:blip r:embed="rId5"/>
          <a:stretch>
            <a:fillRect/>
          </a:stretch>
        </p:blipFill>
        <p:spPr>
          <a:xfrm>
            <a:off x="3017241" y="1524000"/>
            <a:ext cx="5448580" cy="4515082"/>
          </a:xfrm>
          <a:prstGeom prst="rect">
            <a:avLst/>
          </a:prstGeom>
        </p:spPr>
      </p:pic>
      <p:sp>
        <p:nvSpPr>
          <p:cNvPr id="9" name="TextBox 8">
            <a:extLst>
              <a:ext uri="{FF2B5EF4-FFF2-40B4-BE49-F238E27FC236}">
                <a16:creationId xmlns:a16="http://schemas.microsoft.com/office/drawing/2014/main" id="{B7BA4E3E-D02D-58D6-663F-4CD2F38CC48F}"/>
              </a:ext>
            </a:extLst>
          </p:cNvPr>
          <p:cNvSpPr txBox="1"/>
          <p:nvPr/>
        </p:nvSpPr>
        <p:spPr>
          <a:xfrm>
            <a:off x="0" y="6349131"/>
            <a:ext cx="8755380" cy="369332"/>
          </a:xfrm>
          <a:prstGeom prst="rect">
            <a:avLst/>
          </a:prstGeom>
          <a:noFill/>
        </p:spPr>
        <p:txBody>
          <a:bodyPr wrap="square">
            <a:spAutoFit/>
          </a:bodyPr>
          <a:lstStyle/>
          <a:p>
            <a:r>
              <a:rPr lang="en-US" altLang="zh-HK" sz="1800" dirty="0"/>
              <a:t>Source: https://gia.info.gov.hk/general/201501/15/P201501150880_0880_140608.pdf</a:t>
            </a:r>
            <a:endParaRPr lang="zh-HK" altLang="en-US" sz="1800" dirty="0"/>
          </a:p>
        </p:txBody>
      </p:sp>
    </p:spTree>
    <p:extLst>
      <p:ext uri="{BB962C8B-B14F-4D97-AF65-F5344CB8AC3E}">
        <p14:creationId xmlns:p14="http://schemas.microsoft.com/office/powerpoint/2010/main" val="1930143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4539</Words>
  <Application>Microsoft Office PowerPoint</Application>
  <PresentationFormat>Widescreen</PresentationFormat>
  <Paragraphs>498</Paragraphs>
  <Slides>50</Slides>
  <Notes>28</Notes>
  <HiddenSlides>1</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50</vt:i4>
      </vt:variant>
    </vt:vector>
  </HeadingPairs>
  <TitlesOfParts>
    <vt:vector size="73" baseType="lpstr">
      <vt:lpstr>Hiragino Kaku Gothic Pro</vt:lpstr>
      <vt:lpstr>微軟正黑體</vt:lpstr>
      <vt:lpstr>Noto Sans TC</vt:lpstr>
      <vt:lpstr>open sans condensed</vt:lpstr>
      <vt:lpstr>Tms Rmn</vt:lpstr>
      <vt:lpstr>Alef</vt:lpstr>
      <vt:lpstr>Arial</vt:lpstr>
      <vt:lpstr>Arial</vt:lpstr>
      <vt:lpstr>Arial Black</vt:lpstr>
      <vt:lpstr>Calibri</vt:lpstr>
      <vt:lpstr>Calibri Light</vt:lpstr>
      <vt:lpstr>Corbel</vt:lpstr>
      <vt:lpstr>Helvetica</vt:lpstr>
      <vt:lpstr>Lato</vt:lpstr>
      <vt:lpstr>Open Sans</vt:lpstr>
      <vt:lpstr>Roboto</vt:lpstr>
      <vt:lpstr>Roboto Condensed</vt:lpstr>
      <vt:lpstr>Tahoma</vt:lpstr>
      <vt:lpstr>Times New Roman</vt:lpstr>
      <vt:lpstr>Wingdings</vt:lpstr>
      <vt:lpstr>Wingdings 2</vt:lpstr>
      <vt:lpstr>Retrospect</vt:lpstr>
      <vt:lpstr>Frame</vt:lpstr>
      <vt:lpstr>2026-2027 Placement Briefing   Elderly Service Setting (ES) </vt:lpstr>
      <vt:lpstr>Knowing you …….  * how many of you thinking of choosing ES in one of the 2 placement choices ?  * what are the thoughts you have about ES placement ?  </vt:lpstr>
      <vt:lpstr>Today’s Agenda</vt:lpstr>
      <vt:lpstr>Why ES?</vt:lpstr>
      <vt:lpstr>Why ES?</vt:lpstr>
      <vt:lpstr>Hong Kong</vt:lpstr>
      <vt:lpstr>Hong Kong   Population Pyramid   1961 vs 2021</vt:lpstr>
      <vt:lpstr>Hong Kong   Population Pyramid   2014 vs 2041</vt:lpstr>
      <vt:lpstr>Hong Kong</vt:lpstr>
      <vt:lpstr>Hong Kong   Population Pyramid   2014 vs 2041</vt:lpstr>
      <vt:lpstr>Hong Kong </vt:lpstr>
      <vt:lpstr>Sou</vt:lpstr>
      <vt:lpstr>What’s been done by HKSAR  since 2022?</vt:lpstr>
      <vt:lpstr>PowerPoint Presentation</vt:lpstr>
      <vt:lpstr>UN Decade of Healthy Ageing  2021 - 2030</vt:lpstr>
      <vt:lpstr>  </vt:lpstr>
      <vt:lpstr>10 Priorities </vt:lpstr>
      <vt:lpstr>Hong Kong   (Elderly Commission  安老事務委員會)</vt:lpstr>
      <vt:lpstr>Hong Kong   </vt:lpstr>
      <vt:lpstr>Social Enterprises  </vt:lpstr>
      <vt:lpstr>Social Enterprises / Self-finance services   </vt:lpstr>
      <vt:lpstr>Projects  JC Joyage  2016 – present  </vt:lpstr>
      <vt:lpstr>Projects  JC Age–friendly City  2015 – present   </vt:lpstr>
      <vt:lpstr>Successful Aging (Rowe and Kahn 1987)        OpPORTUNITY - Successful Aging                                     Projects  賽馬會50+共創豐盛計劃</vt:lpstr>
      <vt:lpstr>   SWD –   Through subsidising various social service organisations, district organisations, and educational institutes, etc., to carry out a wide range of programmes, the 'Opportunities for the Elderly Project' (OEP)    </vt:lpstr>
      <vt:lpstr>PowerPoint Presentation</vt:lpstr>
      <vt:lpstr>Successful Aging (Rowe and Kahn 1987)        OpPORTUNITY - Successful Aging                                     </vt:lpstr>
      <vt:lpstr>The answers to Why ES?</vt:lpstr>
      <vt:lpstr>What are the experiences? </vt:lpstr>
      <vt:lpstr>What are the experiences? </vt:lpstr>
      <vt:lpstr>What are the experiences? </vt:lpstr>
      <vt:lpstr>What are the experiences? </vt:lpstr>
      <vt:lpstr>What are the experiences? </vt:lpstr>
      <vt:lpstr>Residential Home   </vt:lpstr>
      <vt:lpstr>Residential Homes    </vt:lpstr>
      <vt:lpstr>District Elderly Community Centre (DECC)      Neighbourhood Elderly Center  (NEC)</vt:lpstr>
      <vt:lpstr>District Elderly Community Centre (DECC)    Neighbourhood Elderly Center  (NEC)   </vt:lpstr>
      <vt:lpstr>Casework  </vt:lpstr>
      <vt:lpstr>Groupwork  </vt:lpstr>
      <vt:lpstr>Groupwork  </vt:lpstr>
      <vt:lpstr>Groupwork  </vt:lpstr>
      <vt:lpstr>Groupwork  </vt:lpstr>
      <vt:lpstr>Groupwork  </vt:lpstr>
      <vt:lpstr>Program</vt:lpstr>
      <vt:lpstr>                                     Work Skills/Knowledge</vt:lpstr>
      <vt:lpstr>                                  Attitude</vt:lpstr>
      <vt:lpstr>Student’s Story in ES placement </vt:lpstr>
      <vt:lpstr>       Alex Cheung  MSW-FT  1st : ICYSC 2nd : DECC </vt:lpstr>
      <vt:lpstr>       Sharon Law  MSW-FT  1st :  Rehab 2nd : DECC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Placement Briefing   Elderly Service Setting (ES)</dc:title>
  <dc:creator>HA FUNG</dc:creator>
  <cp:lastModifiedBy>EDITH FUNG</cp:lastModifiedBy>
  <cp:revision>27</cp:revision>
  <dcterms:created xsi:type="dcterms:W3CDTF">2020-11-25T04:45:22Z</dcterms:created>
  <dcterms:modified xsi:type="dcterms:W3CDTF">2025-11-13T02:29:45Z</dcterms:modified>
</cp:coreProperties>
</file>