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62" r:id="rId1"/>
  </p:sldMasterIdLst>
  <p:notesMasterIdLst>
    <p:notesMasterId r:id="rId31"/>
  </p:notesMasterIdLst>
  <p:sldIdLst>
    <p:sldId id="407" r:id="rId2"/>
    <p:sldId id="425" r:id="rId3"/>
    <p:sldId id="426" r:id="rId4"/>
    <p:sldId id="428" r:id="rId5"/>
    <p:sldId id="429" r:id="rId6"/>
    <p:sldId id="270" r:id="rId7"/>
    <p:sldId id="292" r:id="rId8"/>
    <p:sldId id="419" r:id="rId9"/>
    <p:sldId id="274" r:id="rId10"/>
    <p:sldId id="420" r:id="rId11"/>
    <p:sldId id="277" r:id="rId12"/>
    <p:sldId id="413" r:id="rId13"/>
    <p:sldId id="421" r:id="rId14"/>
    <p:sldId id="289" r:id="rId15"/>
    <p:sldId id="290" r:id="rId16"/>
    <p:sldId id="422" r:id="rId17"/>
    <p:sldId id="408" r:id="rId18"/>
    <p:sldId id="410" r:id="rId19"/>
    <p:sldId id="423" r:id="rId20"/>
    <p:sldId id="411" r:id="rId21"/>
    <p:sldId id="263" r:id="rId22"/>
    <p:sldId id="412" r:id="rId23"/>
    <p:sldId id="416" r:id="rId24"/>
    <p:sldId id="418" r:id="rId25"/>
    <p:sldId id="275" r:id="rId26"/>
    <p:sldId id="276" r:id="rId27"/>
    <p:sldId id="281" r:id="rId28"/>
    <p:sldId id="285" r:id="rId29"/>
    <p:sldId id="41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66"/>
    <p:restoredTop sz="94694"/>
  </p:normalViewPr>
  <p:slideViewPr>
    <p:cSldViewPr>
      <p:cViewPr varScale="1">
        <p:scale>
          <a:sx n="107" d="100"/>
          <a:sy n="107" d="100"/>
        </p:scale>
        <p:origin x="224" y="4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E7BFD-8E92-5945-AF7E-AABFE73FF5F7}" type="doc">
      <dgm:prSet loTypeId="urn:microsoft.com/office/officeart/2008/layout/PictureLineup" loCatId="" qsTypeId="urn:microsoft.com/office/officeart/2005/8/quickstyle/simple1" qsCatId="simple" csTypeId="urn:microsoft.com/office/officeart/2005/8/colors/accent1_2" csCatId="accent1" phldr="1"/>
      <dgm:spPr/>
      <dgm:t>
        <a:bodyPr/>
        <a:lstStyle/>
        <a:p>
          <a:endParaRPr lang="en-GB"/>
        </a:p>
      </dgm:t>
    </dgm:pt>
    <dgm:pt modelId="{AF6F5540-3535-8249-8DC5-F549F7F4C77F}">
      <dgm:prSet phldrT="[Text]"/>
      <dgm:spPr/>
      <dgm:t>
        <a:bodyPr/>
        <a:lstStyle/>
        <a:p>
          <a:pPr algn="ctr"/>
          <a:r>
            <a:rPr lang="en-GB" dirty="0"/>
            <a:t>Centre Based</a:t>
          </a:r>
        </a:p>
      </dgm:t>
    </dgm:pt>
    <dgm:pt modelId="{02B1A7B0-1081-0844-A205-45C0516E7677}" type="parTrans" cxnId="{925C51D6-877D-D943-B4A8-1093F9716F5B}">
      <dgm:prSet/>
      <dgm:spPr/>
      <dgm:t>
        <a:bodyPr/>
        <a:lstStyle/>
        <a:p>
          <a:endParaRPr lang="en-GB"/>
        </a:p>
      </dgm:t>
    </dgm:pt>
    <dgm:pt modelId="{EE3C6A60-09A2-894D-A312-672C73CF7EA9}" type="sibTrans" cxnId="{925C51D6-877D-D943-B4A8-1093F9716F5B}">
      <dgm:prSet/>
      <dgm:spPr/>
      <dgm:t>
        <a:bodyPr/>
        <a:lstStyle/>
        <a:p>
          <a:endParaRPr lang="en-GB"/>
        </a:p>
      </dgm:t>
    </dgm:pt>
    <dgm:pt modelId="{35AEC51F-B6FD-E54C-8727-DEE6C778E425}">
      <dgm:prSet phldrT="[Text]"/>
      <dgm:spPr/>
      <dgm:t>
        <a:bodyPr/>
        <a:lstStyle/>
        <a:p>
          <a:pPr algn="ctr"/>
          <a:r>
            <a:rPr lang="en-GB" dirty="0"/>
            <a:t>Youth At Risk</a:t>
          </a:r>
        </a:p>
      </dgm:t>
    </dgm:pt>
    <dgm:pt modelId="{34C5B253-4F40-494E-8BF0-8953ACE459B0}" type="parTrans" cxnId="{008F1122-79B9-2C49-B156-ED617CACC8C2}">
      <dgm:prSet/>
      <dgm:spPr/>
      <dgm:t>
        <a:bodyPr/>
        <a:lstStyle/>
        <a:p>
          <a:endParaRPr lang="en-GB"/>
        </a:p>
      </dgm:t>
    </dgm:pt>
    <dgm:pt modelId="{7501F62D-5B5E-3D44-A937-2D0293E6A97F}" type="sibTrans" cxnId="{008F1122-79B9-2C49-B156-ED617CACC8C2}">
      <dgm:prSet/>
      <dgm:spPr/>
      <dgm:t>
        <a:bodyPr/>
        <a:lstStyle/>
        <a:p>
          <a:endParaRPr lang="en-GB"/>
        </a:p>
      </dgm:t>
    </dgm:pt>
    <dgm:pt modelId="{352AE5F4-F559-E345-8D95-1EE72A8D63A0}">
      <dgm:prSet phldrT="[Text]"/>
      <dgm:spPr/>
      <dgm:t>
        <a:bodyPr/>
        <a:lstStyle/>
        <a:p>
          <a:pPr algn="ctr"/>
          <a:r>
            <a:rPr lang="en-GB" dirty="0"/>
            <a:t>Residential Setting</a:t>
          </a:r>
        </a:p>
      </dgm:t>
    </dgm:pt>
    <dgm:pt modelId="{1CA8E2FE-CEC8-DD41-8E0D-CFB40859937E}" type="parTrans" cxnId="{D5DA7589-065D-C946-9C87-53E734C4B00D}">
      <dgm:prSet/>
      <dgm:spPr/>
      <dgm:t>
        <a:bodyPr/>
        <a:lstStyle/>
        <a:p>
          <a:endParaRPr lang="en-GB"/>
        </a:p>
      </dgm:t>
    </dgm:pt>
    <dgm:pt modelId="{85D6BBE2-32BE-0C4F-92AC-6CDC64DF3452}" type="sibTrans" cxnId="{D5DA7589-065D-C946-9C87-53E734C4B00D}">
      <dgm:prSet/>
      <dgm:spPr/>
      <dgm:t>
        <a:bodyPr/>
        <a:lstStyle/>
        <a:p>
          <a:endParaRPr lang="en-GB"/>
        </a:p>
      </dgm:t>
    </dgm:pt>
    <dgm:pt modelId="{18D96405-1CFA-2440-AF71-B9FB8AAF3C01}" type="pres">
      <dgm:prSet presAssocID="{672E7BFD-8E92-5945-AF7E-AABFE73FF5F7}" presName="Name0" presStyleCnt="0">
        <dgm:presLayoutVars>
          <dgm:chMax/>
          <dgm:chPref/>
          <dgm:dir/>
          <dgm:animLvl val="lvl"/>
          <dgm:resizeHandles val="exact"/>
        </dgm:presLayoutVars>
      </dgm:prSet>
      <dgm:spPr/>
    </dgm:pt>
    <dgm:pt modelId="{A1769E08-BB78-DE45-AA33-912213D3E22A}" type="pres">
      <dgm:prSet presAssocID="{AF6F5540-3535-8249-8DC5-F549F7F4C77F}" presName="composite" presStyleCnt="0"/>
      <dgm:spPr/>
    </dgm:pt>
    <dgm:pt modelId="{1255E933-2206-5A4F-9415-378B4841C8F9}" type="pres">
      <dgm:prSet presAssocID="{AF6F5540-3535-8249-8DC5-F549F7F4C77F}" presName="Image" presStyleLbl="alignNode1" presStyleIdx="0" presStyleCnt="3"/>
      <dgm:spPr/>
    </dgm:pt>
    <dgm:pt modelId="{9DB36061-BEDC-2642-82E5-A66DAFF1CA99}" type="pres">
      <dgm:prSet presAssocID="{AF6F5540-3535-8249-8DC5-F549F7F4C77F}" presName="Accent" presStyleLbl="parChTrans1D1" presStyleIdx="0" presStyleCnt="3"/>
      <dgm:spPr/>
    </dgm:pt>
    <dgm:pt modelId="{AC2807DE-2761-C546-B23D-E6951031B3DC}" type="pres">
      <dgm:prSet presAssocID="{AF6F5540-3535-8249-8DC5-F549F7F4C77F}" presName="Parent" presStyleLbl="revTx" presStyleIdx="0" presStyleCnt="3">
        <dgm:presLayoutVars>
          <dgm:chMax val="0"/>
          <dgm:chPref val="0"/>
          <dgm:bulletEnabled val="1"/>
        </dgm:presLayoutVars>
      </dgm:prSet>
      <dgm:spPr/>
    </dgm:pt>
    <dgm:pt modelId="{39628787-F17B-6742-A7CB-F99EC6CAA668}" type="pres">
      <dgm:prSet presAssocID="{EE3C6A60-09A2-894D-A312-672C73CF7EA9}" presName="sibTrans" presStyleCnt="0"/>
      <dgm:spPr/>
    </dgm:pt>
    <dgm:pt modelId="{44CE8AB2-D697-E544-91E3-327ED2FBD889}" type="pres">
      <dgm:prSet presAssocID="{35AEC51F-B6FD-E54C-8727-DEE6C778E425}" presName="composite" presStyleCnt="0"/>
      <dgm:spPr/>
    </dgm:pt>
    <dgm:pt modelId="{2FC4B686-67B8-2445-B555-02BF039DA382}" type="pres">
      <dgm:prSet presAssocID="{35AEC51F-B6FD-E54C-8727-DEE6C778E425}" presName="Image" presStyleLbl="alignNode1" presStyleIdx="1" presStyleCnt="3"/>
      <dgm:spPr/>
    </dgm:pt>
    <dgm:pt modelId="{F4C4C8E4-A8ED-7940-B0D4-ADEC25D97AF0}" type="pres">
      <dgm:prSet presAssocID="{35AEC51F-B6FD-E54C-8727-DEE6C778E425}" presName="Accent" presStyleLbl="parChTrans1D1" presStyleIdx="1" presStyleCnt="3"/>
      <dgm:spPr/>
    </dgm:pt>
    <dgm:pt modelId="{47F58AB2-397E-6B4E-975A-B8561DAAA265}" type="pres">
      <dgm:prSet presAssocID="{35AEC51F-B6FD-E54C-8727-DEE6C778E425}" presName="Parent" presStyleLbl="revTx" presStyleIdx="1" presStyleCnt="3">
        <dgm:presLayoutVars>
          <dgm:chMax val="0"/>
          <dgm:chPref val="0"/>
          <dgm:bulletEnabled val="1"/>
        </dgm:presLayoutVars>
      </dgm:prSet>
      <dgm:spPr/>
    </dgm:pt>
    <dgm:pt modelId="{95994BA8-B1EB-AB40-85E7-D323A1C54797}" type="pres">
      <dgm:prSet presAssocID="{7501F62D-5B5E-3D44-A937-2D0293E6A97F}" presName="sibTrans" presStyleCnt="0"/>
      <dgm:spPr/>
    </dgm:pt>
    <dgm:pt modelId="{947D00E4-4455-BA40-9654-A1001659D1C1}" type="pres">
      <dgm:prSet presAssocID="{352AE5F4-F559-E345-8D95-1EE72A8D63A0}" presName="composite" presStyleCnt="0"/>
      <dgm:spPr/>
    </dgm:pt>
    <dgm:pt modelId="{D32A76AE-B8D8-1340-BECA-8C777DD6B1B8}" type="pres">
      <dgm:prSet presAssocID="{352AE5F4-F559-E345-8D95-1EE72A8D63A0}" presName="Image" presStyleLbl="alignNode1" presStyleIdx="2" presStyleCnt="3"/>
      <dgm:spPr/>
    </dgm:pt>
    <dgm:pt modelId="{8DFBFC55-CCFC-ED49-BC04-D7238F6C4B4B}" type="pres">
      <dgm:prSet presAssocID="{352AE5F4-F559-E345-8D95-1EE72A8D63A0}" presName="Accent" presStyleLbl="parChTrans1D1" presStyleIdx="2" presStyleCnt="3"/>
      <dgm:spPr/>
    </dgm:pt>
    <dgm:pt modelId="{A7DE8A3A-781F-F542-8EF1-D33668FE2252}" type="pres">
      <dgm:prSet presAssocID="{352AE5F4-F559-E345-8D95-1EE72A8D63A0}" presName="Parent" presStyleLbl="revTx" presStyleIdx="2" presStyleCnt="3">
        <dgm:presLayoutVars>
          <dgm:chMax val="0"/>
          <dgm:chPref val="0"/>
          <dgm:bulletEnabled val="1"/>
        </dgm:presLayoutVars>
      </dgm:prSet>
      <dgm:spPr/>
    </dgm:pt>
  </dgm:ptLst>
  <dgm:cxnLst>
    <dgm:cxn modelId="{008F1122-79B9-2C49-B156-ED617CACC8C2}" srcId="{672E7BFD-8E92-5945-AF7E-AABFE73FF5F7}" destId="{35AEC51F-B6FD-E54C-8727-DEE6C778E425}" srcOrd="1" destOrd="0" parTransId="{34C5B253-4F40-494E-8BF0-8953ACE459B0}" sibTransId="{7501F62D-5B5E-3D44-A937-2D0293E6A97F}"/>
    <dgm:cxn modelId="{B5AA492D-4554-764F-B267-7F2F525B7C5B}" type="presOf" srcId="{672E7BFD-8E92-5945-AF7E-AABFE73FF5F7}" destId="{18D96405-1CFA-2440-AF71-B9FB8AAF3C01}" srcOrd="0" destOrd="0" presId="urn:microsoft.com/office/officeart/2008/layout/PictureLineup"/>
    <dgm:cxn modelId="{AA03C869-695D-2942-A902-071BA9F64FF5}" type="presOf" srcId="{35AEC51F-B6FD-E54C-8727-DEE6C778E425}" destId="{47F58AB2-397E-6B4E-975A-B8561DAAA265}" srcOrd="0" destOrd="0" presId="urn:microsoft.com/office/officeart/2008/layout/PictureLineup"/>
    <dgm:cxn modelId="{C2440889-E424-FB4A-B991-CABCEA15655A}" type="presOf" srcId="{352AE5F4-F559-E345-8D95-1EE72A8D63A0}" destId="{A7DE8A3A-781F-F542-8EF1-D33668FE2252}" srcOrd="0" destOrd="0" presId="urn:microsoft.com/office/officeart/2008/layout/PictureLineup"/>
    <dgm:cxn modelId="{D5DA7589-065D-C946-9C87-53E734C4B00D}" srcId="{672E7BFD-8E92-5945-AF7E-AABFE73FF5F7}" destId="{352AE5F4-F559-E345-8D95-1EE72A8D63A0}" srcOrd="2" destOrd="0" parTransId="{1CA8E2FE-CEC8-DD41-8E0D-CFB40859937E}" sibTransId="{85D6BBE2-32BE-0C4F-92AC-6CDC64DF3452}"/>
    <dgm:cxn modelId="{925C51D6-877D-D943-B4A8-1093F9716F5B}" srcId="{672E7BFD-8E92-5945-AF7E-AABFE73FF5F7}" destId="{AF6F5540-3535-8249-8DC5-F549F7F4C77F}" srcOrd="0" destOrd="0" parTransId="{02B1A7B0-1081-0844-A205-45C0516E7677}" sibTransId="{EE3C6A60-09A2-894D-A312-672C73CF7EA9}"/>
    <dgm:cxn modelId="{469D7EEC-444C-3C4C-8F5C-164A90574202}" type="presOf" srcId="{AF6F5540-3535-8249-8DC5-F549F7F4C77F}" destId="{AC2807DE-2761-C546-B23D-E6951031B3DC}" srcOrd="0" destOrd="0" presId="urn:microsoft.com/office/officeart/2008/layout/PictureLineup"/>
    <dgm:cxn modelId="{4C994CDA-5336-EB4F-ADE1-32F534B047EB}" type="presParOf" srcId="{18D96405-1CFA-2440-AF71-B9FB8AAF3C01}" destId="{A1769E08-BB78-DE45-AA33-912213D3E22A}" srcOrd="0" destOrd="0" presId="urn:microsoft.com/office/officeart/2008/layout/PictureLineup"/>
    <dgm:cxn modelId="{EE5F0372-198D-0448-8ECF-AD4D1EF9C4DE}" type="presParOf" srcId="{A1769E08-BB78-DE45-AA33-912213D3E22A}" destId="{1255E933-2206-5A4F-9415-378B4841C8F9}" srcOrd="0" destOrd="0" presId="urn:microsoft.com/office/officeart/2008/layout/PictureLineup"/>
    <dgm:cxn modelId="{D4159895-FCAE-6145-9CC3-AD432A5AB0B3}" type="presParOf" srcId="{A1769E08-BB78-DE45-AA33-912213D3E22A}" destId="{9DB36061-BEDC-2642-82E5-A66DAFF1CA99}" srcOrd="1" destOrd="0" presId="urn:microsoft.com/office/officeart/2008/layout/PictureLineup"/>
    <dgm:cxn modelId="{8E1C91CF-9DC3-1044-8D44-8F86154136C1}" type="presParOf" srcId="{A1769E08-BB78-DE45-AA33-912213D3E22A}" destId="{AC2807DE-2761-C546-B23D-E6951031B3DC}" srcOrd="2" destOrd="0" presId="urn:microsoft.com/office/officeart/2008/layout/PictureLineup"/>
    <dgm:cxn modelId="{39C0B8AE-585F-954F-8735-C0E8E450051E}" type="presParOf" srcId="{18D96405-1CFA-2440-AF71-B9FB8AAF3C01}" destId="{39628787-F17B-6742-A7CB-F99EC6CAA668}" srcOrd="1" destOrd="0" presId="urn:microsoft.com/office/officeart/2008/layout/PictureLineup"/>
    <dgm:cxn modelId="{A3837B1E-5C3B-8F44-B68A-77D8E172D5A3}" type="presParOf" srcId="{18D96405-1CFA-2440-AF71-B9FB8AAF3C01}" destId="{44CE8AB2-D697-E544-91E3-327ED2FBD889}" srcOrd="2" destOrd="0" presId="urn:microsoft.com/office/officeart/2008/layout/PictureLineup"/>
    <dgm:cxn modelId="{62AA98A6-6305-B149-9BC6-978872F7207D}" type="presParOf" srcId="{44CE8AB2-D697-E544-91E3-327ED2FBD889}" destId="{2FC4B686-67B8-2445-B555-02BF039DA382}" srcOrd="0" destOrd="0" presId="urn:microsoft.com/office/officeart/2008/layout/PictureLineup"/>
    <dgm:cxn modelId="{6077BEA8-DA79-1441-8786-27162B317AB2}" type="presParOf" srcId="{44CE8AB2-D697-E544-91E3-327ED2FBD889}" destId="{F4C4C8E4-A8ED-7940-B0D4-ADEC25D97AF0}" srcOrd="1" destOrd="0" presId="urn:microsoft.com/office/officeart/2008/layout/PictureLineup"/>
    <dgm:cxn modelId="{217DD3DC-BBEE-6546-9DDC-B671D4B99284}" type="presParOf" srcId="{44CE8AB2-D697-E544-91E3-327ED2FBD889}" destId="{47F58AB2-397E-6B4E-975A-B8561DAAA265}" srcOrd="2" destOrd="0" presId="urn:microsoft.com/office/officeart/2008/layout/PictureLineup"/>
    <dgm:cxn modelId="{98E7B105-75A2-A14A-854B-42C31B1DE476}" type="presParOf" srcId="{18D96405-1CFA-2440-AF71-B9FB8AAF3C01}" destId="{95994BA8-B1EB-AB40-85E7-D323A1C54797}" srcOrd="3" destOrd="0" presId="urn:microsoft.com/office/officeart/2008/layout/PictureLineup"/>
    <dgm:cxn modelId="{B87D18CC-2C0D-1C4A-A1ED-0B705E74A05D}" type="presParOf" srcId="{18D96405-1CFA-2440-AF71-B9FB8AAF3C01}" destId="{947D00E4-4455-BA40-9654-A1001659D1C1}" srcOrd="4" destOrd="0" presId="urn:microsoft.com/office/officeart/2008/layout/PictureLineup"/>
    <dgm:cxn modelId="{BA342D24-BBDE-854A-964E-35EBBA33162A}" type="presParOf" srcId="{947D00E4-4455-BA40-9654-A1001659D1C1}" destId="{D32A76AE-B8D8-1340-BECA-8C777DD6B1B8}" srcOrd="0" destOrd="0" presId="urn:microsoft.com/office/officeart/2008/layout/PictureLineup"/>
    <dgm:cxn modelId="{78654629-5B6D-014E-A399-C1CB2D74996A}" type="presParOf" srcId="{947D00E4-4455-BA40-9654-A1001659D1C1}" destId="{8DFBFC55-CCFC-ED49-BC04-D7238F6C4B4B}" srcOrd="1" destOrd="0" presId="urn:microsoft.com/office/officeart/2008/layout/PictureLineup"/>
    <dgm:cxn modelId="{46DEB385-1080-6F4A-AE82-003541EA0893}" type="presParOf" srcId="{947D00E4-4455-BA40-9654-A1001659D1C1}" destId="{A7DE8A3A-781F-F542-8EF1-D33668FE2252}"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CD0EE3-C69E-4080-B8F3-08ECDB8F0B7E}"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AC280CC-D8F2-4335-B0D8-00B462DED8CF}">
      <dgm:prSet/>
      <dgm:spPr/>
      <dgm:t>
        <a:bodyPr/>
        <a:lstStyle/>
        <a:p>
          <a:r>
            <a:rPr lang="en-US" dirty="0"/>
            <a:t>Outreaching – Playground YTM district</a:t>
          </a:r>
        </a:p>
      </dgm:t>
    </dgm:pt>
    <dgm:pt modelId="{44E5D5E3-0DFB-4C97-BC7E-75B9E36B08DF}" type="parTrans" cxnId="{B7DA0707-C179-4D4A-8C9E-1BDBC400DFE4}">
      <dgm:prSet/>
      <dgm:spPr/>
      <dgm:t>
        <a:bodyPr/>
        <a:lstStyle/>
        <a:p>
          <a:endParaRPr lang="en-US"/>
        </a:p>
      </dgm:t>
    </dgm:pt>
    <dgm:pt modelId="{03194911-CE09-4CAD-A01D-7DBBA598D12A}" type="sibTrans" cxnId="{B7DA0707-C179-4D4A-8C9E-1BDBC400DFE4}">
      <dgm:prSet/>
      <dgm:spPr/>
      <dgm:t>
        <a:bodyPr/>
        <a:lstStyle/>
        <a:p>
          <a:endParaRPr lang="en-US"/>
        </a:p>
      </dgm:t>
    </dgm:pt>
    <dgm:pt modelId="{C2D5C194-DF48-4602-86D5-962DFBB53A96}">
      <dgm:prSet/>
      <dgm:spPr/>
      <dgm:t>
        <a:bodyPr/>
        <a:lstStyle/>
        <a:p>
          <a:r>
            <a:rPr lang="en-US" dirty="0"/>
            <a:t>CSSS – BGCA Kowloon West</a:t>
          </a:r>
        </a:p>
      </dgm:t>
    </dgm:pt>
    <dgm:pt modelId="{B46FBE76-13D2-46B3-9011-435DF7892374}" type="parTrans" cxnId="{7745ECEC-9927-4B8D-83EE-B0B333B0CFF5}">
      <dgm:prSet/>
      <dgm:spPr/>
      <dgm:t>
        <a:bodyPr/>
        <a:lstStyle/>
        <a:p>
          <a:endParaRPr lang="en-US"/>
        </a:p>
      </dgm:t>
    </dgm:pt>
    <dgm:pt modelId="{8139396F-3E7C-411D-9537-882A30C7344D}" type="sibTrans" cxnId="{7745ECEC-9927-4B8D-83EE-B0B333B0CFF5}">
      <dgm:prSet/>
      <dgm:spPr/>
      <dgm:t>
        <a:bodyPr/>
        <a:lstStyle/>
        <a:p>
          <a:endParaRPr lang="en-US"/>
        </a:p>
      </dgm:t>
    </dgm:pt>
    <dgm:pt modelId="{F65CF323-268C-4673-B903-5D546438777D}">
      <dgm:prSet/>
      <dgm:spPr/>
      <dgm:t>
        <a:bodyPr/>
        <a:lstStyle/>
        <a:p>
          <a:r>
            <a:rPr lang="en-US" dirty="0"/>
            <a:t>Residential – SA Wan Tsui Boy Home</a:t>
          </a:r>
        </a:p>
      </dgm:t>
    </dgm:pt>
    <dgm:pt modelId="{4251DE02-CDE7-43BD-87A8-092EDAC74196}" type="parTrans" cxnId="{A21BA6E2-485C-423E-A049-033B84EEE3CD}">
      <dgm:prSet/>
      <dgm:spPr/>
      <dgm:t>
        <a:bodyPr/>
        <a:lstStyle/>
        <a:p>
          <a:endParaRPr lang="en-US"/>
        </a:p>
      </dgm:t>
    </dgm:pt>
    <dgm:pt modelId="{9533D8A7-B269-4040-8A0E-92AF89CCEF02}" type="sibTrans" cxnId="{A21BA6E2-485C-423E-A049-033B84EEE3CD}">
      <dgm:prSet/>
      <dgm:spPr/>
      <dgm:t>
        <a:bodyPr/>
        <a:lstStyle/>
        <a:p>
          <a:endParaRPr lang="en-US"/>
        </a:p>
      </dgm:t>
    </dgm:pt>
    <dgm:pt modelId="{72848326-38C7-B34A-A7D1-B2D019F92C78}">
      <dgm:prSet/>
      <dgm:spPr/>
      <dgm:t>
        <a:bodyPr/>
        <a:lstStyle/>
        <a:p>
          <a:r>
            <a:rPr lang="en-GB" dirty="0"/>
            <a:t>Centre/ School - </a:t>
          </a:r>
          <a:r>
            <a:rPr lang="en-HK" dirty="0"/>
            <a:t>Centre of Restoration of Human Relationships</a:t>
          </a:r>
          <a:endParaRPr lang="en-GB" dirty="0"/>
        </a:p>
      </dgm:t>
    </dgm:pt>
    <dgm:pt modelId="{97D9C8CE-1C24-BA4F-B726-35BB981C4014}" type="parTrans" cxnId="{D090AB1F-3125-D147-99F9-1DE5A156F41B}">
      <dgm:prSet/>
      <dgm:spPr/>
      <dgm:t>
        <a:bodyPr/>
        <a:lstStyle/>
        <a:p>
          <a:endParaRPr lang="en-GB"/>
        </a:p>
      </dgm:t>
    </dgm:pt>
    <dgm:pt modelId="{E5212A38-E084-BC4E-A8C2-0CA8C240DB89}" type="sibTrans" cxnId="{D090AB1F-3125-D147-99F9-1DE5A156F41B}">
      <dgm:prSet/>
      <dgm:spPr/>
      <dgm:t>
        <a:bodyPr/>
        <a:lstStyle/>
        <a:p>
          <a:endParaRPr lang="en-GB"/>
        </a:p>
      </dgm:t>
    </dgm:pt>
    <dgm:pt modelId="{CCED2BB5-9AA1-FB43-A8F5-96A029900A2E}">
      <dgm:prSet/>
      <dgm:spPr/>
      <dgm:t>
        <a:bodyPr/>
        <a:lstStyle/>
        <a:p>
          <a:r>
            <a:rPr lang="en-GB" dirty="0"/>
            <a:t>ICYSC – Caritas Shek Tong Tsui  </a:t>
          </a:r>
        </a:p>
      </dgm:t>
    </dgm:pt>
    <dgm:pt modelId="{4FAC873A-5D06-1547-BDF1-0DFCADA5E9C3}" type="parTrans" cxnId="{01EF9754-8894-C844-AEAF-5EC2595170A0}">
      <dgm:prSet/>
      <dgm:spPr/>
      <dgm:t>
        <a:bodyPr/>
        <a:lstStyle/>
        <a:p>
          <a:endParaRPr lang="en-GB"/>
        </a:p>
      </dgm:t>
    </dgm:pt>
    <dgm:pt modelId="{9A7A91A1-FEA8-3340-BB5E-1E4EA4CB0413}" type="sibTrans" cxnId="{01EF9754-8894-C844-AEAF-5EC2595170A0}">
      <dgm:prSet/>
      <dgm:spPr/>
      <dgm:t>
        <a:bodyPr/>
        <a:lstStyle/>
        <a:p>
          <a:endParaRPr lang="en-GB"/>
        </a:p>
      </dgm:t>
    </dgm:pt>
    <dgm:pt modelId="{BA2512E4-D56B-F543-9AB5-1F70D5429A13}" type="pres">
      <dgm:prSet presAssocID="{59CD0EE3-C69E-4080-B8F3-08ECDB8F0B7E}" presName="linear" presStyleCnt="0">
        <dgm:presLayoutVars>
          <dgm:animLvl val="lvl"/>
          <dgm:resizeHandles val="exact"/>
        </dgm:presLayoutVars>
      </dgm:prSet>
      <dgm:spPr/>
    </dgm:pt>
    <dgm:pt modelId="{B6C2885F-8D95-7449-9873-27DBC0ACCCAE}" type="pres">
      <dgm:prSet presAssocID="{CCED2BB5-9AA1-FB43-A8F5-96A029900A2E}" presName="parentText" presStyleLbl="node1" presStyleIdx="0" presStyleCnt="5">
        <dgm:presLayoutVars>
          <dgm:chMax val="0"/>
          <dgm:bulletEnabled val="1"/>
        </dgm:presLayoutVars>
      </dgm:prSet>
      <dgm:spPr/>
    </dgm:pt>
    <dgm:pt modelId="{C4413973-24B9-C745-9A6A-ADD0317C4ABD}" type="pres">
      <dgm:prSet presAssocID="{9A7A91A1-FEA8-3340-BB5E-1E4EA4CB0413}" presName="spacer" presStyleCnt="0"/>
      <dgm:spPr/>
    </dgm:pt>
    <dgm:pt modelId="{F1812CEC-55EC-B544-BE06-509A14B0330E}" type="pres">
      <dgm:prSet presAssocID="{4AC280CC-D8F2-4335-B0D8-00B462DED8CF}" presName="parentText" presStyleLbl="node1" presStyleIdx="1" presStyleCnt="5">
        <dgm:presLayoutVars>
          <dgm:chMax val="0"/>
          <dgm:bulletEnabled val="1"/>
        </dgm:presLayoutVars>
      </dgm:prSet>
      <dgm:spPr/>
    </dgm:pt>
    <dgm:pt modelId="{EA8B0162-354D-9846-992D-CF508012020C}" type="pres">
      <dgm:prSet presAssocID="{03194911-CE09-4CAD-A01D-7DBBA598D12A}" presName="spacer" presStyleCnt="0"/>
      <dgm:spPr/>
    </dgm:pt>
    <dgm:pt modelId="{6ECADE8F-F5D8-F547-A19C-56FA92A60563}" type="pres">
      <dgm:prSet presAssocID="{C2D5C194-DF48-4602-86D5-962DFBB53A96}" presName="parentText" presStyleLbl="node1" presStyleIdx="2" presStyleCnt="5">
        <dgm:presLayoutVars>
          <dgm:chMax val="0"/>
          <dgm:bulletEnabled val="1"/>
        </dgm:presLayoutVars>
      </dgm:prSet>
      <dgm:spPr/>
    </dgm:pt>
    <dgm:pt modelId="{2063530A-8F7B-5641-921E-0CA75E188167}" type="pres">
      <dgm:prSet presAssocID="{8139396F-3E7C-411D-9537-882A30C7344D}" presName="spacer" presStyleCnt="0"/>
      <dgm:spPr/>
    </dgm:pt>
    <dgm:pt modelId="{A9E09B93-C92D-394B-86C7-E4EE3681B56C}" type="pres">
      <dgm:prSet presAssocID="{72848326-38C7-B34A-A7D1-B2D019F92C78}" presName="parentText" presStyleLbl="node1" presStyleIdx="3" presStyleCnt="5">
        <dgm:presLayoutVars>
          <dgm:chMax val="0"/>
          <dgm:bulletEnabled val="1"/>
        </dgm:presLayoutVars>
      </dgm:prSet>
      <dgm:spPr/>
    </dgm:pt>
    <dgm:pt modelId="{A7BDF4FE-595B-EA48-8CA1-181DE0CD8C79}" type="pres">
      <dgm:prSet presAssocID="{E5212A38-E084-BC4E-A8C2-0CA8C240DB89}" presName="spacer" presStyleCnt="0"/>
      <dgm:spPr/>
    </dgm:pt>
    <dgm:pt modelId="{608DED98-0779-244B-9C61-3CD9B925B353}" type="pres">
      <dgm:prSet presAssocID="{F65CF323-268C-4673-B903-5D546438777D}" presName="parentText" presStyleLbl="node1" presStyleIdx="4" presStyleCnt="5">
        <dgm:presLayoutVars>
          <dgm:chMax val="0"/>
          <dgm:bulletEnabled val="1"/>
        </dgm:presLayoutVars>
      </dgm:prSet>
      <dgm:spPr/>
    </dgm:pt>
  </dgm:ptLst>
  <dgm:cxnLst>
    <dgm:cxn modelId="{721E9B03-0A59-C749-804E-88B276F1873D}" type="presOf" srcId="{C2D5C194-DF48-4602-86D5-962DFBB53A96}" destId="{6ECADE8F-F5D8-F547-A19C-56FA92A60563}" srcOrd="0" destOrd="0" presId="urn:microsoft.com/office/officeart/2005/8/layout/vList2"/>
    <dgm:cxn modelId="{B7DA0707-C179-4D4A-8C9E-1BDBC400DFE4}" srcId="{59CD0EE3-C69E-4080-B8F3-08ECDB8F0B7E}" destId="{4AC280CC-D8F2-4335-B0D8-00B462DED8CF}" srcOrd="1" destOrd="0" parTransId="{44E5D5E3-0DFB-4C97-BC7E-75B9E36B08DF}" sibTransId="{03194911-CE09-4CAD-A01D-7DBBA598D12A}"/>
    <dgm:cxn modelId="{A083D318-89BA-034D-8BAF-016EADB89118}" type="presOf" srcId="{CCED2BB5-9AA1-FB43-A8F5-96A029900A2E}" destId="{B6C2885F-8D95-7449-9873-27DBC0ACCCAE}" srcOrd="0" destOrd="0" presId="urn:microsoft.com/office/officeart/2005/8/layout/vList2"/>
    <dgm:cxn modelId="{D090AB1F-3125-D147-99F9-1DE5A156F41B}" srcId="{59CD0EE3-C69E-4080-B8F3-08ECDB8F0B7E}" destId="{72848326-38C7-B34A-A7D1-B2D019F92C78}" srcOrd="3" destOrd="0" parTransId="{97D9C8CE-1C24-BA4F-B726-35BB981C4014}" sibTransId="{E5212A38-E084-BC4E-A8C2-0CA8C240DB89}"/>
    <dgm:cxn modelId="{01EF9754-8894-C844-AEAF-5EC2595170A0}" srcId="{59CD0EE3-C69E-4080-B8F3-08ECDB8F0B7E}" destId="{CCED2BB5-9AA1-FB43-A8F5-96A029900A2E}" srcOrd="0" destOrd="0" parTransId="{4FAC873A-5D06-1547-BDF1-0DFCADA5E9C3}" sibTransId="{9A7A91A1-FEA8-3340-BB5E-1E4EA4CB0413}"/>
    <dgm:cxn modelId="{98954758-A78C-C747-A328-6755FD7B0CDC}" type="presOf" srcId="{F65CF323-268C-4673-B903-5D546438777D}" destId="{608DED98-0779-244B-9C61-3CD9B925B353}" srcOrd="0" destOrd="0" presId="urn:microsoft.com/office/officeart/2005/8/layout/vList2"/>
    <dgm:cxn modelId="{80BABA92-8F48-094C-9F52-B25DEB6FE9E3}" type="presOf" srcId="{72848326-38C7-B34A-A7D1-B2D019F92C78}" destId="{A9E09B93-C92D-394B-86C7-E4EE3681B56C}" srcOrd="0" destOrd="0" presId="urn:microsoft.com/office/officeart/2005/8/layout/vList2"/>
    <dgm:cxn modelId="{2C5C35A4-2311-8B43-B7BD-4080952B5C90}" type="presOf" srcId="{59CD0EE3-C69E-4080-B8F3-08ECDB8F0B7E}" destId="{BA2512E4-D56B-F543-9AB5-1F70D5429A13}" srcOrd="0" destOrd="0" presId="urn:microsoft.com/office/officeart/2005/8/layout/vList2"/>
    <dgm:cxn modelId="{A21BA6E2-485C-423E-A049-033B84EEE3CD}" srcId="{59CD0EE3-C69E-4080-B8F3-08ECDB8F0B7E}" destId="{F65CF323-268C-4673-B903-5D546438777D}" srcOrd="4" destOrd="0" parTransId="{4251DE02-CDE7-43BD-87A8-092EDAC74196}" sibTransId="{9533D8A7-B269-4040-8A0E-92AF89CCEF02}"/>
    <dgm:cxn modelId="{C59FB6E3-D3C3-1846-8F65-D56FDCFEB082}" type="presOf" srcId="{4AC280CC-D8F2-4335-B0D8-00B462DED8CF}" destId="{F1812CEC-55EC-B544-BE06-509A14B0330E}" srcOrd="0" destOrd="0" presId="urn:microsoft.com/office/officeart/2005/8/layout/vList2"/>
    <dgm:cxn modelId="{7745ECEC-9927-4B8D-83EE-B0B333B0CFF5}" srcId="{59CD0EE3-C69E-4080-B8F3-08ECDB8F0B7E}" destId="{C2D5C194-DF48-4602-86D5-962DFBB53A96}" srcOrd="2" destOrd="0" parTransId="{B46FBE76-13D2-46B3-9011-435DF7892374}" sibTransId="{8139396F-3E7C-411D-9537-882A30C7344D}"/>
    <dgm:cxn modelId="{3264B91E-CAD6-2F4D-81C5-2A58D08E3609}" type="presParOf" srcId="{BA2512E4-D56B-F543-9AB5-1F70D5429A13}" destId="{B6C2885F-8D95-7449-9873-27DBC0ACCCAE}" srcOrd="0" destOrd="0" presId="urn:microsoft.com/office/officeart/2005/8/layout/vList2"/>
    <dgm:cxn modelId="{07DC59B0-1888-184E-BD91-04917879E8B4}" type="presParOf" srcId="{BA2512E4-D56B-F543-9AB5-1F70D5429A13}" destId="{C4413973-24B9-C745-9A6A-ADD0317C4ABD}" srcOrd="1" destOrd="0" presId="urn:microsoft.com/office/officeart/2005/8/layout/vList2"/>
    <dgm:cxn modelId="{56664DCE-C60B-8047-9E50-438A8F32DE09}" type="presParOf" srcId="{BA2512E4-D56B-F543-9AB5-1F70D5429A13}" destId="{F1812CEC-55EC-B544-BE06-509A14B0330E}" srcOrd="2" destOrd="0" presId="urn:microsoft.com/office/officeart/2005/8/layout/vList2"/>
    <dgm:cxn modelId="{29DAFB24-79DD-C84B-9060-D6478AF6E8D2}" type="presParOf" srcId="{BA2512E4-D56B-F543-9AB5-1F70D5429A13}" destId="{EA8B0162-354D-9846-992D-CF508012020C}" srcOrd="3" destOrd="0" presId="urn:microsoft.com/office/officeart/2005/8/layout/vList2"/>
    <dgm:cxn modelId="{CFB26387-9DF9-2A48-A972-B05EDF32D7F6}" type="presParOf" srcId="{BA2512E4-D56B-F543-9AB5-1F70D5429A13}" destId="{6ECADE8F-F5D8-F547-A19C-56FA92A60563}" srcOrd="4" destOrd="0" presId="urn:microsoft.com/office/officeart/2005/8/layout/vList2"/>
    <dgm:cxn modelId="{D897F3B9-363D-6841-937F-037075C8E26A}" type="presParOf" srcId="{BA2512E4-D56B-F543-9AB5-1F70D5429A13}" destId="{2063530A-8F7B-5641-921E-0CA75E188167}" srcOrd="5" destOrd="0" presId="urn:microsoft.com/office/officeart/2005/8/layout/vList2"/>
    <dgm:cxn modelId="{14E37357-99B4-9643-B97A-15B0175C0FE5}" type="presParOf" srcId="{BA2512E4-D56B-F543-9AB5-1F70D5429A13}" destId="{A9E09B93-C92D-394B-86C7-E4EE3681B56C}" srcOrd="6" destOrd="0" presId="urn:microsoft.com/office/officeart/2005/8/layout/vList2"/>
    <dgm:cxn modelId="{284311DA-71F1-124D-B0FA-6AFF74A4F9F3}" type="presParOf" srcId="{BA2512E4-D56B-F543-9AB5-1F70D5429A13}" destId="{A7BDF4FE-595B-EA48-8CA1-181DE0CD8C79}" srcOrd="7" destOrd="0" presId="urn:microsoft.com/office/officeart/2005/8/layout/vList2"/>
    <dgm:cxn modelId="{6F66AAC2-EF08-BD45-A5FC-A42E8EF12E01}" type="presParOf" srcId="{BA2512E4-D56B-F543-9AB5-1F70D5429A13}" destId="{608DED98-0779-244B-9C61-3CD9B925B35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5E933-2206-5A4F-9415-378B4841C8F9}">
      <dsp:nvSpPr>
        <dsp:cNvPr id="0" name=""/>
        <dsp:cNvSpPr/>
      </dsp:nvSpPr>
      <dsp:spPr>
        <a:xfrm>
          <a:off x="1066" y="67282"/>
          <a:ext cx="1655154" cy="1655154"/>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B36061-BEDC-2642-82E5-A66DAFF1CA99}">
      <dsp:nvSpPr>
        <dsp:cNvPr id="0" name=""/>
        <dsp:cNvSpPr/>
      </dsp:nvSpPr>
      <dsp:spPr>
        <a:xfrm>
          <a:off x="1066" y="67282"/>
          <a:ext cx="165" cy="3310309"/>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2807DE-2761-C546-B23D-E6951031B3DC}">
      <dsp:nvSpPr>
        <dsp:cNvPr id="0" name=""/>
        <dsp:cNvSpPr/>
      </dsp:nvSpPr>
      <dsp:spPr>
        <a:xfrm>
          <a:off x="1066" y="1722437"/>
          <a:ext cx="1655154" cy="1655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GB" sz="2700" kern="1200" dirty="0"/>
            <a:t>Centre Based</a:t>
          </a:r>
        </a:p>
      </dsp:txBody>
      <dsp:txXfrm>
        <a:off x="1066" y="1722437"/>
        <a:ext cx="1655154" cy="1655154"/>
      </dsp:txXfrm>
    </dsp:sp>
    <dsp:sp modelId="{2FC4B686-67B8-2445-B555-02BF039DA382}">
      <dsp:nvSpPr>
        <dsp:cNvPr id="0" name=""/>
        <dsp:cNvSpPr/>
      </dsp:nvSpPr>
      <dsp:spPr>
        <a:xfrm>
          <a:off x="1656698" y="67282"/>
          <a:ext cx="1655154" cy="1655154"/>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C4C8E4-A8ED-7940-B0D4-ADEC25D97AF0}">
      <dsp:nvSpPr>
        <dsp:cNvPr id="0" name=""/>
        <dsp:cNvSpPr/>
      </dsp:nvSpPr>
      <dsp:spPr>
        <a:xfrm>
          <a:off x="1656698" y="67282"/>
          <a:ext cx="165" cy="3310309"/>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F58AB2-397E-6B4E-975A-B8561DAAA265}">
      <dsp:nvSpPr>
        <dsp:cNvPr id="0" name=""/>
        <dsp:cNvSpPr/>
      </dsp:nvSpPr>
      <dsp:spPr>
        <a:xfrm>
          <a:off x="1656698" y="1722437"/>
          <a:ext cx="1655154" cy="1655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GB" sz="2700" kern="1200" dirty="0"/>
            <a:t>Youth At Risk</a:t>
          </a:r>
        </a:p>
      </dsp:txBody>
      <dsp:txXfrm>
        <a:off x="1656698" y="1722437"/>
        <a:ext cx="1655154" cy="1655154"/>
      </dsp:txXfrm>
    </dsp:sp>
    <dsp:sp modelId="{D32A76AE-B8D8-1340-BECA-8C777DD6B1B8}">
      <dsp:nvSpPr>
        <dsp:cNvPr id="0" name=""/>
        <dsp:cNvSpPr/>
      </dsp:nvSpPr>
      <dsp:spPr>
        <a:xfrm>
          <a:off x="3312330" y="67282"/>
          <a:ext cx="1655154" cy="1655154"/>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FBFC55-CCFC-ED49-BC04-D7238F6C4B4B}">
      <dsp:nvSpPr>
        <dsp:cNvPr id="0" name=""/>
        <dsp:cNvSpPr/>
      </dsp:nvSpPr>
      <dsp:spPr>
        <a:xfrm>
          <a:off x="3312330" y="67282"/>
          <a:ext cx="165" cy="3310309"/>
        </a:xfrm>
        <a:prstGeom prst="line">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E8A3A-781F-F542-8EF1-D33668FE2252}">
      <dsp:nvSpPr>
        <dsp:cNvPr id="0" name=""/>
        <dsp:cNvSpPr/>
      </dsp:nvSpPr>
      <dsp:spPr>
        <a:xfrm>
          <a:off x="3312330" y="1722437"/>
          <a:ext cx="1655154" cy="1655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GB" sz="2700" kern="1200" dirty="0"/>
            <a:t>Residential Setting</a:t>
          </a:r>
        </a:p>
      </dsp:txBody>
      <dsp:txXfrm>
        <a:off x="3312330" y="1722437"/>
        <a:ext cx="1655154" cy="1655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2885F-8D95-7449-9873-27DBC0ACCCAE}">
      <dsp:nvSpPr>
        <dsp:cNvPr id="0" name=""/>
        <dsp:cNvSpPr/>
      </dsp:nvSpPr>
      <dsp:spPr>
        <a:xfrm>
          <a:off x="0" y="347457"/>
          <a:ext cx="4435656" cy="857756"/>
        </a:xfrm>
        <a:prstGeom prst="roundRect">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ICYSC – Caritas Shek Tong Tsui  </a:t>
          </a:r>
        </a:p>
      </dsp:txBody>
      <dsp:txXfrm>
        <a:off x="41872" y="389329"/>
        <a:ext cx="4351912" cy="774012"/>
      </dsp:txXfrm>
    </dsp:sp>
    <dsp:sp modelId="{F1812CEC-55EC-B544-BE06-509A14B0330E}">
      <dsp:nvSpPr>
        <dsp:cNvPr id="0" name=""/>
        <dsp:cNvSpPr/>
      </dsp:nvSpPr>
      <dsp:spPr>
        <a:xfrm>
          <a:off x="0" y="1271454"/>
          <a:ext cx="4435656" cy="857756"/>
        </a:xfrm>
        <a:prstGeom prst="roundRect">
          <a:avLst/>
        </a:prstGeom>
        <a:blipFill rotWithShape="1">
          <a:blip xmlns:r="http://schemas.openxmlformats.org/officeDocument/2006/relationships" r:embed="rId1">
            <a:duotone>
              <a:schemeClr val="accent5">
                <a:hueOff val="4494533"/>
                <a:satOff val="-1805"/>
                <a:lumOff val="-5981"/>
                <a:alphaOff val="0"/>
                <a:shade val="74000"/>
                <a:satMod val="130000"/>
                <a:lumMod val="90000"/>
              </a:schemeClr>
              <a:schemeClr val="accent5">
                <a:hueOff val="4494533"/>
                <a:satOff val="-1805"/>
                <a:lumOff val="-598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Outreaching – Playground YTM district</a:t>
          </a:r>
        </a:p>
      </dsp:txBody>
      <dsp:txXfrm>
        <a:off x="41872" y="1313326"/>
        <a:ext cx="4351912" cy="774012"/>
      </dsp:txXfrm>
    </dsp:sp>
    <dsp:sp modelId="{6ECADE8F-F5D8-F547-A19C-56FA92A60563}">
      <dsp:nvSpPr>
        <dsp:cNvPr id="0" name=""/>
        <dsp:cNvSpPr/>
      </dsp:nvSpPr>
      <dsp:spPr>
        <a:xfrm>
          <a:off x="0" y="2195450"/>
          <a:ext cx="4435656" cy="857756"/>
        </a:xfrm>
        <a:prstGeom prst="roundRect">
          <a:avLst/>
        </a:prstGeom>
        <a:blipFill rotWithShape="1">
          <a:blip xmlns:r="http://schemas.openxmlformats.org/officeDocument/2006/relationships" r:embed="rId1">
            <a:duotone>
              <a:schemeClr val="accent5">
                <a:hueOff val="8989066"/>
                <a:satOff val="-3610"/>
                <a:lumOff val="-11962"/>
                <a:alphaOff val="0"/>
                <a:shade val="74000"/>
                <a:satMod val="130000"/>
                <a:lumMod val="90000"/>
              </a:schemeClr>
              <a:schemeClr val="accent5">
                <a:hueOff val="8989066"/>
                <a:satOff val="-3610"/>
                <a:lumOff val="-1196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CSSS – BGCA Kowloon West</a:t>
          </a:r>
        </a:p>
      </dsp:txBody>
      <dsp:txXfrm>
        <a:off x="41872" y="2237322"/>
        <a:ext cx="4351912" cy="774012"/>
      </dsp:txXfrm>
    </dsp:sp>
    <dsp:sp modelId="{A9E09B93-C92D-394B-86C7-E4EE3681B56C}">
      <dsp:nvSpPr>
        <dsp:cNvPr id="0" name=""/>
        <dsp:cNvSpPr/>
      </dsp:nvSpPr>
      <dsp:spPr>
        <a:xfrm>
          <a:off x="0" y="3119446"/>
          <a:ext cx="4435656" cy="857756"/>
        </a:xfrm>
        <a:prstGeom prst="roundRect">
          <a:avLst/>
        </a:prstGeom>
        <a:blipFill rotWithShape="1">
          <a:blip xmlns:r="http://schemas.openxmlformats.org/officeDocument/2006/relationships" r:embed="rId1">
            <a:duotone>
              <a:schemeClr val="accent5">
                <a:hueOff val="13483599"/>
                <a:satOff val="-5414"/>
                <a:lumOff val="-17942"/>
                <a:alphaOff val="0"/>
                <a:shade val="74000"/>
                <a:satMod val="130000"/>
                <a:lumMod val="90000"/>
              </a:schemeClr>
              <a:schemeClr val="accent5">
                <a:hueOff val="13483599"/>
                <a:satOff val="-5414"/>
                <a:lumOff val="-1794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Centre/ School - </a:t>
          </a:r>
          <a:r>
            <a:rPr lang="en-HK" sz="2300" kern="1200" dirty="0"/>
            <a:t>Centre of Restoration of Human Relationships</a:t>
          </a:r>
          <a:endParaRPr lang="en-GB" sz="2300" kern="1200" dirty="0"/>
        </a:p>
      </dsp:txBody>
      <dsp:txXfrm>
        <a:off x="41872" y="3161318"/>
        <a:ext cx="4351912" cy="774012"/>
      </dsp:txXfrm>
    </dsp:sp>
    <dsp:sp modelId="{608DED98-0779-244B-9C61-3CD9B925B353}">
      <dsp:nvSpPr>
        <dsp:cNvPr id="0" name=""/>
        <dsp:cNvSpPr/>
      </dsp:nvSpPr>
      <dsp:spPr>
        <a:xfrm>
          <a:off x="0" y="4043442"/>
          <a:ext cx="4435656" cy="857756"/>
        </a:xfrm>
        <a:prstGeom prst="roundRect">
          <a:avLst/>
        </a:prstGeom>
        <a:blipFill rotWithShape="1">
          <a:blip xmlns:r="http://schemas.openxmlformats.org/officeDocument/2006/relationships" r:embed="rId1">
            <a:duotone>
              <a:schemeClr val="accent5">
                <a:hueOff val="17978132"/>
                <a:satOff val="-7219"/>
                <a:lumOff val="-23923"/>
                <a:alphaOff val="0"/>
                <a:shade val="74000"/>
                <a:satMod val="130000"/>
                <a:lumMod val="90000"/>
              </a:schemeClr>
              <a:schemeClr val="accent5">
                <a:hueOff val="17978132"/>
                <a:satOff val="-7219"/>
                <a:lumOff val="-23923"/>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Residential – SA Wan Tsui Boy Home</a:t>
          </a:r>
        </a:p>
      </dsp:txBody>
      <dsp:txXfrm>
        <a:off x="41872" y="4085314"/>
        <a:ext cx="4351912" cy="774012"/>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2EF8A5-FEE4-4229-864A-706AE105ED96}"/>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新細明體" charset="0"/>
                <a:cs typeface="新細明體" charset="0"/>
              </a:defRPr>
            </a:lvl1pPr>
          </a:lstStyle>
          <a:p>
            <a:pPr>
              <a:defRPr/>
            </a:pPr>
            <a:endParaRPr lang="zh-HK"/>
          </a:p>
        </p:txBody>
      </p:sp>
      <p:sp>
        <p:nvSpPr>
          <p:cNvPr id="3" name="Date Placeholder 2">
            <a:extLst>
              <a:ext uri="{FF2B5EF4-FFF2-40B4-BE49-F238E27FC236}">
                <a16:creationId xmlns:a16="http://schemas.microsoft.com/office/drawing/2014/main" id="{A49C9517-D4B4-4190-8C52-B83F6227537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3BA582A-EFE9-A840-BE0F-09D3338351A0}" type="datetimeFigureOut">
              <a:rPr lang="zh-HK" altLang="en-US"/>
              <a:pPr>
                <a:defRPr/>
              </a:pPr>
              <a:t>19/11/25</a:t>
            </a:fld>
            <a:endParaRPr lang="en-US" altLang="zh-HK"/>
          </a:p>
        </p:txBody>
      </p:sp>
      <p:sp>
        <p:nvSpPr>
          <p:cNvPr id="4" name="Slide Image Placeholder 3">
            <a:extLst>
              <a:ext uri="{FF2B5EF4-FFF2-40B4-BE49-F238E27FC236}">
                <a16:creationId xmlns:a16="http://schemas.microsoft.com/office/drawing/2014/main" id="{49B10658-F628-455A-A2B7-1D0D747D0B9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HK" altLang="en-US" noProof="0"/>
          </a:p>
        </p:txBody>
      </p:sp>
      <p:sp>
        <p:nvSpPr>
          <p:cNvPr id="5" name="Notes Placeholder 4">
            <a:extLst>
              <a:ext uri="{FF2B5EF4-FFF2-40B4-BE49-F238E27FC236}">
                <a16:creationId xmlns:a16="http://schemas.microsoft.com/office/drawing/2014/main" id="{4506C6DA-2B1F-4C1C-AAA2-0FA2D1A6386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zh-HK" noProof="0"/>
          </a:p>
        </p:txBody>
      </p:sp>
      <p:sp>
        <p:nvSpPr>
          <p:cNvPr id="6" name="Footer Placeholder 5">
            <a:extLst>
              <a:ext uri="{FF2B5EF4-FFF2-40B4-BE49-F238E27FC236}">
                <a16:creationId xmlns:a16="http://schemas.microsoft.com/office/drawing/2014/main" id="{B088971A-74A1-4E88-9B54-B9670BD76457}"/>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新細明體" charset="0"/>
                <a:cs typeface="新細明體" charset="0"/>
              </a:defRPr>
            </a:lvl1pPr>
          </a:lstStyle>
          <a:p>
            <a:pPr>
              <a:defRPr/>
            </a:pPr>
            <a:endParaRPr lang="zh-HK"/>
          </a:p>
        </p:txBody>
      </p:sp>
      <p:sp>
        <p:nvSpPr>
          <p:cNvPr id="7" name="Slide Number Placeholder 6">
            <a:extLst>
              <a:ext uri="{FF2B5EF4-FFF2-40B4-BE49-F238E27FC236}">
                <a16:creationId xmlns:a16="http://schemas.microsoft.com/office/drawing/2014/main" id="{B8C8F13E-119E-4374-8029-FF08EB64796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7C863A5-9A31-DD49-AFFA-FEC57D2F9818}" type="slidenum">
              <a:rPr lang="en-US" altLang="en-US"/>
              <a:pPr/>
              <a:t>‹#›</a:t>
            </a:fld>
            <a:endParaRPr lang="en-US" altLang="zh-H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zh-HK"/>
          </a:p>
        </p:txBody>
      </p:sp>
      <p:sp>
        <p:nvSpPr>
          <p:cNvPr id="6" name="Slide Number Placeholder 5"/>
          <p:cNvSpPr>
            <a:spLocks noGrp="1"/>
          </p:cNvSpPr>
          <p:nvPr>
            <p:ph type="sldNum" sz="quarter" idx="12"/>
          </p:nvPr>
        </p:nvSpPr>
        <p:spPr>
          <a:xfrm>
            <a:off x="6817317" y="5054602"/>
            <a:ext cx="413483" cy="279400"/>
          </a:xfrm>
        </p:spPr>
        <p:txBody>
          <a:bodyPr/>
          <a:lstStyle/>
          <a:p>
            <a:fld id="{8AB23042-36F0-4A4E-903A-F458A09251A6}" type="slidenum">
              <a:rPr lang="en-US" altLang="en-US" smtClean="0"/>
              <a:pPr/>
              <a:t>‹#›</a:t>
            </a:fld>
            <a:endParaRPr lang="en-US" altLang="zh-HK"/>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76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6" name="Footer Placeholder 5"/>
          <p:cNvSpPr>
            <a:spLocks noGrp="1"/>
          </p:cNvSpPr>
          <p:nvPr>
            <p:ph type="ftr" sz="quarter" idx="11"/>
          </p:nvPr>
        </p:nvSpPr>
        <p:spPr/>
        <p:txBody>
          <a:bodyPr/>
          <a:lstStyle/>
          <a:p>
            <a:pPr>
              <a:defRPr/>
            </a:pPr>
            <a:endParaRPr lang="zh-HK"/>
          </a:p>
        </p:txBody>
      </p:sp>
      <p:sp>
        <p:nvSpPr>
          <p:cNvPr id="7" name="Slide Number Placeholder 6"/>
          <p:cNvSpPr>
            <a:spLocks noGrp="1"/>
          </p:cNvSpPr>
          <p:nvPr>
            <p:ph type="sldNum" sz="quarter" idx="12"/>
          </p:nvPr>
        </p:nvSpPr>
        <p:spPr/>
        <p:txBody>
          <a:bodyPr/>
          <a:lstStyle/>
          <a:p>
            <a:fld id="{8AB23042-36F0-4A4E-903A-F458A09251A6}" type="slidenum">
              <a:rPr lang="en-US" altLang="en-US" smtClean="0"/>
              <a:pPr/>
              <a:t>‹#›</a:t>
            </a:fld>
            <a:endParaRPr lang="en-US" altLang="zh-HK"/>
          </a:p>
        </p:txBody>
      </p:sp>
    </p:spTree>
    <p:extLst>
      <p:ext uri="{BB962C8B-B14F-4D97-AF65-F5344CB8AC3E}">
        <p14:creationId xmlns:p14="http://schemas.microsoft.com/office/powerpoint/2010/main" val="2514192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4049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07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spTree>
    <p:extLst>
      <p:ext uri="{BB962C8B-B14F-4D97-AF65-F5344CB8AC3E}">
        <p14:creationId xmlns:p14="http://schemas.microsoft.com/office/powerpoint/2010/main" val="36509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7208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GB"/>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92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1774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943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spTree>
    <p:extLst>
      <p:ext uri="{BB962C8B-B14F-4D97-AF65-F5344CB8AC3E}">
        <p14:creationId xmlns:p14="http://schemas.microsoft.com/office/powerpoint/2010/main" val="258402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11"/>
          </p:nvPr>
        </p:nvSpPr>
        <p:spPr/>
        <p:txBody>
          <a:bodyPr/>
          <a:lstStyle/>
          <a:p>
            <a:pPr>
              <a:defRPr/>
            </a:pPr>
            <a:endParaRPr lang="zh-HK"/>
          </a:p>
        </p:txBody>
      </p:sp>
      <p:sp>
        <p:nvSpPr>
          <p:cNvPr id="6" name="Slide Number Placeholder 5"/>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85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6" name="Footer Placeholder 5"/>
          <p:cNvSpPr>
            <a:spLocks noGrp="1"/>
          </p:cNvSpPr>
          <p:nvPr>
            <p:ph type="ftr" sz="quarter" idx="11"/>
          </p:nvPr>
        </p:nvSpPr>
        <p:spPr/>
        <p:txBody>
          <a:bodyPr/>
          <a:lstStyle/>
          <a:p>
            <a:pPr>
              <a:defRPr/>
            </a:pPr>
            <a:endParaRPr lang="zh-HK"/>
          </a:p>
        </p:txBody>
      </p:sp>
      <p:sp>
        <p:nvSpPr>
          <p:cNvPr id="7" name="Slide Number Placeholder 6"/>
          <p:cNvSpPr>
            <a:spLocks noGrp="1"/>
          </p:cNvSpPr>
          <p:nvPr>
            <p:ph type="sldNum" sz="quarter" idx="12"/>
          </p:nvPr>
        </p:nvSpPr>
        <p:spPr/>
        <p:txBody>
          <a:bodyPr/>
          <a:lstStyle/>
          <a:p>
            <a:fld id="{8AB23042-36F0-4A4E-903A-F458A09251A6}" type="slidenum">
              <a:rPr lang="en-US" altLang="en-US" smtClean="0"/>
              <a:pPr/>
              <a:t>‹#›</a:t>
            </a:fld>
            <a:endParaRPr lang="en-US" altLang="zh-HK"/>
          </a:p>
        </p:txBody>
      </p:sp>
    </p:spTree>
    <p:extLst>
      <p:ext uri="{BB962C8B-B14F-4D97-AF65-F5344CB8AC3E}">
        <p14:creationId xmlns:p14="http://schemas.microsoft.com/office/powerpoint/2010/main" val="6280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8" name="Footer Placeholder 7"/>
          <p:cNvSpPr>
            <a:spLocks noGrp="1"/>
          </p:cNvSpPr>
          <p:nvPr>
            <p:ph type="ftr" sz="quarter" idx="11"/>
          </p:nvPr>
        </p:nvSpPr>
        <p:spPr/>
        <p:txBody>
          <a:bodyPr/>
          <a:lstStyle/>
          <a:p>
            <a:pPr>
              <a:defRPr/>
            </a:pPr>
            <a:endParaRPr lang="zh-HK"/>
          </a:p>
        </p:txBody>
      </p:sp>
      <p:sp>
        <p:nvSpPr>
          <p:cNvPr id="9" name="Slide Number Placeholder 8"/>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11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4" name="Footer Placeholder 3"/>
          <p:cNvSpPr>
            <a:spLocks noGrp="1"/>
          </p:cNvSpPr>
          <p:nvPr>
            <p:ph type="ftr" sz="quarter" idx="11"/>
          </p:nvPr>
        </p:nvSpPr>
        <p:spPr/>
        <p:txBody>
          <a:bodyPr/>
          <a:lstStyle/>
          <a:p>
            <a:pPr>
              <a:defRPr/>
            </a:pPr>
            <a:endParaRPr lang="zh-HK"/>
          </a:p>
        </p:txBody>
      </p:sp>
      <p:sp>
        <p:nvSpPr>
          <p:cNvPr id="5" name="Slide Number Placeholder 4"/>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69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3" name="Footer Placeholder 2"/>
          <p:cNvSpPr>
            <a:spLocks noGrp="1"/>
          </p:cNvSpPr>
          <p:nvPr>
            <p:ph type="ftr" sz="quarter" idx="11"/>
          </p:nvPr>
        </p:nvSpPr>
        <p:spPr/>
        <p:txBody>
          <a:bodyPr/>
          <a:lstStyle/>
          <a:p>
            <a:pPr>
              <a:defRPr/>
            </a:pPr>
            <a:endParaRPr lang="zh-HK"/>
          </a:p>
        </p:txBody>
      </p:sp>
      <p:sp>
        <p:nvSpPr>
          <p:cNvPr id="4" name="Slide Number Placeholder 3"/>
          <p:cNvSpPr>
            <a:spLocks noGrp="1"/>
          </p:cNvSpPr>
          <p:nvPr>
            <p:ph type="sldNum" sz="quarter" idx="12"/>
          </p:nvPr>
        </p:nvSpPr>
        <p:spPr/>
        <p:txBody>
          <a:bodyPr/>
          <a:lstStyle/>
          <a:p>
            <a:fld id="{8AB23042-36F0-4A4E-903A-F458A09251A6}" type="slidenum">
              <a:rPr lang="en-US" altLang="en-US" smtClean="0"/>
              <a:pPr/>
              <a:t>‹#›</a:t>
            </a:fld>
            <a:endParaRPr lang="en-US" altLang="zh-HK"/>
          </a:p>
        </p:txBody>
      </p:sp>
    </p:spTree>
    <p:extLst>
      <p:ext uri="{BB962C8B-B14F-4D97-AF65-F5344CB8AC3E}">
        <p14:creationId xmlns:p14="http://schemas.microsoft.com/office/powerpoint/2010/main" val="15814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GB"/>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6" name="Footer Placeholder 5"/>
          <p:cNvSpPr>
            <a:spLocks noGrp="1"/>
          </p:cNvSpPr>
          <p:nvPr>
            <p:ph type="ftr" sz="quarter" idx="11"/>
          </p:nvPr>
        </p:nvSpPr>
        <p:spPr/>
        <p:txBody>
          <a:bodyPr/>
          <a:lstStyle/>
          <a:p>
            <a:pPr>
              <a:defRPr/>
            </a:pPr>
            <a:endParaRPr lang="zh-HK"/>
          </a:p>
        </p:txBody>
      </p:sp>
      <p:sp>
        <p:nvSpPr>
          <p:cNvPr id="7" name="Slide Number Placeholder 6"/>
          <p:cNvSpPr>
            <a:spLocks noGrp="1"/>
          </p:cNvSpPr>
          <p:nvPr>
            <p:ph type="sldNum" sz="quarter" idx="12"/>
          </p:nvPr>
        </p:nvSpPr>
        <p:spPr/>
        <p:txBody>
          <a:bodyPr/>
          <a:lstStyle/>
          <a:p>
            <a:fld id="{8AB23042-36F0-4A4E-903A-F458A09251A6}" type="slidenum">
              <a:rPr lang="en-US" altLang="en-US" smtClean="0"/>
              <a:pPr/>
              <a:t>‹#›</a:t>
            </a:fld>
            <a:endParaRPr lang="en-US" altLang="zh-HK"/>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85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GB"/>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C9605C2B-65A4-8E4A-AEFE-1B218B472E51}" type="datetimeFigureOut">
              <a:rPr lang="zh-HK" altLang="en-US" smtClean="0"/>
              <a:pPr>
                <a:defRPr/>
              </a:pPr>
              <a:t>19/11/25</a:t>
            </a:fld>
            <a:endParaRPr lang="en-US" altLang="zh-HK"/>
          </a:p>
        </p:txBody>
      </p:sp>
      <p:sp>
        <p:nvSpPr>
          <p:cNvPr id="6" name="Footer Placeholder 5"/>
          <p:cNvSpPr>
            <a:spLocks noGrp="1"/>
          </p:cNvSpPr>
          <p:nvPr>
            <p:ph type="ftr" sz="quarter" idx="11"/>
          </p:nvPr>
        </p:nvSpPr>
        <p:spPr/>
        <p:txBody>
          <a:bodyPr/>
          <a:lstStyle/>
          <a:p>
            <a:pPr>
              <a:defRPr/>
            </a:pPr>
            <a:endParaRPr lang="zh-HK"/>
          </a:p>
        </p:txBody>
      </p:sp>
      <p:sp>
        <p:nvSpPr>
          <p:cNvPr id="7" name="Slide Number Placeholder 6"/>
          <p:cNvSpPr>
            <a:spLocks noGrp="1"/>
          </p:cNvSpPr>
          <p:nvPr>
            <p:ph type="sldNum" sz="quarter" idx="12"/>
          </p:nvPr>
        </p:nvSpPr>
        <p:spPr/>
        <p:txBody>
          <a:bodyPr/>
          <a:lstStyle/>
          <a:p>
            <a:fld id="{8AB23042-36F0-4A4E-903A-F458A09251A6}" type="slidenum">
              <a:rPr lang="en-US" altLang="en-US" smtClean="0"/>
              <a:pPr/>
              <a:t>‹#›</a:t>
            </a:fld>
            <a:endParaRPr lang="en-US" altLang="zh-HK"/>
          </a:p>
        </p:txBody>
      </p:sp>
    </p:spTree>
    <p:extLst>
      <p:ext uri="{BB962C8B-B14F-4D97-AF65-F5344CB8AC3E}">
        <p14:creationId xmlns:p14="http://schemas.microsoft.com/office/powerpoint/2010/main" val="204623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9605C2B-65A4-8E4A-AEFE-1B218B472E51}" type="datetimeFigureOut">
              <a:rPr lang="zh-HK" altLang="en-US" smtClean="0"/>
              <a:pPr>
                <a:defRPr/>
              </a:pPr>
              <a:t>19/11/25</a:t>
            </a:fld>
            <a:endParaRPr lang="en-US" altLang="zh-HK"/>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zh-HK"/>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AB23042-36F0-4A4E-903A-F458A09251A6}" type="slidenum">
              <a:rPr lang="en-US" altLang="en-US" smtClean="0"/>
              <a:pPr/>
              <a:t>‹#›</a:t>
            </a:fld>
            <a:endParaRPr lang="en-US" altLang="zh-HK"/>
          </a:p>
        </p:txBody>
      </p:sp>
    </p:spTree>
    <p:extLst>
      <p:ext uri="{BB962C8B-B14F-4D97-AF65-F5344CB8AC3E}">
        <p14:creationId xmlns:p14="http://schemas.microsoft.com/office/powerpoint/2010/main" val="1666050113"/>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 id="2147484377" r:id="rId15"/>
    <p:sldLayoutId id="2147484378" r:id="rId16"/>
    <p:sldLayoutId id="214748437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lacement.socialwork.hku.hk/placement.html"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salvationarmy.org.hk/" TargetMode="External"/><Relationship Id="rId13" Type="http://schemas.openxmlformats.org/officeDocument/2006/relationships/hyperlink" Target="https://www.chsc.hk/" TargetMode="External"/><Relationship Id="rId3" Type="http://schemas.openxmlformats.org/officeDocument/2006/relationships/hyperlink" Target="http://www.swd.gov.hk/" TargetMode="External"/><Relationship Id="rId7" Type="http://schemas.openxmlformats.org/officeDocument/2006/relationships/hyperlink" Target="http://hkcs.org/gcb/ps33" TargetMode="External"/><Relationship Id="rId12" Type="http://schemas.openxmlformats.org/officeDocument/2006/relationships/hyperlink" Target="https://www.csd.gov.hk/"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www.bgca.org.hk/" TargetMode="External"/><Relationship Id="rId11" Type="http://schemas.openxmlformats.org/officeDocument/2006/relationships/hyperlink" Target="https://csss.hkpa.hk/" TargetMode="External"/><Relationship Id="rId5" Type="http://schemas.openxmlformats.org/officeDocument/2006/relationships/hyperlink" Target="http://www.hkfyg.org.hk/" TargetMode="External"/><Relationship Id="rId10" Type="http://schemas.openxmlformats.org/officeDocument/2006/relationships/hyperlink" Target="https://www.sbc.org.hk/service-units/sbcstc" TargetMode="External"/><Relationship Id="rId4" Type="http://schemas.openxmlformats.org/officeDocument/2006/relationships/hyperlink" Target="https://www.youthblueprint.gov.hk/en/index.html" TargetMode="External"/><Relationship Id="rId9" Type="http://schemas.openxmlformats.org/officeDocument/2006/relationships/hyperlink" Target="https://hksas.org.h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680E743-9A44-4A46-B4E2-05102C7E0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AFC08489-1CDB-451C-89EB-FCD6DFAA7D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4" name="Title 3">
            <a:extLst>
              <a:ext uri="{FF2B5EF4-FFF2-40B4-BE49-F238E27FC236}">
                <a16:creationId xmlns:a16="http://schemas.microsoft.com/office/drawing/2014/main" id="{D9A60981-EBA9-7A62-4853-692A2B9E54C8}"/>
              </a:ext>
            </a:extLst>
          </p:cNvPr>
          <p:cNvSpPr>
            <a:spLocks noGrp="1"/>
          </p:cNvSpPr>
          <p:nvPr>
            <p:ph type="ctrTitle"/>
          </p:nvPr>
        </p:nvSpPr>
        <p:spPr>
          <a:xfrm>
            <a:off x="4915327" y="1041401"/>
            <a:ext cx="3403895" cy="2345264"/>
          </a:xfrm>
        </p:spPr>
        <p:txBody>
          <a:bodyPr>
            <a:normAutofit/>
          </a:bodyPr>
          <a:lstStyle/>
          <a:p>
            <a:pPr>
              <a:lnSpc>
                <a:spcPct val="90000"/>
              </a:lnSpc>
            </a:pPr>
            <a:r>
              <a:rPr lang="en-US" sz="3000" dirty="0"/>
              <a:t>2026 – 27 </a:t>
            </a:r>
            <a:br>
              <a:rPr lang="en-US" sz="3000" dirty="0"/>
            </a:br>
            <a:r>
              <a:rPr lang="en-US" sz="3000" dirty="0"/>
              <a:t>Placement Briefing</a:t>
            </a:r>
            <a:br>
              <a:rPr lang="en-US" sz="3000" dirty="0"/>
            </a:br>
            <a:r>
              <a:rPr lang="en-US" sz="3000" dirty="0"/>
              <a:t>Services for </a:t>
            </a:r>
            <a:br>
              <a:rPr lang="en-US" sz="3000" dirty="0"/>
            </a:br>
            <a:r>
              <a:rPr lang="en-US" sz="3000" dirty="0"/>
              <a:t>Children and Youth</a:t>
            </a:r>
          </a:p>
        </p:txBody>
      </p:sp>
      <p:sp>
        <p:nvSpPr>
          <p:cNvPr id="5" name="Subtitle 4">
            <a:extLst>
              <a:ext uri="{FF2B5EF4-FFF2-40B4-BE49-F238E27FC236}">
                <a16:creationId xmlns:a16="http://schemas.microsoft.com/office/drawing/2014/main" id="{611C8AEF-D9DB-E59F-C8EF-1E931F45DBA6}"/>
              </a:ext>
            </a:extLst>
          </p:cNvPr>
          <p:cNvSpPr>
            <a:spLocks noGrp="1"/>
          </p:cNvSpPr>
          <p:nvPr>
            <p:ph type="subTitle" idx="1"/>
          </p:nvPr>
        </p:nvSpPr>
        <p:spPr>
          <a:xfrm>
            <a:off x="4934283" y="3657596"/>
            <a:ext cx="3384939" cy="1933463"/>
          </a:xfrm>
        </p:spPr>
        <p:txBody>
          <a:bodyPr>
            <a:normAutofit/>
          </a:bodyPr>
          <a:lstStyle/>
          <a:p>
            <a:r>
              <a:rPr lang="en-US" dirty="0"/>
              <a:t>Ms. Jake PANG</a:t>
            </a:r>
          </a:p>
          <a:p>
            <a:r>
              <a:rPr lang="en-US" dirty="0"/>
              <a:t>22 Nov 2025</a:t>
            </a:r>
          </a:p>
        </p:txBody>
      </p:sp>
      <p:sp>
        <p:nvSpPr>
          <p:cNvPr id="44" name="Rectangle 43">
            <a:extLst>
              <a:ext uri="{FF2B5EF4-FFF2-40B4-BE49-F238E27FC236}">
                <a16:creationId xmlns:a16="http://schemas.microsoft.com/office/drawing/2014/main" id="{736B6C5D-2D8C-471E-8825-4A31EF8EA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hands holding paper plates with drawings on them&#10;&#10;Description automatically generated">
            <a:extLst>
              <a:ext uri="{FF2B5EF4-FFF2-40B4-BE49-F238E27FC236}">
                <a16:creationId xmlns:a16="http://schemas.microsoft.com/office/drawing/2014/main" id="{58305D24-644E-14D1-20F7-DE9290189884}"/>
              </a:ext>
            </a:extLst>
          </p:cNvPr>
          <p:cNvPicPr>
            <a:picLocks noChangeAspect="1"/>
          </p:cNvPicPr>
          <p:nvPr/>
        </p:nvPicPr>
        <p:blipFill rotWithShape="1">
          <a:blip r:embed="rId4">
            <a:extLst>
              <a:ext uri="{28A0092B-C50C-407E-A947-70E740481C1C}">
                <a14:useLocalDpi xmlns:a14="http://schemas.microsoft.com/office/drawing/2010/main" val="0"/>
              </a:ext>
            </a:extLst>
          </a:blip>
          <a:srcRect t="1271" r="-3" b="9997"/>
          <a:stretch>
            <a:fillRect/>
          </a:stretch>
        </p:blipFill>
        <p:spPr>
          <a:xfrm>
            <a:off x="1059512" y="1410208"/>
            <a:ext cx="3261694" cy="3858780"/>
          </a:xfrm>
          <a:prstGeom prst="rect">
            <a:avLst/>
          </a:prstGeom>
        </p:spPr>
      </p:pic>
      <p:cxnSp>
        <p:nvCxnSpPr>
          <p:cNvPr id="46" name="Straight Connector 45">
            <a:extLst>
              <a:ext uri="{FF2B5EF4-FFF2-40B4-BE49-F238E27FC236}">
                <a16:creationId xmlns:a16="http://schemas.microsoft.com/office/drawing/2014/main" id="{FB2031FF-AB61-4DC6-AC14-F6D1B4ACFE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5327" y="3522131"/>
            <a:ext cx="339047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9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7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7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32E8466-9A6E-16DA-A9F7-E1C085F30B89}"/>
            </a:ext>
          </a:extLst>
        </p:cNvPr>
        <p:cNvGrpSpPr/>
        <p:nvPr/>
      </p:nvGrpSpPr>
      <p:grpSpPr>
        <a:xfrm>
          <a:off x="0" y="0"/>
          <a:ext cx="0" cy="0"/>
          <a:chOff x="0" y="0"/>
          <a:chExt cx="0" cy="0"/>
        </a:xfrm>
      </p:grpSpPr>
      <p:sp useBgFill="1">
        <p:nvSpPr>
          <p:cNvPr id="17416" name="Rectangle 17415">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8" name="Rectangle 17417">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0" name="Rectangle 17419">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410" name="標題 1">
            <a:extLst>
              <a:ext uri="{FF2B5EF4-FFF2-40B4-BE49-F238E27FC236}">
                <a16:creationId xmlns:a16="http://schemas.microsoft.com/office/drawing/2014/main" id="{6E446007-4F8D-5A2F-6072-7B3E8A63430D}"/>
              </a:ext>
            </a:extLst>
          </p:cNvPr>
          <p:cNvSpPr>
            <a:spLocks noGrp="1"/>
          </p:cNvSpPr>
          <p:nvPr>
            <p:ph type="title"/>
          </p:nvPr>
        </p:nvSpPr>
        <p:spPr>
          <a:xfrm>
            <a:off x="971550" y="756981"/>
            <a:ext cx="7200897" cy="1303867"/>
          </a:xfrm>
        </p:spPr>
        <p:txBody>
          <a:bodyPr>
            <a:normAutofit/>
          </a:bodyPr>
          <a:lstStyle/>
          <a:p>
            <a:r>
              <a:rPr lang="en-US" b="1" dirty="0">
                <a:ea typeface="新細明體" panose="02020500000000000000" pitchFamily="18" charset="-120"/>
              </a:rPr>
              <a:t>Residential Services </a:t>
            </a:r>
          </a:p>
        </p:txBody>
      </p:sp>
      <p:sp>
        <p:nvSpPr>
          <p:cNvPr id="17411" name="內容版面配置區 2">
            <a:extLst>
              <a:ext uri="{FF2B5EF4-FFF2-40B4-BE49-F238E27FC236}">
                <a16:creationId xmlns:a16="http://schemas.microsoft.com/office/drawing/2014/main" id="{772819D3-E94F-4C7B-84E6-DAAC4C43CC4C}"/>
              </a:ext>
            </a:extLst>
          </p:cNvPr>
          <p:cNvSpPr>
            <a:spLocks noGrp="1"/>
          </p:cNvSpPr>
          <p:nvPr>
            <p:ph idx="1"/>
          </p:nvPr>
        </p:nvSpPr>
        <p:spPr>
          <a:xfrm>
            <a:off x="971550" y="1916832"/>
            <a:ext cx="7200897" cy="3959036"/>
          </a:xfrm>
        </p:spPr>
        <p:txBody>
          <a:bodyPr>
            <a:normAutofit fontScale="85000" lnSpcReduction="10000"/>
          </a:bodyPr>
          <a:lstStyle/>
          <a:p>
            <a:pPr>
              <a:lnSpc>
                <a:spcPct val="90000"/>
              </a:lnSpc>
              <a:defRPr/>
            </a:pPr>
            <a:r>
              <a:rPr lang="en-US" altLang="en-US" sz="1800" dirty="0">
                <a:solidFill>
                  <a:schemeClr val="tx1"/>
                </a:solidFill>
                <a:ea typeface="微軟正黑體" panose="020B0604030504040204" pitchFamily="34" charset="-120"/>
              </a:rPr>
              <a:t>Non-institutional Care </a:t>
            </a:r>
          </a:p>
          <a:p>
            <a:pPr marL="0" indent="0" eaLnBrk="1" hangingPunct="1">
              <a:lnSpc>
                <a:spcPct val="90000"/>
              </a:lnSpc>
              <a:buFont typeface="Wingdings" pitchFamily="2" charset="2"/>
              <a:buNone/>
              <a:defRPr/>
            </a:pPr>
            <a:r>
              <a:rPr lang="en-US" altLang="en-US" sz="1800" dirty="0">
                <a:solidFill>
                  <a:schemeClr val="tx1"/>
                </a:solidFill>
                <a:ea typeface="微軟正黑體" panose="020B0604030504040204" pitchFamily="34" charset="-120"/>
              </a:rPr>
              <a:t>    1) Ordinary Small Group Home: (4 to 18 years old)</a:t>
            </a:r>
          </a:p>
          <a:p>
            <a:pPr marL="987425" lvl="1" indent="-182563" eaLnBrk="1" hangingPunct="1">
              <a:lnSpc>
                <a:spcPct val="90000"/>
              </a:lnSpc>
              <a:buFont typeface="Wingdings 2" panose="05020102010507070707" pitchFamily="18" charset="2"/>
              <a:buNone/>
              <a:defRPr/>
            </a:pPr>
            <a:r>
              <a:rPr lang="en-US" altLang="zh-TW" sz="1800" dirty="0">
                <a:solidFill>
                  <a:schemeClr val="tx1"/>
                </a:solidFill>
                <a:ea typeface="微軟正黑體" panose="020B0604030504040204" pitchFamily="34" charset="-120"/>
              </a:rPr>
              <a:t>- </a:t>
            </a:r>
            <a:r>
              <a:rPr lang="en-US" altLang="en-US" sz="1800" dirty="0">
                <a:solidFill>
                  <a:schemeClr val="tx1"/>
                </a:solidFill>
                <a:ea typeface="微軟正黑體" panose="020B0604030504040204" pitchFamily="34" charset="-120"/>
              </a:rPr>
              <a:t>for those needy families who could not take care of their children temporary, just like a home-like environment for the children until they can return to their families or a long-term alternative living arrangement is achieved</a:t>
            </a:r>
          </a:p>
          <a:p>
            <a:pPr marL="0" indent="0">
              <a:lnSpc>
                <a:spcPct val="90000"/>
              </a:lnSpc>
              <a:buFont typeface="Wingdings" pitchFamily="2" charset="2"/>
              <a:buNone/>
              <a:defRPr/>
            </a:pPr>
            <a:r>
              <a:rPr lang="en-US" altLang="en-US" sz="1800" dirty="0">
                <a:solidFill>
                  <a:schemeClr val="tx1"/>
                </a:solidFill>
                <a:ea typeface="微軟正黑體" panose="020B0604030504040204" pitchFamily="34" charset="-120"/>
              </a:rPr>
              <a:t>     2) Integrated Small Group Home </a:t>
            </a:r>
          </a:p>
          <a:p>
            <a:pPr marL="1181100" indent="-285750">
              <a:lnSpc>
                <a:spcPct val="90000"/>
              </a:lnSpc>
              <a:buFontTx/>
              <a:buChar char="-"/>
              <a:defRPr/>
            </a:pPr>
            <a:r>
              <a:rPr lang="en-US" altLang="en-US" sz="1800" dirty="0">
                <a:solidFill>
                  <a:schemeClr val="tx1"/>
                </a:solidFill>
                <a:ea typeface="微軟正黑體" panose="020B0604030504040204" pitchFamily="34" charset="-120"/>
              </a:rPr>
              <a:t>7 children with ages of 4 to 18 and 1 mildly mentally handicapped child with ages of 6 to 18 </a:t>
            </a:r>
          </a:p>
          <a:p>
            <a:pPr>
              <a:lnSpc>
                <a:spcPct val="90000"/>
              </a:lnSpc>
              <a:defRPr/>
            </a:pPr>
            <a:r>
              <a:rPr lang="en-US" altLang="en-US" sz="1800" dirty="0">
                <a:solidFill>
                  <a:schemeClr val="tx1"/>
                </a:solidFill>
                <a:ea typeface="微軟正黑體" panose="020B0604030504040204" pitchFamily="34" charset="-120"/>
              </a:rPr>
              <a:t>Institutional Care</a:t>
            </a:r>
            <a:endParaRPr lang="en-US" altLang="zh-TW" sz="1800" dirty="0">
              <a:solidFill>
                <a:schemeClr val="tx1"/>
              </a:solidFill>
              <a:ea typeface="微軟正黑體" panose="020B0604030504040204" pitchFamily="34" charset="-120"/>
            </a:endParaRPr>
          </a:p>
          <a:p>
            <a:pPr marL="457200" lvl="1" indent="0" eaLnBrk="1" hangingPunct="1">
              <a:lnSpc>
                <a:spcPct val="90000"/>
              </a:lnSpc>
              <a:buFont typeface="Wingdings 2" panose="05020102010507070707" pitchFamily="18" charset="2"/>
              <a:buNone/>
              <a:defRPr/>
            </a:pPr>
            <a:r>
              <a:rPr lang="en-US" altLang="en-US" sz="1800" dirty="0">
                <a:solidFill>
                  <a:schemeClr val="tx1"/>
                </a:solidFill>
                <a:ea typeface="微軟正黑體" panose="020B0604030504040204" pitchFamily="34" charset="-120"/>
              </a:rPr>
              <a:t>1) Boys' / girls' homes</a:t>
            </a:r>
            <a:r>
              <a:rPr lang="en-US" altLang="ja-JP" sz="1800" dirty="0">
                <a:solidFill>
                  <a:schemeClr val="tx1"/>
                </a:solidFill>
                <a:ea typeface="微軟正黑體" panose="020B0604030504040204" pitchFamily="34" charset="-120"/>
              </a:rPr>
              <a:t> </a:t>
            </a:r>
          </a:p>
          <a:p>
            <a:pPr marL="987425" lvl="1" indent="-530225" eaLnBrk="1" hangingPunct="1">
              <a:lnSpc>
                <a:spcPct val="90000"/>
              </a:lnSpc>
              <a:buFont typeface="Wingdings 2" panose="05020102010507070707" pitchFamily="18" charset="2"/>
              <a:buNone/>
              <a:defRPr/>
            </a:pPr>
            <a:r>
              <a:rPr lang="en-US" altLang="ja-JP" sz="1800" dirty="0">
                <a:solidFill>
                  <a:schemeClr val="tx1"/>
                </a:solidFill>
                <a:ea typeface="微軟正黑體" panose="020B0604030504040204" pitchFamily="34" charset="-120"/>
              </a:rPr>
              <a:t>- for children or young persons aged 7 and under 21 with behavioral or emotional problems. </a:t>
            </a:r>
          </a:p>
          <a:p>
            <a:pPr marL="804863" lvl="1" indent="-347663" eaLnBrk="1" hangingPunct="1">
              <a:lnSpc>
                <a:spcPct val="90000"/>
              </a:lnSpc>
              <a:buFont typeface="Wingdings 2" panose="05020102010507070707" pitchFamily="18" charset="2"/>
              <a:buNone/>
              <a:defRPr/>
            </a:pPr>
            <a:r>
              <a:rPr lang="en-US" altLang="zh-TW" sz="1800" dirty="0">
                <a:solidFill>
                  <a:schemeClr val="tx1"/>
                </a:solidFill>
                <a:ea typeface="微軟正黑體" panose="020B0604030504040204" pitchFamily="34" charset="-120"/>
              </a:rPr>
              <a:t>2) Boys’/ girls hostels </a:t>
            </a:r>
          </a:p>
          <a:p>
            <a:pPr marL="804863" lvl="1" indent="-347663" eaLnBrk="1" hangingPunct="1">
              <a:lnSpc>
                <a:spcPct val="90000"/>
              </a:lnSpc>
              <a:buFont typeface="Wingdings 2" panose="05020102010507070707" pitchFamily="18" charset="2"/>
              <a:buNone/>
              <a:defRPr/>
            </a:pPr>
            <a:r>
              <a:rPr lang="en-US" altLang="zh-TW" sz="1800" dirty="0">
                <a:solidFill>
                  <a:schemeClr val="tx1"/>
                </a:solidFill>
                <a:ea typeface="微軟正黑體" panose="020B0604030504040204" pitchFamily="34" charset="-120"/>
              </a:rPr>
              <a:t>- </a:t>
            </a:r>
            <a:r>
              <a:rPr lang="en-US" altLang="en-US" sz="1800" dirty="0">
                <a:solidFill>
                  <a:schemeClr val="tx1"/>
                </a:solidFill>
                <a:ea typeface="微軟正黑體" panose="020B0604030504040204" pitchFamily="34" charset="-120"/>
              </a:rPr>
              <a:t>for young persons between 14 and under 21 years of age who are studying or working</a:t>
            </a:r>
          </a:p>
        </p:txBody>
      </p:sp>
    </p:spTree>
    <p:extLst>
      <p:ext uri="{BB962C8B-B14F-4D97-AF65-F5344CB8AC3E}">
        <p14:creationId xmlns:p14="http://schemas.microsoft.com/office/powerpoint/2010/main" val="191901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3800" name="Rectangle 33799">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2" name="Rectangle 33801">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4" name="Rectangle 33803">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794" name="標題 1">
            <a:extLst>
              <a:ext uri="{FF2B5EF4-FFF2-40B4-BE49-F238E27FC236}">
                <a16:creationId xmlns:a16="http://schemas.microsoft.com/office/drawing/2014/main" id="{51C1B8F3-F7A1-489C-FB39-331A9E74D888}"/>
              </a:ext>
            </a:extLst>
          </p:cNvPr>
          <p:cNvSpPr>
            <a:spLocks noGrp="1"/>
          </p:cNvSpPr>
          <p:nvPr>
            <p:ph type="title"/>
          </p:nvPr>
        </p:nvSpPr>
        <p:spPr>
          <a:xfrm>
            <a:off x="971551" y="982132"/>
            <a:ext cx="7200897" cy="1303867"/>
          </a:xfrm>
        </p:spPr>
        <p:txBody>
          <a:bodyPr>
            <a:normAutofit/>
          </a:bodyPr>
          <a:lstStyle/>
          <a:p>
            <a:pPr eaLnBrk="1" hangingPunct="1"/>
            <a:r>
              <a:rPr lang="en-US" altLang="zh-TW" b="1"/>
              <a:t>Learning Opportunities</a:t>
            </a:r>
            <a:endParaRPr lang="zh-TW" altLang="en-US" b="1"/>
          </a:p>
        </p:txBody>
      </p:sp>
      <p:sp>
        <p:nvSpPr>
          <p:cNvPr id="33795" name="內容版面配置區 2">
            <a:extLst>
              <a:ext uri="{FF2B5EF4-FFF2-40B4-BE49-F238E27FC236}">
                <a16:creationId xmlns:a16="http://schemas.microsoft.com/office/drawing/2014/main" id="{3114D38F-EF3E-9F27-AAF4-328CD0E3775A}"/>
              </a:ext>
            </a:extLst>
          </p:cNvPr>
          <p:cNvSpPr>
            <a:spLocks noGrp="1"/>
          </p:cNvSpPr>
          <p:nvPr>
            <p:ph idx="1"/>
          </p:nvPr>
        </p:nvSpPr>
        <p:spPr>
          <a:xfrm>
            <a:off x="971550" y="2285999"/>
            <a:ext cx="7200897" cy="3589869"/>
          </a:xfrm>
        </p:spPr>
        <p:txBody>
          <a:bodyPr>
            <a:normAutofit/>
          </a:bodyPr>
          <a:lstStyle/>
          <a:p>
            <a:pPr>
              <a:defRPr/>
            </a:pPr>
            <a:r>
              <a:rPr lang="en-US" altLang="zh-TW" sz="2800" dirty="0">
                <a:solidFill>
                  <a:schemeClr val="tx1"/>
                </a:solidFill>
                <a:ea typeface="微軟正黑體" panose="020B0604030504040204" pitchFamily="34" charset="-120"/>
              </a:rPr>
              <a:t>Engagement skills;</a:t>
            </a:r>
          </a:p>
          <a:p>
            <a:pPr>
              <a:defRPr/>
            </a:pPr>
            <a:r>
              <a:rPr lang="en-US" altLang="en-US" sz="2800" dirty="0">
                <a:solidFill>
                  <a:schemeClr val="tx1"/>
                </a:solidFill>
                <a:ea typeface="微軟正黑體" panose="020B0604030504040204" pitchFamily="34" charset="-120"/>
              </a:rPr>
              <a:t>Trust and attachment</a:t>
            </a:r>
          </a:p>
          <a:p>
            <a:pPr>
              <a:defRPr/>
            </a:pPr>
            <a:r>
              <a:rPr lang="en-US" altLang="en-US" sz="2800" dirty="0">
                <a:solidFill>
                  <a:schemeClr val="tx1"/>
                </a:solidFill>
                <a:ea typeface="微軟正黑體" panose="020B0604030504040204" pitchFamily="34" charset="-120"/>
              </a:rPr>
              <a:t>Daily operation in structured setting</a:t>
            </a:r>
          </a:p>
          <a:p>
            <a:pPr>
              <a:defRPr/>
            </a:pPr>
            <a:r>
              <a:rPr lang="en-US" altLang="en-US" sz="2800" dirty="0">
                <a:solidFill>
                  <a:schemeClr val="tx1"/>
                </a:solidFill>
                <a:ea typeface="微軟正黑體" panose="020B0604030504040204" pitchFamily="34" charset="-120"/>
              </a:rPr>
              <a:t>Case, group, programs</a:t>
            </a:r>
          </a:p>
          <a:p>
            <a:pPr>
              <a:defRPr/>
            </a:pPr>
            <a:r>
              <a:rPr lang="en-US" altLang="zh-TW" sz="2800" dirty="0">
                <a:solidFill>
                  <a:schemeClr val="tx1"/>
                </a:solidFill>
                <a:ea typeface="微軟正黑體" panose="020B0604030504040204" pitchFamily="34" charset="-120"/>
              </a:rPr>
              <a:t>Inter-disciplinary cooperation (such as: nurses, childcare workers, teachers);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Rectangle 2048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049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82" name="標題 1">
            <a:extLst>
              <a:ext uri="{FF2B5EF4-FFF2-40B4-BE49-F238E27FC236}">
                <a16:creationId xmlns:a16="http://schemas.microsoft.com/office/drawing/2014/main" id="{166CC137-00CB-0769-3A7F-851BE5547F4B}"/>
              </a:ext>
            </a:extLst>
          </p:cNvPr>
          <p:cNvSpPr>
            <a:spLocks noGrp="1"/>
          </p:cNvSpPr>
          <p:nvPr>
            <p:ph type="title"/>
          </p:nvPr>
        </p:nvSpPr>
        <p:spPr>
          <a:xfrm>
            <a:off x="955101" y="912282"/>
            <a:ext cx="7200897" cy="1303867"/>
          </a:xfrm>
        </p:spPr>
        <p:txBody>
          <a:bodyPr>
            <a:normAutofit/>
          </a:bodyPr>
          <a:lstStyle/>
          <a:p>
            <a:pPr eaLnBrk="1" hangingPunct="1"/>
            <a:r>
              <a:rPr lang="en-US" altLang="zh-TW" b="1" dirty="0">
                <a:ea typeface="新細明體" panose="02020500000000000000" pitchFamily="18" charset="-120"/>
              </a:rPr>
              <a:t>Things to Note</a:t>
            </a:r>
            <a:endParaRPr lang="zh-TW" altLang="en-US" b="1" dirty="0"/>
          </a:p>
        </p:txBody>
      </p:sp>
      <p:sp>
        <p:nvSpPr>
          <p:cNvPr id="20483" name="內容版面配置區 2">
            <a:extLst>
              <a:ext uri="{FF2B5EF4-FFF2-40B4-BE49-F238E27FC236}">
                <a16:creationId xmlns:a16="http://schemas.microsoft.com/office/drawing/2014/main" id="{A044FC7D-B7C3-EFE2-B365-F200FF48CA0F}"/>
              </a:ext>
            </a:extLst>
          </p:cNvPr>
          <p:cNvSpPr>
            <a:spLocks noGrp="1"/>
          </p:cNvSpPr>
          <p:nvPr>
            <p:ph idx="1"/>
          </p:nvPr>
        </p:nvSpPr>
        <p:spPr>
          <a:xfrm>
            <a:off x="971550" y="2060849"/>
            <a:ext cx="7200897" cy="3815020"/>
          </a:xfrm>
        </p:spPr>
        <p:txBody>
          <a:bodyPr>
            <a:normAutofit/>
          </a:bodyPr>
          <a:lstStyle/>
          <a:p>
            <a:pPr>
              <a:defRPr/>
            </a:pPr>
            <a:r>
              <a:rPr lang="en-US" altLang="zh-TW" sz="2200" dirty="0">
                <a:ea typeface="微軟正黑體" panose="020B0604030504040204" pitchFamily="34" charset="-120"/>
              </a:rPr>
              <a:t>Working hours covers 3 shifts, depending on agency’s requirement; be prepared to work take up night shifts until 10p.m. to engage clients who return from school or work</a:t>
            </a:r>
          </a:p>
          <a:p>
            <a:pPr>
              <a:defRPr/>
            </a:pPr>
            <a:r>
              <a:rPr lang="en-US" altLang="zh-TW" sz="2200" dirty="0">
                <a:ea typeface="微軟正黑體" panose="020B0604030504040204" pitchFamily="34" charset="-120"/>
              </a:rPr>
              <a:t>High sensitivity to protect client’s privacy </a:t>
            </a:r>
          </a:p>
          <a:p>
            <a:pPr>
              <a:defRPr/>
            </a:pPr>
            <a:r>
              <a:rPr lang="en-US" altLang="en-US" sz="2200" dirty="0">
                <a:ea typeface="微軟正黑體" panose="020B0604030504040204" pitchFamily="34" charset="-120"/>
              </a:rPr>
              <a:t>Clients usually develop strong attachment with student worker, be prepared for good termination</a:t>
            </a:r>
          </a:p>
          <a:p>
            <a:pPr>
              <a:defRPr/>
            </a:pPr>
            <a:r>
              <a:rPr lang="en-US" altLang="en-US" sz="2200" dirty="0">
                <a:ea typeface="微軟正黑體" panose="020B0604030504040204" pitchFamily="34" charset="-120"/>
              </a:rPr>
              <a:t>Get ready to deal with SEN related </a:t>
            </a:r>
            <a:r>
              <a:rPr lang="en-US" altLang="en-US" sz="2200" dirty="0" err="1">
                <a:ea typeface="微軟正黑體" panose="020B0604030504040204" pitchFamily="34" charset="-120"/>
              </a:rPr>
              <a:t>behavioural</a:t>
            </a:r>
            <a:r>
              <a:rPr lang="en-US" altLang="en-US" sz="2200" dirty="0">
                <a:ea typeface="微軟正黑體" panose="020B0604030504040204" pitchFamily="34" charset="-120"/>
              </a:rPr>
              <a:t> problems</a:t>
            </a:r>
            <a:endParaRPr lang="en-US" altLang="zh-TW" sz="2200" dirty="0">
              <a:ea typeface="微軟正黑體" panose="020B0604030504040204" pitchFamily="34" charset="-120"/>
            </a:endParaRPr>
          </a:p>
          <a:p>
            <a:pPr marL="0" indent="0">
              <a:buNone/>
            </a:pPr>
            <a:endParaRPr lang="en-US" sz="2200" dirty="0"/>
          </a:p>
        </p:txBody>
      </p:sp>
    </p:spTree>
    <p:extLst>
      <p:ext uri="{BB962C8B-B14F-4D97-AF65-F5344CB8AC3E}">
        <p14:creationId xmlns:p14="http://schemas.microsoft.com/office/powerpoint/2010/main" val="992881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46AC12E5-8278-7590-1809-0635C1C3559D}"/>
            </a:ext>
          </a:extLst>
        </p:cNvPr>
        <p:cNvGrpSpPr/>
        <p:nvPr/>
      </p:nvGrpSpPr>
      <p:grpSpPr>
        <a:xfrm>
          <a:off x="0" y="0"/>
          <a:ext cx="0" cy="0"/>
          <a:chOff x="0" y="0"/>
          <a:chExt cx="0" cy="0"/>
        </a:xfrm>
      </p:grpSpPr>
      <p:sp useBgFill="1">
        <p:nvSpPr>
          <p:cNvPr id="33800" name="Rectangle 33799">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2" name="Rectangle 33801">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4" name="Rectangle 33803">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794" name="標題 1">
            <a:extLst>
              <a:ext uri="{FF2B5EF4-FFF2-40B4-BE49-F238E27FC236}">
                <a16:creationId xmlns:a16="http://schemas.microsoft.com/office/drawing/2014/main" id="{A363A107-B91F-3BFD-60D7-314D9998E6B3}"/>
              </a:ext>
            </a:extLst>
          </p:cNvPr>
          <p:cNvSpPr>
            <a:spLocks noGrp="1"/>
          </p:cNvSpPr>
          <p:nvPr>
            <p:ph type="title"/>
          </p:nvPr>
        </p:nvSpPr>
        <p:spPr>
          <a:xfrm>
            <a:off x="971551" y="982132"/>
            <a:ext cx="7200897" cy="1303867"/>
          </a:xfrm>
        </p:spPr>
        <p:txBody>
          <a:bodyPr>
            <a:normAutofit/>
          </a:bodyPr>
          <a:lstStyle/>
          <a:p>
            <a:pPr eaLnBrk="1" hangingPunct="1"/>
            <a:r>
              <a:rPr lang="en-US" altLang="en-US" b="1">
                <a:ea typeface="新細明體" panose="02020500000000000000" pitchFamily="18" charset="-120"/>
              </a:rPr>
              <a:t>Services for Youth-at-risk</a:t>
            </a:r>
            <a:endParaRPr lang="zh-TW" altLang="en-US" b="1" dirty="0"/>
          </a:p>
        </p:txBody>
      </p:sp>
      <p:sp>
        <p:nvSpPr>
          <p:cNvPr id="33795" name="內容版面配置區 2">
            <a:extLst>
              <a:ext uri="{FF2B5EF4-FFF2-40B4-BE49-F238E27FC236}">
                <a16:creationId xmlns:a16="http://schemas.microsoft.com/office/drawing/2014/main" id="{11627401-B9E9-05F1-2B74-9E6ABD0BA10C}"/>
              </a:ext>
            </a:extLst>
          </p:cNvPr>
          <p:cNvSpPr>
            <a:spLocks noGrp="1"/>
          </p:cNvSpPr>
          <p:nvPr>
            <p:ph idx="1"/>
          </p:nvPr>
        </p:nvSpPr>
        <p:spPr>
          <a:xfrm>
            <a:off x="971550" y="2556932"/>
            <a:ext cx="7200897" cy="3318936"/>
          </a:xfrm>
        </p:spPr>
        <p:txBody>
          <a:bodyPr>
            <a:normAutofit/>
          </a:bodyPr>
          <a:lstStyle/>
          <a:p>
            <a:pPr eaLnBrk="1" hangingPunct="1">
              <a:defRPr/>
            </a:pPr>
            <a:r>
              <a:rPr lang="en-US" altLang="en-US" dirty="0">
                <a:ea typeface="微軟正黑體" panose="020B0604030504040204" pitchFamily="34" charset="-120"/>
              </a:rPr>
              <a:t>District Youth Outreaching Social Work Service (YOTs)</a:t>
            </a:r>
          </a:p>
          <a:p>
            <a:pPr eaLnBrk="1" hangingPunct="1">
              <a:defRPr/>
            </a:pPr>
            <a:r>
              <a:rPr lang="en-US" altLang="en-US" dirty="0">
                <a:ea typeface="微軟正黑體" panose="020B0604030504040204" pitchFamily="34" charset="-120"/>
              </a:rPr>
              <a:t>Overnight Outreaching Service for Young Night Drifters (YNDs)</a:t>
            </a:r>
          </a:p>
          <a:p>
            <a:pPr eaLnBrk="1" hangingPunct="1">
              <a:defRPr/>
            </a:pPr>
            <a:r>
              <a:rPr lang="en-US" altLang="en-US" dirty="0">
                <a:ea typeface="微軟正黑體" panose="020B0604030504040204" pitchFamily="34" charset="-120"/>
              </a:rPr>
              <a:t>Community Support Service Scheme (CSSSs)</a:t>
            </a:r>
            <a:endParaRPr lang="en-US" altLang="ja-JP" dirty="0">
              <a:ea typeface="微軟正黑體" panose="020B0604030504040204" pitchFamily="34" charset="-120"/>
            </a:endParaRPr>
          </a:p>
          <a:p>
            <a:pPr eaLnBrk="1" hangingPunct="1">
              <a:defRPr/>
            </a:pPr>
            <a:r>
              <a:rPr lang="en-US" altLang="en-US" dirty="0">
                <a:ea typeface="微軟正黑體" panose="020B0604030504040204" pitchFamily="34" charset="-120"/>
              </a:rPr>
              <a:t>Service for Drug Abusers</a:t>
            </a:r>
          </a:p>
          <a:p>
            <a:pPr eaLnBrk="1" hangingPunct="1">
              <a:defRPr/>
            </a:pPr>
            <a:r>
              <a:rPr lang="en-US" altLang="en-US" dirty="0">
                <a:ea typeface="微軟正黑體" panose="020B0604030504040204" pitchFamily="34" charset="-120"/>
              </a:rPr>
              <a:t>Correctional and Offender Services (Not </a:t>
            </a:r>
            <a:r>
              <a:rPr lang="en-US" altLang="en-US" dirty="0" err="1">
                <a:ea typeface="微軟正黑體" panose="020B0604030504040204" pitchFamily="34" charset="-120"/>
              </a:rPr>
              <a:t>availiable</a:t>
            </a:r>
            <a:r>
              <a:rPr lang="en-US" altLang="en-US" dirty="0">
                <a:ea typeface="微軟正黑體" panose="020B0604030504040204" pitchFamily="34" charset="-120"/>
              </a:rPr>
              <a:t> this year, sorry!)</a:t>
            </a:r>
          </a:p>
        </p:txBody>
      </p:sp>
    </p:spTree>
    <p:extLst>
      <p:ext uri="{BB962C8B-B14F-4D97-AF65-F5344CB8AC3E}">
        <p14:creationId xmlns:p14="http://schemas.microsoft.com/office/powerpoint/2010/main" val="160208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6" name="Rectangle 19465">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8" name="Rectangle 19467">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458" name="標題 1">
            <a:extLst>
              <a:ext uri="{FF2B5EF4-FFF2-40B4-BE49-F238E27FC236}">
                <a16:creationId xmlns:a16="http://schemas.microsoft.com/office/drawing/2014/main" id="{AD00079B-B114-3489-5F1E-C93662A90CD6}"/>
              </a:ext>
            </a:extLst>
          </p:cNvPr>
          <p:cNvSpPr>
            <a:spLocks noGrp="1"/>
          </p:cNvSpPr>
          <p:nvPr>
            <p:ph type="title"/>
          </p:nvPr>
        </p:nvSpPr>
        <p:spPr>
          <a:xfrm>
            <a:off x="971551" y="982132"/>
            <a:ext cx="7200897" cy="1303867"/>
          </a:xfrm>
        </p:spPr>
        <p:txBody>
          <a:bodyPr vert="horz" lIns="91440" tIns="45720" rIns="91440" bIns="45720" rtlCol="0" anchor="ctr">
            <a:normAutofit/>
          </a:bodyPr>
          <a:lstStyle/>
          <a:p>
            <a:r>
              <a:rPr lang="en-US" altLang="zh-TW" sz="4400"/>
              <a:t> </a:t>
            </a:r>
            <a:r>
              <a:rPr lang="en-US" altLang="zh-TW" sz="4400" b="1"/>
              <a:t>Outreaching Services (YOTs) </a:t>
            </a:r>
          </a:p>
        </p:txBody>
      </p:sp>
      <p:sp>
        <p:nvSpPr>
          <p:cNvPr id="19459" name="內容版面配置區 2">
            <a:extLst>
              <a:ext uri="{FF2B5EF4-FFF2-40B4-BE49-F238E27FC236}">
                <a16:creationId xmlns:a16="http://schemas.microsoft.com/office/drawing/2014/main" id="{12A5A37A-4ECE-A3F1-7F47-D75835441B15}"/>
              </a:ext>
            </a:extLst>
          </p:cNvPr>
          <p:cNvSpPr>
            <a:spLocks/>
          </p:cNvSpPr>
          <p:nvPr/>
        </p:nvSpPr>
        <p:spPr>
          <a:xfrm>
            <a:off x="971550" y="2132856"/>
            <a:ext cx="7200897" cy="3743012"/>
          </a:xfrm>
          <a:prstGeom prst="rect">
            <a:avLst/>
          </a:prstGeom>
        </p:spPr>
        <p:txBody>
          <a:bodyPr vert="horz" lIns="91440" tIns="45720" rIns="91440" bIns="45720" rtlCol="0" anchor="t">
            <a:normAutofit lnSpcReduction="10000"/>
          </a:bodyPr>
          <a:lstStyle/>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Target: 6-24 youth-at-risk</a:t>
            </a:r>
          </a:p>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Reach out to individuals and groups who use to hang around in public premises;</a:t>
            </a:r>
          </a:p>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Spot Works: possible working spots to engage users at football pitches, parks, game centers, fast food shops, street corners, shopping malls… all are unstructured sites.</a:t>
            </a:r>
          </a:p>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Common issues: drug abuse, triad society, truancy, sex-related issues, crime, emotional disturbances, family issues</a:t>
            </a:r>
          </a:p>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Irregular working hours and outdoor work</a:t>
            </a:r>
          </a:p>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Usually between 10a.m. to 10p.m. (No overnight outreaching placement) </a:t>
            </a:r>
          </a:p>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Night shift is common (6p.m. onwards till 10p.m.)</a:t>
            </a:r>
          </a:p>
          <a:p>
            <a:pPr marL="171450" indent="-171450">
              <a:lnSpc>
                <a:spcPct val="90000"/>
              </a:lnSpc>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Casework, groupwork, mass program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Rectangle 2048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049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82" name="標題 1">
            <a:extLst>
              <a:ext uri="{FF2B5EF4-FFF2-40B4-BE49-F238E27FC236}">
                <a16:creationId xmlns:a16="http://schemas.microsoft.com/office/drawing/2014/main" id="{166CC137-00CB-0769-3A7F-851BE5547F4B}"/>
              </a:ext>
            </a:extLst>
          </p:cNvPr>
          <p:cNvSpPr>
            <a:spLocks noGrp="1"/>
          </p:cNvSpPr>
          <p:nvPr>
            <p:ph type="title"/>
          </p:nvPr>
        </p:nvSpPr>
        <p:spPr>
          <a:xfrm>
            <a:off x="971551" y="982132"/>
            <a:ext cx="7200897" cy="1303867"/>
          </a:xfrm>
        </p:spPr>
        <p:txBody>
          <a:bodyPr>
            <a:normAutofit/>
          </a:bodyPr>
          <a:lstStyle/>
          <a:p>
            <a:pPr eaLnBrk="1" hangingPunct="1"/>
            <a:r>
              <a:rPr lang="en-US" altLang="zh-TW" b="1">
                <a:ea typeface="新細明體" panose="02020500000000000000" pitchFamily="18" charset="-120"/>
              </a:rPr>
              <a:t>Things to Note</a:t>
            </a:r>
            <a:endParaRPr lang="zh-TW" altLang="en-US" b="1"/>
          </a:p>
        </p:txBody>
      </p:sp>
      <p:sp>
        <p:nvSpPr>
          <p:cNvPr id="20483" name="內容版面配置區 2">
            <a:extLst>
              <a:ext uri="{FF2B5EF4-FFF2-40B4-BE49-F238E27FC236}">
                <a16:creationId xmlns:a16="http://schemas.microsoft.com/office/drawing/2014/main" id="{A044FC7D-B7C3-EFE2-B365-F200FF48CA0F}"/>
              </a:ext>
            </a:extLst>
          </p:cNvPr>
          <p:cNvSpPr>
            <a:spLocks noGrp="1"/>
          </p:cNvSpPr>
          <p:nvPr>
            <p:ph idx="1"/>
          </p:nvPr>
        </p:nvSpPr>
        <p:spPr>
          <a:xfrm>
            <a:off x="971550" y="2285999"/>
            <a:ext cx="7200897" cy="3589869"/>
          </a:xfrm>
        </p:spPr>
        <p:txBody>
          <a:bodyPr>
            <a:normAutofit/>
          </a:bodyPr>
          <a:lstStyle/>
          <a:p>
            <a:pPr eaLnBrk="1" hangingPunct="1">
              <a:lnSpc>
                <a:spcPct val="90000"/>
              </a:lnSpc>
            </a:pPr>
            <a:r>
              <a:rPr lang="en-US" altLang="zh-TW" sz="2000" dirty="0">
                <a:latin typeface="Calibri" panose="020F0502020204030204" pitchFamily="34" charset="0"/>
                <a:ea typeface="新細明體" panose="02020500000000000000" pitchFamily="18" charset="-120"/>
                <a:cs typeface="Calibri" panose="020F0502020204030204" pitchFamily="34" charset="0"/>
              </a:rPr>
              <a:t>Acceptance and confidence in handling their testing behaviors and misbehaviors;</a:t>
            </a:r>
          </a:p>
          <a:p>
            <a:pPr eaLnBrk="1" hangingPunct="1">
              <a:lnSpc>
                <a:spcPct val="90000"/>
              </a:lnSpc>
            </a:pPr>
            <a:r>
              <a:rPr lang="en-US" altLang="zh-TW" sz="2000" dirty="0">
                <a:latin typeface="Calibri" panose="020F0502020204030204" pitchFamily="34" charset="0"/>
                <a:ea typeface="新細明體" panose="02020500000000000000" pitchFamily="18" charset="-120"/>
                <a:cs typeface="Calibri" panose="020F0502020204030204" pitchFamily="34" charset="0"/>
              </a:rPr>
              <a:t>Icebreaking &amp; engagement skills are crucial; not afraid of being rejected</a:t>
            </a:r>
          </a:p>
          <a:p>
            <a:pPr eaLnBrk="1" hangingPunct="1">
              <a:lnSpc>
                <a:spcPct val="90000"/>
              </a:lnSpc>
            </a:pPr>
            <a:r>
              <a:rPr lang="en-US" altLang="zh-TW" sz="2000" dirty="0">
                <a:latin typeface="Calibri" panose="020F0502020204030204" pitchFamily="34" charset="0"/>
                <a:ea typeface="新細明體" panose="02020500000000000000" pitchFamily="18" charset="-120"/>
                <a:cs typeface="Calibri" panose="020F0502020204030204" pitchFamily="34" charset="0"/>
              </a:rPr>
              <a:t>Independent, mature, initiative, creativity, interest in working with these youngsters; </a:t>
            </a:r>
          </a:p>
          <a:p>
            <a:pPr eaLnBrk="1" hangingPunct="1">
              <a:lnSpc>
                <a:spcPct val="90000"/>
              </a:lnSpc>
            </a:pPr>
            <a:r>
              <a:rPr lang="en-US" altLang="zh-TW" sz="2000" dirty="0">
                <a:latin typeface="Calibri" panose="020F0502020204030204" pitchFamily="34" charset="0"/>
                <a:ea typeface="新細明體" panose="02020500000000000000" pitchFamily="18" charset="-120"/>
                <a:cs typeface="Calibri" panose="020F0502020204030204" pitchFamily="34" charset="0"/>
              </a:rPr>
              <a:t>Understanding natural group and gang dynamics;</a:t>
            </a:r>
          </a:p>
          <a:p>
            <a:pPr eaLnBrk="1" hangingPunct="1">
              <a:lnSpc>
                <a:spcPct val="90000"/>
              </a:lnSpc>
            </a:pPr>
            <a:r>
              <a:rPr lang="en-US" altLang="zh-TW" sz="2000" dirty="0">
                <a:latin typeface="Calibri" panose="020F0502020204030204" pitchFamily="34" charset="0"/>
                <a:ea typeface="新細明體" panose="02020500000000000000" pitchFamily="18" charset="-120"/>
                <a:cs typeface="Calibri" panose="020F0502020204030204" pitchFamily="34" charset="0"/>
              </a:rPr>
              <a:t>Very challenging and with frequent frustration, especially related with value and ethics</a:t>
            </a:r>
            <a:endParaRPr lang="en-US" altLang="zh-TW" sz="2000" dirty="0">
              <a:ea typeface="新細明體" panose="02020500000000000000" pitchFamily="18" charset="-120"/>
              <a:cs typeface="Calibri" panose="020F0502020204030204" pitchFamily="34" charset="0"/>
            </a:endParaRPr>
          </a:p>
          <a:p>
            <a:pPr eaLnBrk="1" hangingPunct="1">
              <a:lnSpc>
                <a:spcPct val="90000"/>
              </a:lnSpc>
            </a:pPr>
            <a:endParaRPr lang="zh-TW" altLang="en-US" sz="2000" dirty="0">
              <a:ea typeface="新細明體" panose="02020500000000000000" pitchFamily="18" charset="-12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E38E59F7-7732-29AC-4ED6-47C49C97E056}"/>
            </a:ext>
          </a:extLst>
        </p:cNvPr>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6" name="Rectangle 19465">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8" name="Rectangle 19467">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458" name="標題 1">
            <a:extLst>
              <a:ext uri="{FF2B5EF4-FFF2-40B4-BE49-F238E27FC236}">
                <a16:creationId xmlns:a16="http://schemas.microsoft.com/office/drawing/2014/main" id="{E7B08A4B-693F-0F35-180A-113B9D08BE02}"/>
              </a:ext>
            </a:extLst>
          </p:cNvPr>
          <p:cNvSpPr>
            <a:spLocks noGrp="1"/>
          </p:cNvSpPr>
          <p:nvPr>
            <p:ph type="title"/>
          </p:nvPr>
        </p:nvSpPr>
        <p:spPr>
          <a:xfrm>
            <a:off x="971551" y="982132"/>
            <a:ext cx="7200897" cy="1303867"/>
          </a:xfrm>
        </p:spPr>
        <p:txBody>
          <a:bodyPr vert="horz" lIns="91440" tIns="45720" rIns="91440" bIns="45720" rtlCol="0" anchor="ctr">
            <a:normAutofit/>
          </a:bodyPr>
          <a:lstStyle/>
          <a:p>
            <a:pPr>
              <a:lnSpc>
                <a:spcPct val="90000"/>
              </a:lnSpc>
            </a:pPr>
            <a:r>
              <a:rPr lang="en-US" altLang="zh-TW" sz="4100"/>
              <a:t> </a:t>
            </a:r>
            <a:r>
              <a:rPr lang="en-US" altLang="en-US" sz="4100" b="1"/>
              <a:t>Community Support Service Scheme (CSSS)</a:t>
            </a:r>
            <a:endParaRPr lang="en-US" altLang="zh-TW" sz="4100" b="1"/>
          </a:p>
        </p:txBody>
      </p:sp>
      <p:sp>
        <p:nvSpPr>
          <p:cNvPr id="19459" name="內容版面配置區 2">
            <a:extLst>
              <a:ext uri="{FF2B5EF4-FFF2-40B4-BE49-F238E27FC236}">
                <a16:creationId xmlns:a16="http://schemas.microsoft.com/office/drawing/2014/main" id="{7B6F8471-14E1-7B88-D85A-E70D857C109C}"/>
              </a:ext>
            </a:extLst>
          </p:cNvPr>
          <p:cNvSpPr>
            <a:spLocks/>
          </p:cNvSpPr>
          <p:nvPr/>
        </p:nvSpPr>
        <p:spPr>
          <a:xfrm>
            <a:off x="971550" y="2556932"/>
            <a:ext cx="7200897" cy="3318936"/>
          </a:xfrm>
          <a:prstGeom prst="rect">
            <a:avLst/>
          </a:prstGeom>
        </p:spPr>
        <p:txBody>
          <a:bodyPr vert="horz" lIns="91440" tIns="45720" rIns="91440" bIns="45720" rtlCol="0" anchor="t">
            <a:normAutofit/>
          </a:bodyPr>
          <a:lstStyle/>
          <a:p>
            <a:pPr marL="342900" indent="-342900">
              <a:spcBef>
                <a:spcPct val="20000"/>
              </a:spcBef>
              <a:spcAft>
                <a:spcPts val="600"/>
              </a:spcAft>
              <a:buClr>
                <a:schemeClr val="accent1"/>
              </a:buClr>
              <a:buSzPct val="115000"/>
              <a:buFont typeface="Arial"/>
              <a:buChar char="•"/>
            </a:pPr>
            <a:r>
              <a:rPr lang="en-US" altLang="en-US" dirty="0">
                <a:solidFill>
                  <a:schemeClr val="tx1">
                    <a:lumMod val="85000"/>
                    <a:lumOff val="15000"/>
                  </a:schemeClr>
                </a:solidFill>
              </a:rPr>
              <a:t>Community Support Service Scheme (CSSS) aims at helping children and youth cautioned under the Police Superintendent‘s Discretion Scheme (</a:t>
            </a:r>
            <a:r>
              <a:rPr lang="zh-TW" altLang="en-US" dirty="0">
                <a:solidFill>
                  <a:schemeClr val="tx1">
                    <a:lumMod val="85000"/>
                    <a:lumOff val="15000"/>
                  </a:schemeClr>
                </a:solidFill>
              </a:rPr>
              <a:t>警司警誡令</a:t>
            </a:r>
            <a:r>
              <a:rPr lang="en-US" altLang="zh-TW" dirty="0">
                <a:solidFill>
                  <a:schemeClr val="tx1">
                    <a:lumMod val="85000"/>
                    <a:lumOff val="15000"/>
                  </a:schemeClr>
                </a:solidFill>
              </a:rPr>
              <a:t>) </a:t>
            </a:r>
            <a:r>
              <a:rPr lang="en-US" altLang="en-US" dirty="0">
                <a:solidFill>
                  <a:schemeClr val="tx1">
                    <a:lumMod val="85000"/>
                    <a:lumOff val="15000"/>
                  </a:schemeClr>
                </a:solidFill>
              </a:rPr>
              <a:t>with a view to re-integrating them into the mainstream education or work force and reducing the likelihood of re-offending.</a:t>
            </a:r>
          </a:p>
          <a:p>
            <a:pPr marL="342900" indent="-342900">
              <a:spcBef>
                <a:spcPct val="20000"/>
              </a:spcBef>
              <a:spcAft>
                <a:spcPts val="600"/>
              </a:spcAft>
              <a:buClr>
                <a:schemeClr val="accent1"/>
              </a:buClr>
              <a:buSzPct val="115000"/>
              <a:buFont typeface="Arial"/>
              <a:buChar char="•"/>
            </a:pPr>
            <a:r>
              <a:rPr lang="en-US" dirty="0">
                <a:solidFill>
                  <a:schemeClr val="tx1">
                    <a:lumMod val="85000"/>
                    <a:lumOff val="15000"/>
                  </a:schemeClr>
                </a:solidFill>
              </a:rPr>
              <a:t>Five CSSSs are attached to 5 ICYSCs</a:t>
            </a:r>
          </a:p>
          <a:p>
            <a:pPr marL="342900" indent="-342900">
              <a:spcBef>
                <a:spcPct val="20000"/>
              </a:spcBef>
              <a:spcAft>
                <a:spcPts val="600"/>
              </a:spcAft>
              <a:buClr>
                <a:schemeClr val="accent1"/>
              </a:buClr>
              <a:buSzPct val="115000"/>
              <a:buFont typeface="Arial"/>
              <a:buChar char="•"/>
            </a:pPr>
            <a:r>
              <a:rPr lang="en-US" dirty="0">
                <a:solidFill>
                  <a:schemeClr val="tx1">
                    <a:lumMod val="85000"/>
                    <a:lumOff val="15000"/>
                  </a:schemeClr>
                </a:solidFill>
              </a:rPr>
              <a:t>Irregular working hours, sometimes need to accompany clients to Court or Police answering bail</a:t>
            </a:r>
            <a:endParaRPr lang="en-US" altLang="en-US" dirty="0">
              <a:solidFill>
                <a:schemeClr val="tx1">
                  <a:lumMod val="85000"/>
                  <a:lumOff val="15000"/>
                </a:schemeClr>
              </a:solidFill>
            </a:endParaRPr>
          </a:p>
        </p:txBody>
      </p:sp>
    </p:spTree>
    <p:extLst>
      <p:ext uri="{BB962C8B-B14F-4D97-AF65-F5344CB8AC3E}">
        <p14:creationId xmlns:p14="http://schemas.microsoft.com/office/powerpoint/2010/main" val="3826735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362" name="Title 1">
            <a:extLst>
              <a:ext uri="{FF2B5EF4-FFF2-40B4-BE49-F238E27FC236}">
                <a16:creationId xmlns:a16="http://schemas.microsoft.com/office/drawing/2014/main" id="{3EAFD013-B51D-745F-AF77-E0A90C8A40C4}"/>
              </a:ext>
            </a:extLst>
          </p:cNvPr>
          <p:cNvSpPr>
            <a:spLocks noGrp="1"/>
          </p:cNvSpPr>
          <p:nvPr>
            <p:ph type="title"/>
          </p:nvPr>
        </p:nvSpPr>
        <p:spPr>
          <a:xfrm>
            <a:off x="971551" y="982132"/>
            <a:ext cx="7200897" cy="1303867"/>
          </a:xfrm>
        </p:spPr>
        <p:txBody>
          <a:bodyPr>
            <a:normAutofit/>
          </a:bodyPr>
          <a:lstStyle/>
          <a:p>
            <a:r>
              <a:rPr lang="en-US" altLang="zh-TW" b="1">
                <a:ea typeface="新細明體" panose="02020500000000000000" pitchFamily="18" charset="-120"/>
              </a:rPr>
              <a:t>Services Provided</a:t>
            </a:r>
            <a:endParaRPr lang="en-US" altLang="en-US">
              <a:ea typeface="微軟正黑體" panose="020B0604030504040204" pitchFamily="34" charset="-120"/>
            </a:endParaRPr>
          </a:p>
        </p:txBody>
      </p:sp>
      <p:sp>
        <p:nvSpPr>
          <p:cNvPr id="3" name="Content Placeholder 2">
            <a:extLst>
              <a:ext uri="{FF2B5EF4-FFF2-40B4-BE49-F238E27FC236}">
                <a16:creationId xmlns:a16="http://schemas.microsoft.com/office/drawing/2014/main" id="{FB8EA8AA-E6B6-2B84-3248-FA447C86AABF}"/>
              </a:ext>
            </a:extLst>
          </p:cNvPr>
          <p:cNvSpPr>
            <a:spLocks noGrp="1"/>
          </p:cNvSpPr>
          <p:nvPr>
            <p:ph idx="1"/>
          </p:nvPr>
        </p:nvSpPr>
        <p:spPr>
          <a:xfrm>
            <a:off x="971550" y="2285999"/>
            <a:ext cx="7200897" cy="3589869"/>
          </a:xfrm>
        </p:spPr>
        <p:txBody>
          <a:bodyPr>
            <a:normAutofit/>
          </a:bodyPr>
          <a:lstStyle/>
          <a:p>
            <a:pPr eaLnBrk="1" hangingPunct="1">
              <a:lnSpc>
                <a:spcPct val="90000"/>
              </a:lnSpc>
              <a:defRPr/>
            </a:pPr>
            <a:r>
              <a:rPr lang="en-US" altLang="zh-TW" sz="1900" dirty="0">
                <a:latin typeface="Calibri" panose="020F0502020204030204" pitchFamily="34" charset="0"/>
                <a:ea typeface="新細明體" panose="02020500000000000000" pitchFamily="18" charset="-120"/>
                <a:cs typeface="Calibri" panose="020F0502020204030204" pitchFamily="34" charset="0"/>
              </a:rPr>
              <a:t>Casework</a:t>
            </a:r>
          </a:p>
          <a:p>
            <a:pPr marL="357188" indent="0" eaLnBrk="1" hangingPunct="1">
              <a:lnSpc>
                <a:spcPct val="90000"/>
              </a:lnSpc>
              <a:buFont typeface="Wingdings" pitchFamily="2" charset="2"/>
              <a:buNone/>
              <a:defRPr/>
            </a:pPr>
            <a:r>
              <a:rPr lang="en-US" altLang="zh-TW" sz="1900" dirty="0">
                <a:latin typeface="Calibri" panose="020F0502020204030204" pitchFamily="34" charset="0"/>
                <a:ea typeface="新細明體" panose="02020500000000000000" pitchFamily="18" charset="-120"/>
                <a:cs typeface="Calibri" panose="020F0502020204030204" pitchFamily="34" charset="0"/>
              </a:rPr>
              <a:t>1) Guidance and counseling; </a:t>
            </a:r>
          </a:p>
          <a:p>
            <a:pPr marL="804863" indent="-447675" eaLnBrk="1" hangingPunct="1">
              <a:lnSpc>
                <a:spcPct val="90000"/>
              </a:lnSpc>
              <a:buFont typeface="Wingdings" pitchFamily="2" charset="2"/>
              <a:buNone/>
              <a:defRPr/>
            </a:pPr>
            <a:r>
              <a:rPr lang="en-US" altLang="zh-TW" sz="1900" dirty="0">
                <a:latin typeface="Calibri" panose="020F0502020204030204" pitchFamily="34" charset="0"/>
                <a:ea typeface="新細明體" panose="02020500000000000000" pitchFamily="18" charset="-120"/>
                <a:cs typeface="Calibri" panose="020F0502020204030204" pitchFamily="34" charset="0"/>
              </a:rPr>
              <a:t>2) Supportive services for arrested youth and their families</a:t>
            </a:r>
          </a:p>
          <a:p>
            <a:pPr marL="804863" indent="-447675" eaLnBrk="1" hangingPunct="1">
              <a:lnSpc>
                <a:spcPct val="90000"/>
              </a:lnSpc>
              <a:buFont typeface="Wingdings" pitchFamily="2" charset="2"/>
              <a:buNone/>
              <a:defRPr/>
            </a:pPr>
            <a:r>
              <a:rPr lang="en-US" altLang="zh-TW" sz="1900" dirty="0">
                <a:latin typeface="Calibri" panose="020F0502020204030204" pitchFamily="34" charset="0"/>
                <a:ea typeface="新細明體" panose="02020500000000000000" pitchFamily="18" charset="-120"/>
                <a:cs typeface="Calibri" panose="020F0502020204030204" pitchFamily="34" charset="0"/>
              </a:rPr>
              <a:t>3) Noted that client can deny service once the Police Discretion is given</a:t>
            </a:r>
          </a:p>
          <a:p>
            <a:pPr eaLnBrk="1" hangingPunct="1">
              <a:lnSpc>
                <a:spcPct val="90000"/>
              </a:lnSpc>
              <a:defRPr/>
            </a:pPr>
            <a:r>
              <a:rPr lang="en-US" altLang="zh-TW" sz="1900" dirty="0" err="1">
                <a:latin typeface="Calibri" panose="020F0502020204030204" pitchFamily="34" charset="0"/>
                <a:ea typeface="新細明體" panose="02020500000000000000" pitchFamily="18" charset="-120"/>
                <a:cs typeface="Calibri" panose="020F0502020204030204" pitchFamily="34" charset="0"/>
              </a:rPr>
              <a:t>Programmes</a:t>
            </a:r>
            <a:r>
              <a:rPr lang="en-US" altLang="zh-TW" sz="1900" dirty="0">
                <a:latin typeface="Calibri" panose="020F0502020204030204" pitchFamily="34" charset="0"/>
                <a:ea typeface="新細明體" panose="02020500000000000000" pitchFamily="18" charset="-120"/>
                <a:cs typeface="Calibri" panose="020F0502020204030204" pitchFamily="34" charset="0"/>
              </a:rPr>
              <a:t> e.g. Day camp, volunteer services, community education program with HKPF, education talk</a:t>
            </a:r>
          </a:p>
          <a:p>
            <a:pPr eaLnBrk="1" hangingPunct="1">
              <a:lnSpc>
                <a:spcPct val="90000"/>
              </a:lnSpc>
              <a:defRPr/>
            </a:pPr>
            <a:r>
              <a:rPr lang="en-US" altLang="zh-TW" sz="1900" dirty="0">
                <a:latin typeface="Calibri" panose="020F0502020204030204" pitchFamily="34" charset="0"/>
                <a:ea typeface="新細明體" panose="02020500000000000000" pitchFamily="18" charset="-120"/>
                <a:cs typeface="Calibri" panose="020F0502020204030204" pitchFamily="34" charset="0"/>
              </a:rPr>
              <a:t>Group is arranged only on need based, e.g. sex offenders group, anger management group</a:t>
            </a:r>
          </a:p>
          <a:p>
            <a:pPr>
              <a:lnSpc>
                <a:spcPct val="90000"/>
              </a:lnSpc>
            </a:pPr>
            <a:endParaRPr lang="en-US" sz="1900" dirty="0"/>
          </a:p>
        </p:txBody>
      </p:sp>
    </p:spTree>
    <p:extLst>
      <p:ext uri="{BB962C8B-B14F-4D97-AF65-F5344CB8AC3E}">
        <p14:creationId xmlns:p14="http://schemas.microsoft.com/office/powerpoint/2010/main" val="3897960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Rectangle 2048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049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82" name="標題 1">
            <a:extLst>
              <a:ext uri="{FF2B5EF4-FFF2-40B4-BE49-F238E27FC236}">
                <a16:creationId xmlns:a16="http://schemas.microsoft.com/office/drawing/2014/main" id="{166CC137-00CB-0769-3A7F-851BE5547F4B}"/>
              </a:ext>
            </a:extLst>
          </p:cNvPr>
          <p:cNvSpPr>
            <a:spLocks noGrp="1"/>
          </p:cNvSpPr>
          <p:nvPr>
            <p:ph type="title"/>
          </p:nvPr>
        </p:nvSpPr>
        <p:spPr>
          <a:xfrm>
            <a:off x="971551" y="982132"/>
            <a:ext cx="7200897" cy="1303867"/>
          </a:xfrm>
        </p:spPr>
        <p:txBody>
          <a:bodyPr>
            <a:normAutofit/>
          </a:bodyPr>
          <a:lstStyle/>
          <a:p>
            <a:pPr eaLnBrk="1" hangingPunct="1"/>
            <a:r>
              <a:rPr lang="en-US" altLang="zh-TW" b="1">
                <a:ea typeface="新細明體" panose="02020500000000000000" pitchFamily="18" charset="-120"/>
              </a:rPr>
              <a:t>Things to Note</a:t>
            </a:r>
            <a:endParaRPr lang="zh-TW" altLang="en-US" b="1"/>
          </a:p>
        </p:txBody>
      </p:sp>
      <p:sp>
        <p:nvSpPr>
          <p:cNvPr id="20483" name="內容版面配置區 2">
            <a:extLst>
              <a:ext uri="{FF2B5EF4-FFF2-40B4-BE49-F238E27FC236}">
                <a16:creationId xmlns:a16="http://schemas.microsoft.com/office/drawing/2014/main" id="{A044FC7D-B7C3-EFE2-B365-F200FF48CA0F}"/>
              </a:ext>
            </a:extLst>
          </p:cNvPr>
          <p:cNvSpPr>
            <a:spLocks noGrp="1"/>
          </p:cNvSpPr>
          <p:nvPr>
            <p:ph idx="1"/>
          </p:nvPr>
        </p:nvSpPr>
        <p:spPr>
          <a:xfrm>
            <a:off x="971550" y="2285999"/>
            <a:ext cx="7200897" cy="3589869"/>
          </a:xfrm>
        </p:spPr>
        <p:txBody>
          <a:bodyPr>
            <a:normAutofit/>
          </a:bodyPr>
          <a:lstStyle/>
          <a:p>
            <a:pPr eaLnBrk="1" hangingPunct="1">
              <a:lnSpc>
                <a:spcPct val="90000"/>
              </a:lnSpc>
            </a:pPr>
            <a:r>
              <a:rPr lang="en-US" altLang="zh-TW" sz="1700" dirty="0">
                <a:latin typeface="Calibri" panose="020F0502020204030204" pitchFamily="34" charset="0"/>
                <a:ea typeface="新細明體" panose="02020500000000000000" pitchFamily="18" charset="-120"/>
                <a:cs typeface="Calibri" panose="020F0502020204030204" pitchFamily="34" charset="0"/>
              </a:rPr>
              <a:t>Primary clients are youngsters under Police </a:t>
            </a:r>
            <a:r>
              <a:rPr lang="en-HK" sz="1700" dirty="0">
                <a:latin typeface="Calibri" panose="020F0502020204030204" pitchFamily="34" charset="0"/>
                <a:ea typeface="新細明體" panose="02020500000000000000" pitchFamily="18" charset="-120"/>
                <a:cs typeface="Calibri" panose="020F0502020204030204" pitchFamily="34" charset="0"/>
              </a:rPr>
              <a:t>Superintendent's Discretion</a:t>
            </a:r>
            <a:r>
              <a:rPr lang="en-US" sz="1700" dirty="0">
                <a:latin typeface="Calibri" panose="020F0502020204030204" pitchFamily="34" charset="0"/>
                <a:ea typeface="新細明體" panose="02020500000000000000" pitchFamily="18" charset="-120"/>
                <a:cs typeface="Calibri" panose="020F0502020204030204" pitchFamily="34" charset="0"/>
              </a:rPr>
              <a:t>; </a:t>
            </a:r>
            <a:r>
              <a:rPr lang="en-US" altLang="zh-TW" sz="1700" dirty="0">
                <a:latin typeface="Calibri" panose="020F0502020204030204" pitchFamily="34" charset="0"/>
                <a:ea typeface="新細明體" panose="02020500000000000000" pitchFamily="18" charset="-120"/>
                <a:cs typeface="Calibri" panose="020F0502020204030204" pitchFamily="34" charset="0"/>
              </a:rPr>
              <a:t>some clients are consented to receive service right after their arrest (i.e. Arrested Youth) and they can also refer their peers for service</a:t>
            </a:r>
          </a:p>
          <a:p>
            <a:pPr eaLnBrk="1" hangingPunct="1">
              <a:lnSpc>
                <a:spcPct val="90000"/>
              </a:lnSpc>
            </a:pPr>
            <a:r>
              <a:rPr lang="en-US" altLang="zh-TW" sz="1700" dirty="0">
                <a:latin typeface="Calibri" panose="020F0502020204030204" pitchFamily="34" charset="0"/>
                <a:ea typeface="新細明體" panose="02020500000000000000" pitchFamily="18" charset="-120"/>
                <a:cs typeface="Calibri" panose="020F0502020204030204" pitchFamily="34" charset="0"/>
              </a:rPr>
              <a:t>Clients may also refer “Peers Case”</a:t>
            </a:r>
          </a:p>
          <a:p>
            <a:pPr eaLnBrk="1" hangingPunct="1">
              <a:lnSpc>
                <a:spcPct val="90000"/>
              </a:lnSpc>
            </a:pPr>
            <a:r>
              <a:rPr lang="en-US" altLang="zh-TW" sz="1700" dirty="0">
                <a:latin typeface="Calibri" panose="020F0502020204030204" pitchFamily="34" charset="0"/>
                <a:ea typeface="新細明體" panose="02020500000000000000" pitchFamily="18" charset="-120"/>
                <a:cs typeface="Calibri" panose="020F0502020204030204" pitchFamily="34" charset="0"/>
              </a:rPr>
              <a:t>The continuity of case intervention is unpredictable</a:t>
            </a:r>
          </a:p>
          <a:p>
            <a:pPr eaLnBrk="1" hangingPunct="1">
              <a:lnSpc>
                <a:spcPct val="90000"/>
              </a:lnSpc>
            </a:pPr>
            <a:r>
              <a:rPr lang="en-US" altLang="zh-TW" sz="1700" dirty="0">
                <a:latin typeface="Calibri" panose="020F0502020204030204" pitchFamily="34" charset="0"/>
                <a:ea typeface="新細明體" panose="02020500000000000000" pitchFamily="18" charset="-120"/>
                <a:cs typeface="Calibri" panose="020F0502020204030204" pitchFamily="34" charset="0"/>
              </a:rPr>
              <a:t>Sensitive to multi disciplinary co-operation e.g. work culture of HKPF </a:t>
            </a:r>
          </a:p>
          <a:p>
            <a:pPr eaLnBrk="1" hangingPunct="1">
              <a:lnSpc>
                <a:spcPct val="90000"/>
              </a:lnSpc>
            </a:pPr>
            <a:r>
              <a:rPr lang="en-US" altLang="zh-TW" sz="1700" dirty="0">
                <a:latin typeface="Calibri" panose="020F0502020204030204" pitchFamily="34" charset="0"/>
                <a:ea typeface="新細明體" panose="02020500000000000000" pitchFamily="18" charset="-120"/>
                <a:cs typeface="Calibri" panose="020F0502020204030204" pitchFamily="34" charset="0"/>
              </a:rPr>
              <a:t>Very challenging and with frequent frustration, especially related with value and ethics</a:t>
            </a:r>
          </a:p>
          <a:p>
            <a:pPr eaLnBrk="1" hangingPunct="1">
              <a:lnSpc>
                <a:spcPct val="90000"/>
              </a:lnSpc>
            </a:pPr>
            <a:r>
              <a:rPr lang="en-US" altLang="zh-TW" sz="1700" dirty="0">
                <a:latin typeface="Calibri" panose="020F0502020204030204" pitchFamily="34" charset="0"/>
                <a:ea typeface="新細明體" panose="02020500000000000000" pitchFamily="18" charset="-120"/>
                <a:cs typeface="Calibri" panose="020F0502020204030204" pitchFamily="34" charset="0"/>
              </a:rPr>
              <a:t>Very ad hoc calls or work on public holiday </a:t>
            </a:r>
            <a:endParaRPr lang="en-US" altLang="zh-TW" sz="1700" dirty="0">
              <a:ea typeface="新細明體" panose="02020500000000000000" pitchFamily="18" charset="-120"/>
              <a:cs typeface="Calibri" panose="020F0502020204030204" pitchFamily="34" charset="0"/>
            </a:endParaRPr>
          </a:p>
          <a:p>
            <a:pPr eaLnBrk="1" hangingPunct="1">
              <a:lnSpc>
                <a:spcPct val="90000"/>
              </a:lnSpc>
            </a:pPr>
            <a:endParaRPr lang="zh-TW" altLang="en-US" sz="1700" dirty="0">
              <a:ea typeface="新細明體"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2197917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D5E1A5BF-2E93-9397-AEE7-7BFB85E607AD}"/>
            </a:ext>
          </a:extLst>
        </p:cNvPr>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Rectangle 2048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049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82" name="標題 1">
            <a:extLst>
              <a:ext uri="{FF2B5EF4-FFF2-40B4-BE49-F238E27FC236}">
                <a16:creationId xmlns:a16="http://schemas.microsoft.com/office/drawing/2014/main" id="{7E3891C1-2E01-9458-1679-626327FCBE57}"/>
              </a:ext>
            </a:extLst>
          </p:cNvPr>
          <p:cNvSpPr>
            <a:spLocks noGrp="1"/>
          </p:cNvSpPr>
          <p:nvPr>
            <p:ph type="title"/>
          </p:nvPr>
        </p:nvSpPr>
        <p:spPr>
          <a:xfrm>
            <a:off x="971551" y="982132"/>
            <a:ext cx="7200897" cy="1303867"/>
          </a:xfrm>
        </p:spPr>
        <p:txBody>
          <a:bodyPr>
            <a:normAutofit/>
          </a:bodyPr>
          <a:lstStyle/>
          <a:p>
            <a:pPr eaLnBrk="1" hangingPunct="1"/>
            <a:r>
              <a:rPr lang="en-US" altLang="en-US" b="1" dirty="0">
                <a:ea typeface="微軟正黑體" panose="020B0604030504040204" pitchFamily="34" charset="-120"/>
              </a:rPr>
              <a:t>Services for Drug Abusers</a:t>
            </a:r>
            <a:endParaRPr lang="zh-TW" altLang="en-US" b="1" dirty="0"/>
          </a:p>
        </p:txBody>
      </p:sp>
      <p:sp>
        <p:nvSpPr>
          <p:cNvPr id="20483" name="內容版面配置區 2">
            <a:extLst>
              <a:ext uri="{FF2B5EF4-FFF2-40B4-BE49-F238E27FC236}">
                <a16:creationId xmlns:a16="http://schemas.microsoft.com/office/drawing/2014/main" id="{2C67EDE1-5450-BF4D-D79B-6144B709BACC}"/>
              </a:ext>
            </a:extLst>
          </p:cNvPr>
          <p:cNvSpPr>
            <a:spLocks noGrp="1"/>
          </p:cNvSpPr>
          <p:nvPr>
            <p:ph idx="1"/>
          </p:nvPr>
        </p:nvSpPr>
        <p:spPr>
          <a:xfrm>
            <a:off x="971550" y="2285999"/>
            <a:ext cx="7200897" cy="3589869"/>
          </a:xfrm>
        </p:spPr>
        <p:txBody>
          <a:bodyPr>
            <a:normAutofit/>
          </a:bodyPr>
          <a:lstStyle/>
          <a:p>
            <a:pPr>
              <a:lnSpc>
                <a:spcPct val="90000"/>
              </a:lnSpc>
            </a:pPr>
            <a:r>
              <a:rPr lang="en-US" altLang="en-US" sz="1500" dirty="0">
                <a:latin typeface="Calibri" panose="020F0502020204030204" pitchFamily="34" charset="0"/>
                <a:ea typeface="微軟正黑體" panose="020B0604030504040204" pitchFamily="34" charset="-120"/>
                <a:cs typeface="Calibri" panose="020F0502020204030204" pitchFamily="34" charset="0"/>
              </a:rPr>
              <a:t>Voluntary Residential Treatment and Rehabilitation Services (e.g. Hong Kong Christian Service Jockey Club Lodge of Rising Sun)</a:t>
            </a:r>
          </a:p>
          <a:p>
            <a:pPr>
              <a:lnSpc>
                <a:spcPct val="90000"/>
              </a:lnSpc>
            </a:pPr>
            <a:r>
              <a:rPr lang="en-US" altLang="en-US" sz="1500" dirty="0">
                <a:latin typeface="Calibri" panose="020F0502020204030204" pitchFamily="34" charset="0"/>
                <a:ea typeface="微軟正黑體" panose="020B0604030504040204" pitchFamily="34" charset="-120"/>
                <a:cs typeface="Calibri" panose="020F0502020204030204" pitchFamily="34" charset="0"/>
              </a:rPr>
              <a:t>Counselling Centers for Psychotropic Substances Abusers (e.g. TWHGs CROSS Centre, PS33)</a:t>
            </a:r>
          </a:p>
          <a:p>
            <a:pPr>
              <a:lnSpc>
                <a:spcPct val="90000"/>
              </a:lnSpc>
            </a:pPr>
            <a:r>
              <a:rPr lang="en-US" altLang="en-US" sz="1500" dirty="0">
                <a:latin typeface="Calibri" panose="020F0502020204030204" pitchFamily="34" charset="0"/>
                <a:ea typeface="微軟正黑體" panose="020B0604030504040204" pitchFamily="34" charset="-120"/>
                <a:cs typeface="Calibri" panose="020F0502020204030204" pitchFamily="34" charset="0"/>
              </a:rPr>
              <a:t>It aims at providing counselling and assistance to habitual/occasional/potential psychotropic substance abusers and to young people at risk with a view to assisting them to abstain from psychotropic substance abuse and develop healthy life style.</a:t>
            </a:r>
          </a:p>
          <a:p>
            <a:pPr>
              <a:lnSpc>
                <a:spcPct val="90000"/>
              </a:lnSpc>
            </a:pPr>
            <a:r>
              <a:rPr lang="en-US" altLang="en-US" sz="1500" dirty="0">
                <a:latin typeface="Calibri" panose="020F0502020204030204" pitchFamily="34" charset="0"/>
                <a:ea typeface="微軟正黑體" panose="020B0604030504040204" pitchFamily="34" charset="-120"/>
                <a:cs typeface="Calibri" panose="020F0502020204030204" pitchFamily="34" charset="0"/>
              </a:rPr>
              <a:t>case and group counselling for psychotropic substance abusers; </a:t>
            </a:r>
          </a:p>
          <a:p>
            <a:pPr>
              <a:lnSpc>
                <a:spcPct val="90000"/>
              </a:lnSpc>
            </a:pPr>
            <a:r>
              <a:rPr lang="en-US" altLang="en-US" sz="1500" dirty="0">
                <a:latin typeface="Calibri" panose="020F0502020204030204" pitchFamily="34" charset="0"/>
                <a:ea typeface="微軟正黑體" panose="020B0604030504040204" pitchFamily="34" charset="-120"/>
                <a:cs typeface="Calibri" panose="020F0502020204030204" pitchFamily="34" charset="0"/>
              </a:rPr>
              <a:t>counselling for their family members; </a:t>
            </a:r>
          </a:p>
          <a:p>
            <a:pPr>
              <a:lnSpc>
                <a:spcPct val="90000"/>
              </a:lnSpc>
            </a:pPr>
            <a:r>
              <a:rPr lang="en-US" altLang="en-US" sz="1500" dirty="0">
                <a:latin typeface="Calibri" panose="020F0502020204030204" pitchFamily="34" charset="0"/>
                <a:ea typeface="微軟正黑體" panose="020B0604030504040204" pitchFamily="34" charset="-120"/>
                <a:cs typeface="Calibri" panose="020F0502020204030204" pitchFamily="34" charset="0"/>
              </a:rPr>
              <a:t>regular preventive education programs/talks for secondary students and the community</a:t>
            </a:r>
          </a:p>
          <a:p>
            <a:pPr eaLnBrk="1" hangingPunct="1">
              <a:lnSpc>
                <a:spcPct val="90000"/>
              </a:lnSpc>
            </a:pPr>
            <a:endParaRPr lang="zh-TW" altLang="en-US" sz="1500" dirty="0">
              <a:ea typeface="新細明體"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143014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E4F490-FA76-4FF0-B36A-72B01E117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C8C51A-4ECF-4857-8298-6C8334C7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41C46E-A2A6-4DF0-84BD-502A2E56D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sq">
            <a:solidFill>
              <a:srgbClr val="FFFFFF">
                <a:alpha val="80000"/>
              </a:srgbClr>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030D00D-4905-A6FF-C730-D45693D6C738}"/>
              </a:ext>
            </a:extLst>
          </p:cNvPr>
          <p:cNvSpPr>
            <a:spLocks noGrp="1"/>
          </p:cNvSpPr>
          <p:nvPr>
            <p:ph type="title"/>
          </p:nvPr>
        </p:nvSpPr>
        <p:spPr>
          <a:xfrm>
            <a:off x="714081" y="954756"/>
            <a:ext cx="2047810" cy="4946003"/>
          </a:xfrm>
        </p:spPr>
        <p:txBody>
          <a:bodyPr>
            <a:normAutofit/>
          </a:bodyPr>
          <a:lstStyle/>
          <a:p>
            <a:r>
              <a:rPr lang="en-US" dirty="0">
                <a:solidFill>
                  <a:srgbClr val="FFFFFF"/>
                </a:solidFill>
              </a:rPr>
              <a:t>Type of Services</a:t>
            </a:r>
          </a:p>
        </p:txBody>
      </p:sp>
      <p:sp>
        <p:nvSpPr>
          <p:cNvPr id="14" name="Rectangle 13">
            <a:extLst>
              <a:ext uri="{FF2B5EF4-FFF2-40B4-BE49-F238E27FC236}">
                <a16:creationId xmlns:a16="http://schemas.microsoft.com/office/drawing/2014/main" id="{67CE4C0A-D88E-41BB-8F06-8C0E2604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solidFill>
            <a:schemeClr val="bg2">
              <a:lumMod val="90000"/>
              <a:lumOff val="10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05A363CB-A80D-7FB9-872F-4C4C5240E3BC}"/>
              </a:ext>
            </a:extLst>
          </p:cNvPr>
          <p:cNvGraphicFramePr>
            <a:graphicFrameLocks noGrp="1"/>
          </p:cNvGraphicFramePr>
          <p:nvPr>
            <p:ph idx="1"/>
            <p:extLst>
              <p:ext uri="{D42A27DB-BD31-4B8C-83A1-F6EECF244321}">
                <p14:modId xmlns:p14="http://schemas.microsoft.com/office/powerpoint/2010/main" val="1495472160"/>
              </p:ext>
            </p:extLst>
          </p:nvPr>
        </p:nvGraphicFramePr>
        <p:xfrm>
          <a:off x="4009941" y="1705319"/>
          <a:ext cx="4968552" cy="344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group of children studying at a table&#10;&#10;AI-generated content may be incorrect.">
            <a:extLst>
              <a:ext uri="{FF2B5EF4-FFF2-40B4-BE49-F238E27FC236}">
                <a16:creationId xmlns:a16="http://schemas.microsoft.com/office/drawing/2014/main" id="{CCA3CF6F-C719-4AA0-5CE4-B43D9F29B3BC}"/>
              </a:ext>
            </a:extLst>
          </p:cNvPr>
          <p:cNvPicPr>
            <a:picLocks noChangeAspect="1"/>
          </p:cNvPicPr>
          <p:nvPr/>
        </p:nvPicPr>
        <p:blipFill>
          <a:blip r:embed="rId8">
            <a:extLst>
              <a:ext uri="{28A0092B-C50C-407E-A947-70E740481C1C}">
                <a14:useLocalDpi xmlns:a14="http://schemas.microsoft.com/office/drawing/2010/main" val="0"/>
              </a:ext>
            </a:extLst>
          </a:blip>
          <a:srcRect l="15290" t="19673"/>
          <a:stretch>
            <a:fillRect/>
          </a:stretch>
        </p:blipFill>
        <p:spPr>
          <a:xfrm>
            <a:off x="4139952" y="2060847"/>
            <a:ext cx="1368152" cy="1008387"/>
          </a:xfrm>
          <a:prstGeom prst="rect">
            <a:avLst/>
          </a:prstGeom>
        </p:spPr>
      </p:pic>
      <p:pic>
        <p:nvPicPr>
          <p:cNvPr id="11" name="Picture 10" descr="A person sitting on a dock looking at a boat&#10;&#10;AI-generated content may be incorrect.">
            <a:extLst>
              <a:ext uri="{FF2B5EF4-FFF2-40B4-BE49-F238E27FC236}">
                <a16:creationId xmlns:a16="http://schemas.microsoft.com/office/drawing/2014/main" id="{3516E5AE-4429-771C-2FD8-A3F36EDC0765}"/>
              </a:ext>
            </a:extLst>
          </p:cNvPr>
          <p:cNvPicPr>
            <a:picLocks noChangeAspect="1"/>
          </p:cNvPicPr>
          <p:nvPr/>
        </p:nvPicPr>
        <p:blipFill>
          <a:blip r:embed="rId9">
            <a:extLst>
              <a:ext uri="{28A0092B-C50C-407E-A947-70E740481C1C}">
                <a14:useLocalDpi xmlns:a14="http://schemas.microsoft.com/office/drawing/2010/main" val="0"/>
              </a:ext>
            </a:extLst>
          </a:blip>
          <a:srcRect r="6730"/>
          <a:stretch>
            <a:fillRect/>
          </a:stretch>
        </p:blipFill>
        <p:spPr>
          <a:xfrm>
            <a:off x="5796136" y="2060847"/>
            <a:ext cx="1444369" cy="1008388"/>
          </a:xfrm>
          <a:prstGeom prst="rect">
            <a:avLst/>
          </a:prstGeom>
        </p:spPr>
      </p:pic>
      <p:pic>
        <p:nvPicPr>
          <p:cNvPr id="15" name="Picture 14" descr="A building with many windows&#10;&#10;AI-generated content may be incorrect.">
            <a:extLst>
              <a:ext uri="{FF2B5EF4-FFF2-40B4-BE49-F238E27FC236}">
                <a16:creationId xmlns:a16="http://schemas.microsoft.com/office/drawing/2014/main" id="{796F400C-36B5-A1DC-7741-21BD678E7A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2559" y="2060845"/>
            <a:ext cx="1235444" cy="1030603"/>
          </a:xfrm>
          <a:prstGeom prst="rect">
            <a:avLst/>
          </a:prstGeom>
        </p:spPr>
      </p:pic>
    </p:spTree>
    <p:extLst>
      <p:ext uri="{BB962C8B-B14F-4D97-AF65-F5344CB8AC3E}">
        <p14:creationId xmlns:p14="http://schemas.microsoft.com/office/powerpoint/2010/main" val="19010585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Rectangle 2048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049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82" name="標題 1">
            <a:extLst>
              <a:ext uri="{FF2B5EF4-FFF2-40B4-BE49-F238E27FC236}">
                <a16:creationId xmlns:a16="http://schemas.microsoft.com/office/drawing/2014/main" id="{166CC137-00CB-0769-3A7F-851BE5547F4B}"/>
              </a:ext>
            </a:extLst>
          </p:cNvPr>
          <p:cNvSpPr>
            <a:spLocks noGrp="1"/>
          </p:cNvSpPr>
          <p:nvPr>
            <p:ph type="title"/>
          </p:nvPr>
        </p:nvSpPr>
        <p:spPr>
          <a:xfrm>
            <a:off x="971551" y="982132"/>
            <a:ext cx="7200897" cy="1303867"/>
          </a:xfrm>
        </p:spPr>
        <p:txBody>
          <a:bodyPr>
            <a:normAutofit/>
          </a:bodyPr>
          <a:lstStyle/>
          <a:p>
            <a:pPr eaLnBrk="1" hangingPunct="1"/>
            <a:r>
              <a:rPr lang="en-US" altLang="zh-TW" b="1">
                <a:ea typeface="新細明體" panose="02020500000000000000" pitchFamily="18" charset="-120"/>
              </a:rPr>
              <a:t>Things to Note</a:t>
            </a:r>
            <a:endParaRPr lang="zh-TW" altLang="en-US" b="1"/>
          </a:p>
        </p:txBody>
      </p:sp>
      <p:sp>
        <p:nvSpPr>
          <p:cNvPr id="20483" name="內容版面配置區 2">
            <a:extLst>
              <a:ext uri="{FF2B5EF4-FFF2-40B4-BE49-F238E27FC236}">
                <a16:creationId xmlns:a16="http://schemas.microsoft.com/office/drawing/2014/main" id="{A044FC7D-B7C3-EFE2-B365-F200FF48CA0F}"/>
              </a:ext>
            </a:extLst>
          </p:cNvPr>
          <p:cNvSpPr>
            <a:spLocks noGrp="1"/>
          </p:cNvSpPr>
          <p:nvPr>
            <p:ph idx="1"/>
          </p:nvPr>
        </p:nvSpPr>
        <p:spPr>
          <a:xfrm>
            <a:off x="971550" y="2285999"/>
            <a:ext cx="7200897" cy="3589869"/>
          </a:xfrm>
        </p:spPr>
        <p:txBody>
          <a:bodyPr>
            <a:normAutofit/>
          </a:bodyPr>
          <a:lstStyle/>
          <a:p>
            <a:pPr lvl="0"/>
            <a:r>
              <a:rPr lang="en-US" dirty="0"/>
              <a:t>Mainly deal with unmotivated and involuntary clients (CSSSs, drug abusers…)</a:t>
            </a:r>
          </a:p>
          <a:p>
            <a:pPr lvl="0"/>
            <a:r>
              <a:rPr lang="en-US" dirty="0"/>
              <a:t>Be familiar with the drugs effect and medical model on treatment</a:t>
            </a:r>
          </a:p>
          <a:p>
            <a:pPr lvl="0"/>
            <a:r>
              <a:rPr lang="en-US" dirty="0"/>
              <a:t>Be initiative, good engagement skills</a:t>
            </a:r>
          </a:p>
          <a:p>
            <a:pPr lvl="0"/>
            <a:r>
              <a:rPr lang="en-US" dirty="0"/>
              <a:t>Special talents to attract the youths to talk to you</a:t>
            </a:r>
          </a:p>
          <a:p>
            <a:pPr eaLnBrk="1" hangingPunct="1"/>
            <a:endParaRPr lang="zh-TW" altLang="en-US" dirty="0">
              <a:ea typeface="新細明體"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2314777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8" name="Rectangle 27657">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0" name="Rectangle 27659">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650" name="標題 1">
            <a:extLst>
              <a:ext uri="{FF2B5EF4-FFF2-40B4-BE49-F238E27FC236}">
                <a16:creationId xmlns:a16="http://schemas.microsoft.com/office/drawing/2014/main" id="{B07F3868-CB13-7F9B-089C-DE8789557BCA}"/>
              </a:ext>
            </a:extLst>
          </p:cNvPr>
          <p:cNvSpPr>
            <a:spLocks noGrp="1"/>
          </p:cNvSpPr>
          <p:nvPr>
            <p:ph type="title"/>
          </p:nvPr>
        </p:nvSpPr>
        <p:spPr>
          <a:xfrm>
            <a:off x="971551" y="982132"/>
            <a:ext cx="7200897" cy="1303867"/>
          </a:xfrm>
        </p:spPr>
        <p:txBody>
          <a:bodyPr>
            <a:normAutofit/>
          </a:bodyPr>
          <a:lstStyle/>
          <a:p>
            <a:pPr eaLnBrk="1" hangingPunct="1">
              <a:lnSpc>
                <a:spcPct val="90000"/>
              </a:lnSpc>
            </a:pPr>
            <a:r>
              <a:rPr lang="en-US" altLang="zh-TW" sz="3200" b="1" dirty="0"/>
              <a:t>Correctional &amp; Young Offender Services</a:t>
            </a:r>
          </a:p>
        </p:txBody>
      </p:sp>
      <p:sp>
        <p:nvSpPr>
          <p:cNvPr id="27651" name="內容版面配置區 2">
            <a:extLst>
              <a:ext uri="{FF2B5EF4-FFF2-40B4-BE49-F238E27FC236}">
                <a16:creationId xmlns:a16="http://schemas.microsoft.com/office/drawing/2014/main" id="{D75329E9-6072-435D-2D71-129BF40F5EAF}"/>
              </a:ext>
            </a:extLst>
          </p:cNvPr>
          <p:cNvSpPr>
            <a:spLocks noGrp="1"/>
          </p:cNvSpPr>
          <p:nvPr>
            <p:ph idx="1"/>
          </p:nvPr>
        </p:nvSpPr>
        <p:spPr>
          <a:xfrm>
            <a:off x="971550" y="2556932"/>
            <a:ext cx="7200897" cy="3318936"/>
          </a:xfrm>
        </p:spPr>
        <p:txBody>
          <a:bodyPr>
            <a:normAutofit/>
          </a:bodyPr>
          <a:lstStyle/>
          <a:p>
            <a:pPr eaLnBrk="1" hangingPunct="1"/>
            <a:r>
              <a:rPr lang="en-US" altLang="zh-TW"/>
              <a:t>Secondary setting, service provided by Correctional Department, institutes usually located at remote areas.</a:t>
            </a:r>
          </a:p>
          <a:p>
            <a:pPr eaLnBrk="1" hangingPunct="1"/>
            <a:r>
              <a:rPr lang="en-US" altLang="zh-TW"/>
              <a:t>Dealing with clients who have committed criminal offences, clients’ family support work may not be possible.</a:t>
            </a:r>
          </a:p>
          <a:p>
            <a:pPr eaLnBrk="1" hangingPunct="1"/>
            <a:r>
              <a:rPr lang="en-US" altLang="zh-TW"/>
              <a:t>Not open for summer placement </a:t>
            </a:r>
          </a:p>
          <a:p>
            <a:pPr eaLnBrk="1" hangingPunct="1">
              <a:buFont typeface="Wingdings" pitchFamily="2" charset="2"/>
              <a:buNone/>
            </a:pPr>
            <a:endParaRPr lang="en-US" altLang="zh-TW"/>
          </a:p>
          <a:p>
            <a:pPr eaLnBrk="1" hangingPunct="1"/>
            <a:endParaRPr lang="en-US" altLang="zh-TW"/>
          </a:p>
          <a:p>
            <a:pPr eaLnBrk="1" hangingPunct="1"/>
            <a:endParaRPr lang="en-US" altLang="zh-TW"/>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Rectangle 2048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049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82" name="標題 1">
            <a:extLst>
              <a:ext uri="{FF2B5EF4-FFF2-40B4-BE49-F238E27FC236}">
                <a16:creationId xmlns:a16="http://schemas.microsoft.com/office/drawing/2014/main" id="{166CC137-00CB-0769-3A7F-851BE5547F4B}"/>
              </a:ext>
            </a:extLst>
          </p:cNvPr>
          <p:cNvSpPr>
            <a:spLocks noGrp="1"/>
          </p:cNvSpPr>
          <p:nvPr>
            <p:ph type="title"/>
          </p:nvPr>
        </p:nvSpPr>
        <p:spPr>
          <a:xfrm>
            <a:off x="971551" y="982132"/>
            <a:ext cx="7200897" cy="1303867"/>
          </a:xfrm>
        </p:spPr>
        <p:txBody>
          <a:bodyPr>
            <a:normAutofit/>
          </a:bodyPr>
          <a:lstStyle/>
          <a:p>
            <a:pPr eaLnBrk="1" hangingPunct="1"/>
            <a:r>
              <a:rPr lang="en-US" altLang="zh-TW" b="1" dirty="0">
                <a:ea typeface="新細明體" panose="02020500000000000000" pitchFamily="18" charset="-120"/>
              </a:rPr>
              <a:t>Things to Note</a:t>
            </a:r>
            <a:endParaRPr lang="zh-TW" altLang="en-US" b="1" dirty="0"/>
          </a:p>
        </p:txBody>
      </p:sp>
      <p:sp>
        <p:nvSpPr>
          <p:cNvPr id="20483" name="內容版面配置區 2">
            <a:extLst>
              <a:ext uri="{FF2B5EF4-FFF2-40B4-BE49-F238E27FC236}">
                <a16:creationId xmlns:a16="http://schemas.microsoft.com/office/drawing/2014/main" id="{A044FC7D-B7C3-EFE2-B365-F200FF48CA0F}"/>
              </a:ext>
            </a:extLst>
          </p:cNvPr>
          <p:cNvSpPr>
            <a:spLocks noGrp="1"/>
          </p:cNvSpPr>
          <p:nvPr>
            <p:ph idx="1"/>
          </p:nvPr>
        </p:nvSpPr>
        <p:spPr>
          <a:xfrm>
            <a:off x="1071564" y="2289364"/>
            <a:ext cx="7200897" cy="3959036"/>
          </a:xfrm>
        </p:spPr>
        <p:txBody>
          <a:bodyPr>
            <a:normAutofit/>
          </a:bodyPr>
          <a:lstStyle/>
          <a:p>
            <a:pPr lvl="0">
              <a:lnSpc>
                <a:spcPct val="90000"/>
              </a:lnSpc>
            </a:pPr>
            <a:r>
              <a:rPr lang="en-US" sz="1300" dirty="0"/>
              <a:t>Pre-placement security vetting will be conducted by CSD which usually take time</a:t>
            </a:r>
          </a:p>
          <a:p>
            <a:pPr lvl="0">
              <a:lnSpc>
                <a:spcPct val="90000"/>
              </a:lnSpc>
            </a:pPr>
            <a:r>
              <a:rPr lang="en-US" sz="1300" dirty="0"/>
              <a:t>Working hours start from 8am to 5:30pm at restricted working conditions, with rare outside duties. E.g. when working inside the office, all personal mobiles or private computers need to be kept at the visitors’ lockers.  Internet service is limited within the work setting. </a:t>
            </a:r>
          </a:p>
          <a:p>
            <a:pPr lvl="0">
              <a:lnSpc>
                <a:spcPct val="90000"/>
              </a:lnSpc>
            </a:pPr>
            <a:r>
              <a:rPr lang="en-US" sz="1300" dirty="0"/>
              <a:t>Need to follow strict security requirement e.g. security check at every main-gate area, no mobile phone or internet services </a:t>
            </a:r>
          </a:p>
          <a:p>
            <a:pPr lvl="0">
              <a:lnSpc>
                <a:spcPct val="90000"/>
              </a:lnSpc>
            </a:pPr>
            <a:r>
              <a:rPr lang="en-US" sz="1300" dirty="0"/>
              <a:t>Require to be familiar with the rules and regulations of each institute.</a:t>
            </a:r>
          </a:p>
          <a:p>
            <a:pPr lvl="0">
              <a:lnSpc>
                <a:spcPct val="90000"/>
              </a:lnSpc>
            </a:pPr>
            <a:r>
              <a:rPr lang="en-US" sz="1300" dirty="0"/>
              <a:t>When performing case interviewing or group sessions or projects, additional staff would be placed in the room for security reason.</a:t>
            </a:r>
          </a:p>
          <a:p>
            <a:pPr>
              <a:lnSpc>
                <a:spcPct val="90000"/>
              </a:lnSpc>
            </a:pPr>
            <a:r>
              <a:rPr lang="en-US" sz="1300" dirty="0"/>
              <a:t>Placement supervisor may have limited on-site supervisions to placement students owing to the security reason, therefore, additional supervision meetings need to be arranged at HKU on non-placement days.</a:t>
            </a:r>
          </a:p>
        </p:txBody>
      </p:sp>
    </p:spTree>
    <p:extLst>
      <p:ext uri="{BB962C8B-B14F-4D97-AF65-F5344CB8AC3E}">
        <p14:creationId xmlns:p14="http://schemas.microsoft.com/office/powerpoint/2010/main" val="1965084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A70FBCAC-61D3-4A0E-B006-99BD1E45E0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18CEBC1-88BF-44EE-9B76-E49D09680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1260CE8-86F1-4BE2-8ECD-6A582742E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73">
            <a:extLst>
              <a:ext uri="{FF2B5EF4-FFF2-40B4-BE49-F238E27FC236}">
                <a16:creationId xmlns:a16="http://schemas.microsoft.com/office/drawing/2014/main" id="{F3E8EC59-2265-41C5-A1C8-7F2C95AE3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BE6"/>
              </a:gs>
              <a:gs pos="30000">
                <a:srgbClr val="FFFFFF"/>
              </a:gs>
              <a:gs pos="61000">
                <a:srgbClr val="F8F8F8"/>
              </a:gs>
              <a:gs pos="97000">
                <a:srgbClr val="E5E5E5"/>
              </a:gs>
            </a:gsLst>
            <a:path path="circle">
              <a:fillToRect l="50000" t="50000" r="50000" b="50000"/>
            </a:path>
          </a:gradFill>
          <a:ln>
            <a:noFill/>
          </a:ln>
          <a:effectLst>
            <a:innerShdw blurRad="88900" dist="254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29D35F-967F-27C9-0541-96DCB928A41A}"/>
              </a:ext>
            </a:extLst>
          </p:cNvPr>
          <p:cNvSpPr>
            <a:spLocks noGrp="1"/>
          </p:cNvSpPr>
          <p:nvPr>
            <p:ph type="ctrTitle"/>
          </p:nvPr>
        </p:nvSpPr>
        <p:spPr>
          <a:xfrm>
            <a:off x="3707904" y="937501"/>
            <a:ext cx="5328592" cy="4971340"/>
          </a:xfrm>
        </p:spPr>
        <p:txBody>
          <a:bodyPr anchor="ctr">
            <a:normAutofit/>
          </a:bodyPr>
          <a:lstStyle/>
          <a:p>
            <a:pPr marL="12700" algn="l">
              <a:lnSpc>
                <a:spcPct val="90000"/>
              </a:lnSpc>
              <a:spcBef>
                <a:spcPts val="105"/>
              </a:spcBef>
            </a:pPr>
            <a:r>
              <a:rPr lang="en-HK" sz="1900" u="sng" spc="-10" dirty="0">
                <a:solidFill>
                  <a:srgbClr val="212121"/>
                </a:solidFill>
                <a:uFill>
                  <a:solidFill>
                    <a:srgbClr val="009999"/>
                  </a:solidFill>
                </a:uFill>
                <a:hlinkClick r:id="rId3"/>
              </a:rPr>
              <a:t>https://placement.socialwork.hku.hk/placement.html</a:t>
            </a:r>
            <a:r>
              <a:rPr lang="en-HK" sz="1900" u="sng" spc="-10" dirty="0">
                <a:solidFill>
                  <a:srgbClr val="212121"/>
                </a:solidFill>
                <a:uFill>
                  <a:solidFill>
                    <a:srgbClr val="009999"/>
                  </a:solidFill>
                </a:uFill>
              </a:rPr>
              <a:t> </a:t>
            </a:r>
            <a:br>
              <a:rPr lang="en-HK" sz="1900" u="sng" spc="-10" dirty="0">
                <a:solidFill>
                  <a:srgbClr val="212121"/>
                </a:solidFill>
                <a:uFill>
                  <a:solidFill>
                    <a:srgbClr val="009999"/>
                  </a:solidFill>
                </a:uFill>
              </a:rPr>
            </a:br>
            <a:br>
              <a:rPr lang="en-HK" sz="1900" u="sng" spc="-10" dirty="0">
                <a:solidFill>
                  <a:srgbClr val="212121"/>
                </a:solidFill>
                <a:uFill>
                  <a:solidFill>
                    <a:srgbClr val="009999"/>
                  </a:solidFill>
                </a:uFill>
              </a:rPr>
            </a:br>
            <a:r>
              <a:rPr lang="en-HK" sz="1900" dirty="0">
                <a:solidFill>
                  <a:srgbClr val="212121"/>
                </a:solidFill>
              </a:rPr>
              <a:t>Placement</a:t>
            </a:r>
            <a:r>
              <a:rPr lang="en-HK" sz="1900" spc="-20" dirty="0">
                <a:solidFill>
                  <a:srgbClr val="212121"/>
                </a:solidFill>
              </a:rPr>
              <a:t> </a:t>
            </a:r>
            <a:r>
              <a:rPr lang="en-HK" sz="1900" spc="-10" dirty="0">
                <a:solidFill>
                  <a:srgbClr val="212121"/>
                </a:solidFill>
              </a:rPr>
              <a:t>form: </a:t>
            </a:r>
            <a:br>
              <a:rPr lang="en-HK" sz="1900" spc="-10" dirty="0">
                <a:solidFill>
                  <a:srgbClr val="212121"/>
                </a:solidFill>
              </a:rPr>
            </a:br>
            <a:r>
              <a:rPr lang="en-HK" sz="1900" spc="-10" dirty="0">
                <a:solidFill>
                  <a:srgbClr val="212121"/>
                </a:solidFill>
              </a:rPr>
              <a:t>A-</a:t>
            </a:r>
            <a:r>
              <a:rPr lang="en-HK" sz="1900" dirty="0">
                <a:solidFill>
                  <a:srgbClr val="212121"/>
                </a:solidFill>
              </a:rPr>
              <a:t>09</a:t>
            </a:r>
            <a:r>
              <a:rPr lang="en-HK" sz="1900" spc="-25" dirty="0">
                <a:solidFill>
                  <a:srgbClr val="212121"/>
                </a:solidFill>
              </a:rPr>
              <a:t> </a:t>
            </a:r>
            <a:r>
              <a:rPr lang="en-HK" sz="1900" dirty="0">
                <a:solidFill>
                  <a:srgbClr val="212121"/>
                </a:solidFill>
              </a:rPr>
              <a:t>Agency</a:t>
            </a:r>
            <a:r>
              <a:rPr lang="en-HK" sz="1900" spc="-10" dirty="0">
                <a:solidFill>
                  <a:srgbClr val="212121"/>
                </a:solidFill>
              </a:rPr>
              <a:t> </a:t>
            </a:r>
            <a:r>
              <a:rPr lang="en-HK" sz="1900" dirty="0">
                <a:solidFill>
                  <a:srgbClr val="212121"/>
                </a:solidFill>
              </a:rPr>
              <a:t>Feedback</a:t>
            </a:r>
            <a:r>
              <a:rPr lang="en-HK" sz="1900" spc="-5" dirty="0">
                <a:solidFill>
                  <a:srgbClr val="212121"/>
                </a:solidFill>
              </a:rPr>
              <a:t> </a:t>
            </a:r>
            <a:r>
              <a:rPr lang="en-HK" sz="1900" spc="-20" dirty="0">
                <a:solidFill>
                  <a:srgbClr val="212121"/>
                </a:solidFill>
              </a:rPr>
              <a:t>Form [</a:t>
            </a:r>
            <a:r>
              <a:rPr lang="en-HK" sz="1900" spc="-20" dirty="0">
                <a:solidFill>
                  <a:srgbClr val="212121"/>
                </a:solidFill>
                <a:highlight>
                  <a:srgbClr val="FFFF00"/>
                </a:highlight>
              </a:rPr>
              <a:t>Agency expectation</a:t>
            </a:r>
            <a:r>
              <a:rPr lang="en-HK" sz="1900" spc="-20" dirty="0">
                <a:solidFill>
                  <a:srgbClr val="212121"/>
                </a:solidFill>
              </a:rPr>
              <a:t>]</a:t>
            </a:r>
            <a:br>
              <a:rPr lang="en-HK" sz="1900" dirty="0">
                <a:solidFill>
                  <a:srgbClr val="212121"/>
                </a:solidFill>
              </a:rPr>
            </a:br>
            <a:r>
              <a:rPr lang="en-HK" sz="1900" spc="-10" dirty="0">
                <a:solidFill>
                  <a:srgbClr val="212121"/>
                </a:solidFill>
              </a:rPr>
              <a:t>A-</a:t>
            </a:r>
            <a:r>
              <a:rPr lang="en-HK" sz="1900" dirty="0">
                <a:solidFill>
                  <a:srgbClr val="212121"/>
                </a:solidFill>
              </a:rPr>
              <a:t>10a</a:t>
            </a:r>
            <a:r>
              <a:rPr lang="en-HK" sz="1900" spc="-35" dirty="0">
                <a:solidFill>
                  <a:srgbClr val="212121"/>
                </a:solidFill>
              </a:rPr>
              <a:t> </a:t>
            </a:r>
            <a:r>
              <a:rPr lang="en-HK" sz="1900" dirty="0">
                <a:solidFill>
                  <a:srgbClr val="212121"/>
                </a:solidFill>
              </a:rPr>
              <a:t>Assessment of performance </a:t>
            </a:r>
            <a:r>
              <a:rPr lang="en-HK" sz="1900" spc="-20" dirty="0">
                <a:solidFill>
                  <a:srgbClr val="212121"/>
                </a:solidFill>
              </a:rPr>
              <a:t>[</a:t>
            </a:r>
            <a:r>
              <a:rPr lang="en-HK" sz="1900" spc="-20" dirty="0">
                <a:solidFill>
                  <a:srgbClr val="212121"/>
                </a:solidFill>
                <a:highlight>
                  <a:srgbClr val="FFFF00"/>
                </a:highlight>
              </a:rPr>
              <a:t>FWS Expectation]</a:t>
            </a:r>
            <a:br>
              <a:rPr lang="en-HK" sz="1900" spc="-20" dirty="0">
                <a:solidFill>
                  <a:srgbClr val="212121"/>
                </a:solidFill>
              </a:rPr>
            </a:br>
            <a:br>
              <a:rPr lang="en-HK" sz="1900" spc="-20" dirty="0">
                <a:solidFill>
                  <a:srgbClr val="212121"/>
                </a:solidFill>
              </a:rPr>
            </a:br>
            <a:r>
              <a:rPr lang="en-HK" sz="1900" dirty="0">
                <a:solidFill>
                  <a:srgbClr val="212121"/>
                </a:solidFill>
              </a:rPr>
              <a:t>Increment weather arrangement and Safety measures </a:t>
            </a:r>
            <a:r>
              <a:rPr lang="en-HK" sz="1900" spc="-20" dirty="0">
                <a:solidFill>
                  <a:srgbClr val="212121"/>
                </a:solidFill>
              </a:rPr>
              <a:t> </a:t>
            </a:r>
            <a:r>
              <a:rPr lang="en-HK" sz="1900" spc="-20" dirty="0">
                <a:solidFill>
                  <a:srgbClr val="212121"/>
                </a:solidFill>
                <a:highlight>
                  <a:srgbClr val="FFFF00"/>
                </a:highlight>
              </a:rPr>
              <a:t>For contingency, well prepared for summer outings/ camps or any outdoor activities, agency may have specific guidelines</a:t>
            </a:r>
            <a:r>
              <a:rPr lang="en-HK" sz="1900" spc="-20" dirty="0">
                <a:solidFill>
                  <a:srgbClr val="212121"/>
                </a:solidFill>
              </a:rPr>
              <a:t> </a:t>
            </a:r>
          </a:p>
        </p:txBody>
      </p:sp>
      <p:sp>
        <p:nvSpPr>
          <p:cNvPr id="3" name="Subtitle 2">
            <a:extLst>
              <a:ext uri="{FF2B5EF4-FFF2-40B4-BE49-F238E27FC236}">
                <a16:creationId xmlns:a16="http://schemas.microsoft.com/office/drawing/2014/main" id="{1D7D01C4-7A0E-8D65-39A3-26AB58EEA43B}"/>
              </a:ext>
            </a:extLst>
          </p:cNvPr>
          <p:cNvSpPr>
            <a:spLocks noGrp="1"/>
          </p:cNvSpPr>
          <p:nvPr>
            <p:ph type="subTitle" idx="1"/>
          </p:nvPr>
        </p:nvSpPr>
        <p:spPr>
          <a:xfrm>
            <a:off x="699539" y="937501"/>
            <a:ext cx="2084168" cy="4971340"/>
          </a:xfrm>
        </p:spPr>
        <p:txBody>
          <a:bodyPr anchor="ctr">
            <a:normAutofit/>
          </a:bodyPr>
          <a:lstStyle/>
          <a:p>
            <a:r>
              <a:rPr lang="en-US" sz="2100" dirty="0">
                <a:solidFill>
                  <a:srgbClr val="FFFFFF"/>
                </a:solidFill>
              </a:rPr>
              <a:t>How to prepare your placement? </a:t>
            </a:r>
          </a:p>
        </p:txBody>
      </p:sp>
    </p:spTree>
    <p:extLst>
      <p:ext uri="{BB962C8B-B14F-4D97-AF65-F5344CB8AC3E}">
        <p14:creationId xmlns:p14="http://schemas.microsoft.com/office/powerpoint/2010/main" val="117167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7A0A25A-B3B7-A0FA-671D-73BD3CAE42B2}"/>
              </a:ext>
            </a:extLst>
          </p:cNvPr>
          <p:cNvSpPr>
            <a:spLocks noGrp="1"/>
          </p:cNvSpPr>
          <p:nvPr>
            <p:ph type="title"/>
          </p:nvPr>
        </p:nvSpPr>
        <p:spPr>
          <a:xfrm>
            <a:off x="714081" y="954756"/>
            <a:ext cx="2047810" cy="4946003"/>
          </a:xfrm>
        </p:spPr>
        <p:txBody>
          <a:bodyPr>
            <a:normAutofit/>
          </a:bodyPr>
          <a:lstStyle/>
          <a:p>
            <a:r>
              <a:rPr lang="en-US" sz="3100">
                <a:solidFill>
                  <a:srgbClr val="FFFFFF"/>
                </a:solidFill>
              </a:rPr>
              <a:t>AI generated language models</a:t>
            </a:r>
          </a:p>
        </p:txBody>
      </p:sp>
      <p:sp>
        <p:nvSpPr>
          <p:cNvPr id="23" name="Rectangle 22">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57A991-88E9-6ED8-6650-2CE7E75740CB}"/>
              </a:ext>
            </a:extLst>
          </p:cNvPr>
          <p:cNvSpPr>
            <a:spLocks noGrp="1"/>
          </p:cNvSpPr>
          <p:nvPr>
            <p:ph idx="1"/>
          </p:nvPr>
        </p:nvSpPr>
        <p:spPr>
          <a:xfrm>
            <a:off x="3855700" y="469900"/>
            <a:ext cx="4465223" cy="5405968"/>
          </a:xfrm>
        </p:spPr>
        <p:txBody>
          <a:bodyPr anchor="ctr">
            <a:normAutofit/>
          </a:bodyPr>
          <a:lstStyle/>
          <a:p>
            <a:r>
              <a:rPr lang="en-US">
                <a:solidFill>
                  <a:srgbClr val="212121"/>
                </a:solidFill>
              </a:rPr>
              <a:t>In order to maintain client’ confidential data and in line with the ethical practice of the profession and the requirements of the Personal Data (Privacy) Ordinance, 1995, which are reiterated in the social work fieldwork placement handbook (pp.16), it is </a:t>
            </a:r>
            <a:r>
              <a:rPr lang="en-US" b="1">
                <a:solidFill>
                  <a:srgbClr val="212121"/>
                </a:solidFill>
              </a:rPr>
              <a:t>prohibited to use the Al generated language models for fieldwork courses</a:t>
            </a:r>
            <a:r>
              <a:rPr lang="en-US">
                <a:solidFill>
                  <a:srgbClr val="212121"/>
                </a:solidFill>
              </a:rPr>
              <a:t>.</a:t>
            </a:r>
          </a:p>
          <a:p>
            <a:r>
              <a:rPr lang="en-US">
                <a:solidFill>
                  <a:srgbClr val="212121"/>
                </a:solidFill>
              </a:rPr>
              <a:t>Remark: Use of Grammarly is acceptable for fieldwork courses</a:t>
            </a:r>
          </a:p>
        </p:txBody>
      </p:sp>
    </p:spTree>
    <p:extLst>
      <p:ext uri="{BB962C8B-B14F-4D97-AF65-F5344CB8AC3E}">
        <p14:creationId xmlns:p14="http://schemas.microsoft.com/office/powerpoint/2010/main" val="1894966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7E4F490-FA76-4FF0-B36A-72B01E117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C8C51A-4ECF-4857-8298-6C8334C7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41C46E-A2A6-4DF0-84BD-502A2E56D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sq">
            <a:solidFill>
              <a:srgbClr val="FFFFFF">
                <a:alpha val="80000"/>
              </a:srgbClr>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0C72368-05C7-4B37-AEEE-7B7082F0BA99}"/>
              </a:ext>
            </a:extLst>
          </p:cNvPr>
          <p:cNvSpPr>
            <a:spLocks noGrp="1"/>
          </p:cNvSpPr>
          <p:nvPr>
            <p:ph type="title"/>
          </p:nvPr>
        </p:nvSpPr>
        <p:spPr>
          <a:xfrm>
            <a:off x="714081" y="954756"/>
            <a:ext cx="2047810" cy="4946003"/>
          </a:xfrm>
        </p:spPr>
        <p:txBody>
          <a:bodyPr>
            <a:normAutofit/>
          </a:bodyPr>
          <a:lstStyle/>
          <a:p>
            <a:pPr>
              <a:lnSpc>
                <a:spcPct val="90000"/>
              </a:lnSpc>
            </a:pPr>
            <a:r>
              <a:rPr lang="en-US" altLang="zh-HK" sz="2500">
                <a:solidFill>
                  <a:srgbClr val="FFFFFF"/>
                </a:solidFill>
              </a:rPr>
              <a:t>Contemporary approaches to work with young people</a:t>
            </a:r>
            <a:endParaRPr lang="zh-HK" altLang="en-US" sz="2500">
              <a:solidFill>
                <a:srgbClr val="FFFFFF"/>
              </a:solidFill>
            </a:endParaRPr>
          </a:p>
        </p:txBody>
      </p:sp>
      <p:sp>
        <p:nvSpPr>
          <p:cNvPr id="23" name="Rectangle 22">
            <a:extLst>
              <a:ext uri="{FF2B5EF4-FFF2-40B4-BE49-F238E27FC236}">
                <a16:creationId xmlns:a16="http://schemas.microsoft.com/office/drawing/2014/main" id="{67CE4C0A-D88E-41BB-8F06-8C0E2604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solidFill>
            <a:schemeClr val="bg2">
              <a:lumMod val="90000"/>
              <a:lumOff val="10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A1D858B-A3FB-4BAF-B432-8E0082DB8D19}"/>
              </a:ext>
            </a:extLst>
          </p:cNvPr>
          <p:cNvSpPr>
            <a:spLocks noGrp="1"/>
          </p:cNvSpPr>
          <p:nvPr>
            <p:ph idx="1"/>
          </p:nvPr>
        </p:nvSpPr>
        <p:spPr>
          <a:xfrm>
            <a:off x="3862770" y="469900"/>
            <a:ext cx="4465222" cy="5405968"/>
          </a:xfrm>
        </p:spPr>
        <p:txBody>
          <a:bodyPr numCol="2" anchor="ctr">
            <a:normAutofit/>
          </a:bodyPr>
          <a:lstStyle/>
          <a:p>
            <a:r>
              <a:rPr lang="en-US" altLang="zh-HK">
                <a:solidFill>
                  <a:schemeClr val="tx1"/>
                </a:solidFill>
              </a:rPr>
              <a:t>Expressive Art</a:t>
            </a:r>
          </a:p>
          <a:p>
            <a:r>
              <a:rPr lang="en-US" altLang="zh-HK">
                <a:solidFill>
                  <a:schemeClr val="tx1"/>
                </a:solidFill>
              </a:rPr>
              <a:t>Positive Psychology </a:t>
            </a:r>
          </a:p>
          <a:p>
            <a:r>
              <a:rPr lang="en-US" altLang="zh-HK">
                <a:solidFill>
                  <a:schemeClr val="tx1"/>
                </a:solidFill>
              </a:rPr>
              <a:t>Narrative Therapy </a:t>
            </a:r>
          </a:p>
          <a:p>
            <a:r>
              <a:rPr lang="en-US" altLang="zh-HK">
                <a:solidFill>
                  <a:schemeClr val="tx1"/>
                </a:solidFill>
              </a:rPr>
              <a:t>Mindfulness</a:t>
            </a:r>
          </a:p>
          <a:p>
            <a:r>
              <a:rPr lang="en-US" altLang="zh-HK">
                <a:solidFill>
                  <a:schemeClr val="tx1"/>
                </a:solidFill>
              </a:rPr>
              <a:t>Career guidance</a:t>
            </a:r>
          </a:p>
          <a:p>
            <a:r>
              <a:rPr lang="en-US" altLang="zh-HK">
                <a:solidFill>
                  <a:schemeClr val="tx1"/>
                </a:solidFill>
              </a:rPr>
              <a:t>Use of Play</a:t>
            </a:r>
          </a:p>
          <a:p>
            <a:r>
              <a:rPr lang="en-US" altLang="zh-HK">
                <a:solidFill>
                  <a:schemeClr val="tx1"/>
                </a:solidFill>
              </a:rPr>
              <a:t>Newly emerged sports  </a:t>
            </a:r>
          </a:p>
          <a:p>
            <a:r>
              <a:rPr lang="en-US" altLang="zh-HK">
                <a:solidFill>
                  <a:schemeClr val="tx1"/>
                </a:solidFill>
              </a:rPr>
              <a:t>Adventure Based Counselling   </a:t>
            </a:r>
          </a:p>
          <a:p>
            <a:r>
              <a:rPr lang="en-US" altLang="zh-HK">
                <a:solidFill>
                  <a:schemeClr val="tx1"/>
                </a:solidFill>
              </a:rPr>
              <a:t>Self-understanding tools</a:t>
            </a:r>
          </a:p>
          <a:p>
            <a:r>
              <a:rPr lang="en-US" altLang="zh-HK">
                <a:solidFill>
                  <a:schemeClr val="tx1"/>
                </a:solidFill>
              </a:rPr>
              <a:t>Employment support</a:t>
            </a:r>
          </a:p>
          <a:p>
            <a:r>
              <a:rPr lang="en-US" altLang="zh-HK">
                <a:solidFill>
                  <a:schemeClr val="tx1"/>
                </a:solidFill>
              </a:rPr>
              <a:t>Strength based approach</a:t>
            </a:r>
          </a:p>
          <a:p>
            <a:pPr marL="0" indent="0">
              <a:buNone/>
            </a:pPr>
            <a:endParaRPr lang="zh-HK" altLang="en-US">
              <a:solidFill>
                <a:schemeClr val="tx1"/>
              </a:solidFill>
            </a:endParaRPr>
          </a:p>
        </p:txBody>
      </p:sp>
    </p:spTree>
    <p:extLst>
      <p:ext uri="{BB962C8B-B14F-4D97-AF65-F5344CB8AC3E}">
        <p14:creationId xmlns:p14="http://schemas.microsoft.com/office/powerpoint/2010/main" val="275978914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E1EDB12-E823-499E-955C-286265B42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27E0D9FF-1356-40B8-AF26-F2D34111DF86}"/>
              </a:ext>
            </a:extLst>
          </p:cNvPr>
          <p:cNvSpPr>
            <a:spLocks noGrp="1"/>
          </p:cNvSpPr>
          <p:nvPr>
            <p:ph type="title"/>
          </p:nvPr>
        </p:nvSpPr>
        <p:spPr>
          <a:xfrm>
            <a:off x="4570809" y="982132"/>
            <a:ext cx="3601638" cy="1303867"/>
          </a:xfrm>
        </p:spPr>
        <p:txBody>
          <a:bodyPr vert="horz" lIns="91440" tIns="45720" rIns="91440" bIns="45720" rtlCol="0">
            <a:normAutofit/>
          </a:bodyPr>
          <a:lstStyle/>
          <a:p>
            <a:r>
              <a:rPr lang="en-US" altLang="zh-HK" b="1"/>
              <a:t>Latest trend</a:t>
            </a:r>
          </a:p>
        </p:txBody>
      </p:sp>
      <p:sp>
        <p:nvSpPr>
          <p:cNvPr id="31" name="Rectangle 30">
            <a:extLst>
              <a:ext uri="{FF2B5EF4-FFF2-40B4-BE49-F238E27FC236}">
                <a16:creationId xmlns:a16="http://schemas.microsoft.com/office/drawing/2014/main" id="{EA9F2028-BF4D-4B49-AFE1-8A9503C37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lassroom">
            <a:extLst>
              <a:ext uri="{FF2B5EF4-FFF2-40B4-BE49-F238E27FC236}">
                <a16:creationId xmlns:a16="http://schemas.microsoft.com/office/drawing/2014/main" id="{4DC81F7D-BB69-8A05-CB07-D6C8544F1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512" y="1885797"/>
            <a:ext cx="2907601" cy="2907601"/>
          </a:xfrm>
          <a:prstGeom prst="rect">
            <a:avLst/>
          </a:prstGeom>
        </p:spPr>
      </p:pic>
      <p:cxnSp>
        <p:nvCxnSpPr>
          <p:cNvPr id="33" name="Straight Connector 32">
            <a:extLst>
              <a:ext uri="{FF2B5EF4-FFF2-40B4-BE49-F238E27FC236}">
                <a16:creationId xmlns:a16="http://schemas.microsoft.com/office/drawing/2014/main" id="{A0E929BF-D26E-44D4-89D4-6E7400575D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DF0735E7-A808-91BE-31DB-BA5B1D3D8EF6}"/>
              </a:ext>
            </a:extLst>
          </p:cNvPr>
          <p:cNvSpPr>
            <a:spLocks noGrp="1"/>
          </p:cNvSpPr>
          <p:nvPr>
            <p:ph idx="1"/>
          </p:nvPr>
        </p:nvSpPr>
        <p:spPr>
          <a:xfrm>
            <a:off x="4570808" y="2556932"/>
            <a:ext cx="4033639" cy="3318936"/>
          </a:xfrm>
        </p:spPr>
        <p:txBody>
          <a:bodyPr vert="horz" lIns="91440" tIns="45720" rIns="91440" bIns="45720" rtlCol="0">
            <a:normAutofit fontScale="92500" lnSpcReduction="10000"/>
          </a:bodyPr>
          <a:lstStyle/>
          <a:p>
            <a:pPr marL="0" indent="0">
              <a:lnSpc>
                <a:spcPct val="90000"/>
              </a:lnSpc>
              <a:buNone/>
            </a:pPr>
            <a:r>
              <a:rPr lang="en-US" dirty="0"/>
              <a:t>HKJC Youth Projects: </a:t>
            </a:r>
          </a:p>
          <a:p>
            <a:pPr marL="0" indent="0">
              <a:lnSpc>
                <a:spcPct val="90000"/>
              </a:lnSpc>
              <a:buNone/>
            </a:pPr>
            <a:r>
              <a:rPr lang="en-HK" dirty="0"/>
              <a:t>21C@JC </a:t>
            </a:r>
          </a:p>
          <a:p>
            <a:pPr marL="0" indent="0">
              <a:lnSpc>
                <a:spcPct val="90000"/>
              </a:lnSpc>
              <a:buNone/>
            </a:pPr>
            <a:r>
              <a:rPr lang="en-HK" dirty="0" err="1"/>
              <a:t>LevelMind</a:t>
            </a:r>
            <a:endParaRPr lang="en-HK" dirty="0"/>
          </a:p>
          <a:p>
            <a:pPr marL="0" indent="0">
              <a:lnSpc>
                <a:spcPct val="90000"/>
              </a:lnSpc>
              <a:buNone/>
            </a:pPr>
            <a:r>
              <a:rPr lang="en-HK" dirty="0"/>
              <a:t>Project Bonfire</a:t>
            </a:r>
          </a:p>
          <a:p>
            <a:pPr marL="0" indent="0">
              <a:lnSpc>
                <a:spcPct val="90000"/>
              </a:lnSpc>
              <a:buNone/>
            </a:pPr>
            <a:r>
              <a:rPr lang="en-US" dirty="0"/>
              <a:t>Youth Development Blue-Print</a:t>
            </a:r>
          </a:p>
          <a:p>
            <a:pPr marL="0" indent="0">
              <a:lnSpc>
                <a:spcPct val="90000"/>
              </a:lnSpc>
              <a:buNone/>
            </a:pPr>
            <a:r>
              <a:rPr lang="en-HK" dirty="0"/>
              <a:t>YDC Youth Ambassadors Programme</a:t>
            </a:r>
            <a:endParaRPr lang="en-US" dirty="0"/>
          </a:p>
          <a:p>
            <a:pPr marL="0" indent="0">
              <a:lnSpc>
                <a:spcPct val="90000"/>
              </a:lnSpc>
              <a:buNone/>
            </a:pPr>
            <a:r>
              <a:rPr lang="en-US" dirty="0"/>
              <a:t> </a:t>
            </a:r>
          </a:p>
          <a:p>
            <a:pPr marL="0" indent="0">
              <a:lnSpc>
                <a:spcPct val="90000"/>
              </a:lnSpc>
              <a:buNone/>
            </a:pPr>
            <a:endParaRPr lang="en-US" dirty="0"/>
          </a:p>
        </p:txBody>
      </p:sp>
    </p:spTree>
    <p:extLst>
      <p:ext uri="{BB962C8B-B14F-4D97-AF65-F5344CB8AC3E}">
        <p14:creationId xmlns:p14="http://schemas.microsoft.com/office/powerpoint/2010/main" val="612221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99" name="Rectangle 35898">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5901" name="Rectangle 35900">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標題 1">
            <a:extLst>
              <a:ext uri="{FF2B5EF4-FFF2-40B4-BE49-F238E27FC236}">
                <a16:creationId xmlns:a16="http://schemas.microsoft.com/office/drawing/2014/main" id="{8870E3F6-C8F9-04F2-7229-0E2F99218CB6}"/>
              </a:ext>
            </a:extLst>
          </p:cNvPr>
          <p:cNvSpPr>
            <a:spLocks noGrp="1"/>
          </p:cNvSpPr>
          <p:nvPr>
            <p:ph type="title"/>
          </p:nvPr>
        </p:nvSpPr>
        <p:spPr>
          <a:xfrm>
            <a:off x="791699" y="1055077"/>
            <a:ext cx="1899682" cy="4794578"/>
          </a:xfrm>
        </p:spPr>
        <p:txBody>
          <a:bodyPr>
            <a:normAutofit/>
          </a:bodyPr>
          <a:lstStyle/>
          <a:p>
            <a:pPr eaLnBrk="1" hangingPunct="1"/>
            <a:r>
              <a:rPr lang="en-US" altLang="en-US" sz="2800" b="1">
                <a:solidFill>
                  <a:srgbClr val="262626"/>
                </a:solidFill>
                <a:ea typeface="微軟正黑體" panose="020B0604030504040204" pitchFamily="34" charset="-120"/>
              </a:rPr>
              <a:t>Highlights of placement choices</a:t>
            </a:r>
          </a:p>
        </p:txBody>
      </p:sp>
      <p:sp useBgFill="1">
        <p:nvSpPr>
          <p:cNvPr id="35903" name="Rectangle 35902">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845" name="內容版面配置區 2">
            <a:extLst>
              <a:ext uri="{FF2B5EF4-FFF2-40B4-BE49-F238E27FC236}">
                <a16:creationId xmlns:a16="http://schemas.microsoft.com/office/drawing/2014/main" id="{A18F4E4A-818F-569E-2174-078CBF0F72D5}"/>
              </a:ext>
            </a:extLst>
          </p:cNvPr>
          <p:cNvGraphicFramePr>
            <a:graphicFrameLocks noGrp="1"/>
          </p:cNvGraphicFramePr>
          <p:nvPr>
            <p:ph idx="1"/>
            <p:extLst>
              <p:ext uri="{D42A27DB-BD31-4B8C-83A1-F6EECF244321}">
                <p14:modId xmlns:p14="http://schemas.microsoft.com/office/powerpoint/2010/main" val="4005749915"/>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7904" name="Rectangle 37903">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6" name="Rectangle 37905">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8" name="Rectangle 37907">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890" name="標題 1">
            <a:extLst>
              <a:ext uri="{FF2B5EF4-FFF2-40B4-BE49-F238E27FC236}">
                <a16:creationId xmlns:a16="http://schemas.microsoft.com/office/drawing/2014/main" id="{6368D99B-F61E-DF68-8C99-1CED48C81741}"/>
              </a:ext>
            </a:extLst>
          </p:cNvPr>
          <p:cNvSpPr>
            <a:spLocks noGrp="1"/>
          </p:cNvSpPr>
          <p:nvPr>
            <p:ph type="title"/>
          </p:nvPr>
        </p:nvSpPr>
        <p:spPr>
          <a:xfrm>
            <a:off x="714081" y="954756"/>
            <a:ext cx="2047810" cy="4946003"/>
          </a:xfrm>
        </p:spPr>
        <p:txBody>
          <a:bodyPr>
            <a:normAutofit/>
          </a:bodyPr>
          <a:lstStyle/>
          <a:p>
            <a:pPr eaLnBrk="1" hangingPunct="1"/>
            <a:r>
              <a:rPr lang="en-US" altLang="en-US" sz="3100" b="1">
                <a:solidFill>
                  <a:srgbClr val="FFFFFF"/>
                </a:solidFill>
                <a:ea typeface="微軟正黑體" panose="020B0604030504040204" pitchFamily="34" charset="-120"/>
              </a:rPr>
              <a:t>Useful websites</a:t>
            </a:r>
          </a:p>
        </p:txBody>
      </p:sp>
      <p:sp>
        <p:nvSpPr>
          <p:cNvPr id="37910" name="Rectangle 37909">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7" name="內容版面配置區 2">
            <a:extLst>
              <a:ext uri="{FF2B5EF4-FFF2-40B4-BE49-F238E27FC236}">
                <a16:creationId xmlns:a16="http://schemas.microsoft.com/office/drawing/2014/main" id="{04A8A919-4926-4754-B748-1B99CA0754A7}"/>
              </a:ext>
            </a:extLst>
          </p:cNvPr>
          <p:cNvSpPr>
            <a:spLocks noGrp="1"/>
          </p:cNvSpPr>
          <p:nvPr>
            <p:ph idx="1"/>
          </p:nvPr>
        </p:nvSpPr>
        <p:spPr>
          <a:xfrm>
            <a:off x="3855700" y="469900"/>
            <a:ext cx="4465223" cy="5405968"/>
          </a:xfrm>
        </p:spPr>
        <p:txBody>
          <a:bodyPr anchor="ctr">
            <a:normAutofit/>
          </a:bodyPr>
          <a:lstStyle/>
          <a:p>
            <a:pPr eaLnBrk="1" hangingPunct="1">
              <a:lnSpc>
                <a:spcPct val="90000"/>
              </a:lnSpc>
              <a:defRPr/>
            </a:pPr>
            <a:r>
              <a:rPr lang="en-US" altLang="en-US" sz="2200" dirty="0">
                <a:solidFill>
                  <a:srgbClr val="212121"/>
                </a:solidFill>
                <a:ea typeface="微軟正黑體" panose="020B0604030504040204" pitchFamily="34" charset="-120"/>
                <a:hlinkClick r:id="rId3"/>
              </a:rPr>
              <a:t>http://www.swd.gov.hk</a:t>
            </a:r>
            <a:r>
              <a:rPr lang="en-US" altLang="en-US" sz="2200" dirty="0">
                <a:solidFill>
                  <a:srgbClr val="212121"/>
                </a:solidFill>
                <a:ea typeface="微軟正黑體" panose="020B0604030504040204" pitchFamily="34" charset="-120"/>
              </a:rPr>
              <a:t> </a:t>
            </a:r>
          </a:p>
          <a:p>
            <a:pPr eaLnBrk="1" hangingPunct="1">
              <a:lnSpc>
                <a:spcPct val="90000"/>
              </a:lnSpc>
              <a:defRPr/>
            </a:pPr>
            <a:r>
              <a:rPr lang="en-US" altLang="en-US" sz="2200" dirty="0">
                <a:solidFill>
                  <a:srgbClr val="212121"/>
                </a:solidFill>
                <a:ea typeface="微軟正黑體" panose="020B0604030504040204" pitchFamily="34" charset="-120"/>
                <a:hlinkClick r:id="rId4"/>
              </a:rPr>
              <a:t>https://www.youthblueprint.gov.hk</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5"/>
              </a:rPr>
              <a:t>http://www.hkfyg.org.hk</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6"/>
              </a:rPr>
              <a:t>http://www.bgca.org.hk</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7"/>
              </a:rPr>
              <a:t>http://hkcs.org/gcb/ps33</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8"/>
              </a:rPr>
              <a:t>https://www.salvationarmy.org.hk/</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9"/>
              </a:rPr>
              <a:t>https://hksas.org.hk</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10"/>
              </a:rPr>
              <a:t>https://www.sbc.org.hk/service-units/sbcstc</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11"/>
              </a:rPr>
              <a:t>https://csss.hkpa.hk</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12"/>
              </a:rPr>
              <a:t>https://www.csd.gov.hk</a:t>
            </a:r>
            <a:endParaRPr lang="en-US" altLang="en-US" sz="2200" dirty="0">
              <a:solidFill>
                <a:srgbClr val="212121"/>
              </a:solidFill>
              <a:ea typeface="微軟正黑體" panose="020B0604030504040204" pitchFamily="34" charset="-120"/>
            </a:endParaRPr>
          </a:p>
          <a:p>
            <a:pPr eaLnBrk="1" hangingPunct="1">
              <a:lnSpc>
                <a:spcPct val="90000"/>
              </a:lnSpc>
              <a:defRPr/>
            </a:pPr>
            <a:r>
              <a:rPr lang="en-US" altLang="en-US" sz="2200" dirty="0">
                <a:solidFill>
                  <a:srgbClr val="212121"/>
                </a:solidFill>
                <a:ea typeface="微軟正黑體" panose="020B0604030504040204" pitchFamily="34" charset="-120"/>
                <a:hlinkClick r:id="rId13"/>
              </a:rPr>
              <a:t>https://www.chsc.hk</a:t>
            </a:r>
            <a:endParaRPr lang="en-US" altLang="en-US" sz="2200" dirty="0">
              <a:solidFill>
                <a:srgbClr val="212121"/>
              </a:solidFill>
              <a:ea typeface="微軟正黑體" panose="020B0604030504040204" pitchFamily="34"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C45B-6F87-9550-FA4F-11EE829088C4}"/>
              </a:ext>
            </a:extLst>
          </p:cNvPr>
          <p:cNvSpPr>
            <a:spLocks noGrp="1"/>
          </p:cNvSpPr>
          <p:nvPr>
            <p:ph type="title"/>
          </p:nvPr>
        </p:nvSpPr>
        <p:spPr/>
        <p:txBody>
          <a:bodyPr/>
          <a:lstStyle/>
          <a:p>
            <a:r>
              <a:rPr lang="en-US" b="1" dirty="0">
                <a:ea typeface="微軟正黑體" panose="020B0604030504040204" pitchFamily="34" charset="-120"/>
              </a:rPr>
              <a:t>Reference</a:t>
            </a:r>
          </a:p>
        </p:txBody>
      </p:sp>
      <p:sp>
        <p:nvSpPr>
          <p:cNvPr id="3" name="Content Placeholder 2">
            <a:extLst>
              <a:ext uri="{FF2B5EF4-FFF2-40B4-BE49-F238E27FC236}">
                <a16:creationId xmlns:a16="http://schemas.microsoft.com/office/drawing/2014/main" id="{35A1A8B0-10F4-035F-12A7-759EB6CECABB}"/>
              </a:ext>
            </a:extLst>
          </p:cNvPr>
          <p:cNvSpPr>
            <a:spLocks noGrp="1"/>
          </p:cNvSpPr>
          <p:nvPr>
            <p:ph idx="1"/>
          </p:nvPr>
        </p:nvSpPr>
        <p:spPr/>
        <p:txBody>
          <a:bodyPr>
            <a:normAutofit fontScale="47500" lnSpcReduction="20000"/>
          </a:bodyPr>
          <a:lstStyle/>
          <a:p>
            <a:r>
              <a:rPr lang="en-US" sz="1800" kern="100" dirty="0">
                <a:solidFill>
                  <a:srgbClr val="000000"/>
                </a:solidFill>
                <a:effectLst/>
                <a:latin typeface="Arial" panose="020B0604020202020204" pitchFamily="34" charset="0"/>
                <a:ea typeface="PMingLiU" panose="02020500000000000000" pitchFamily="18" charset="-120"/>
              </a:rPr>
              <a:t>Atkin, S., </a:t>
            </a:r>
            <a:r>
              <a:rPr lang="en-US" sz="1800" kern="100" dirty="0" err="1">
                <a:solidFill>
                  <a:srgbClr val="000000"/>
                </a:solidFill>
                <a:effectLst/>
                <a:latin typeface="Arial" panose="020B0604020202020204" pitchFamily="34" charset="0"/>
                <a:ea typeface="PMingLiU" panose="02020500000000000000" pitchFamily="18" charset="-120"/>
              </a:rPr>
              <a:t>Noller</a:t>
            </a:r>
            <a:r>
              <a:rPr lang="en-US" sz="1800" kern="100" dirty="0">
                <a:solidFill>
                  <a:srgbClr val="000000"/>
                </a:solidFill>
                <a:effectLst/>
                <a:latin typeface="Arial" panose="020B0604020202020204" pitchFamily="34" charset="0"/>
                <a:ea typeface="PMingLiU" panose="02020500000000000000" pitchFamily="18" charset="-120"/>
              </a:rPr>
              <a:t>, P. (2014). </a:t>
            </a:r>
            <a:r>
              <a:rPr lang="en-US" sz="1800" i="1" kern="100" dirty="0">
                <a:solidFill>
                  <a:srgbClr val="000000"/>
                </a:solidFill>
                <a:effectLst/>
                <a:latin typeface="Arial" panose="020B0604020202020204" pitchFamily="34" charset="0"/>
                <a:ea typeface="PMingLiU" panose="02020500000000000000" pitchFamily="18" charset="-120"/>
              </a:rPr>
              <a:t>Family life in adolescence</a:t>
            </a:r>
            <a:r>
              <a:rPr lang="en-US" sz="1800" kern="100" dirty="0">
                <a:solidFill>
                  <a:srgbClr val="000000"/>
                </a:solidFill>
                <a:effectLst/>
                <a:latin typeface="Arial" panose="020B0604020202020204" pitchFamily="34" charset="0"/>
                <a:ea typeface="PMingLiU" panose="02020500000000000000" pitchFamily="18" charset="-120"/>
              </a:rPr>
              <a:t>. Warsaw/Berlin: De Gruyter Open Ltd.</a:t>
            </a:r>
            <a:endParaRPr lang="en-HK" sz="1800" kern="100" dirty="0">
              <a:effectLst/>
              <a:latin typeface="Times New Roman" panose="02020603050405020304" pitchFamily="18" charset="0"/>
              <a:ea typeface="PMingLiU" panose="02020500000000000000" pitchFamily="18" charset="-120"/>
            </a:endParaRPr>
          </a:p>
          <a:p>
            <a:r>
              <a:rPr lang="fr-FR" sz="1800" kern="0" dirty="0">
                <a:solidFill>
                  <a:srgbClr val="000000"/>
                </a:solidFill>
                <a:effectLst/>
                <a:latin typeface="Arial" panose="020B0604020202020204" pitchFamily="34" charset="0"/>
                <a:ea typeface="PMingLiU" panose="02020500000000000000" pitchFamily="18" charset="-120"/>
              </a:rPr>
              <a:t>Au Liu, Elaine S.C., </a:t>
            </a:r>
            <a:r>
              <a:rPr lang="fr-FR" sz="1800" kern="0" dirty="0" err="1">
                <a:solidFill>
                  <a:srgbClr val="000000"/>
                </a:solidFill>
                <a:effectLst/>
                <a:latin typeface="Arial" panose="020B0604020202020204" pitchFamily="34" charset="0"/>
                <a:ea typeface="PMingLiU" panose="02020500000000000000" pitchFamily="18" charset="-120"/>
              </a:rPr>
              <a:t>Holosko</a:t>
            </a:r>
            <a:r>
              <a:rPr lang="fr-FR" sz="1800" kern="0" dirty="0">
                <a:solidFill>
                  <a:srgbClr val="000000"/>
                </a:solidFill>
                <a:effectLst/>
                <a:latin typeface="Arial" panose="020B0604020202020204" pitchFamily="34" charset="0"/>
                <a:ea typeface="PMingLiU" panose="02020500000000000000" pitchFamily="18" charset="-120"/>
              </a:rPr>
              <a:t>, Michael J., &amp; Lo, </a:t>
            </a:r>
            <a:r>
              <a:rPr lang="fr-FR" sz="1800" kern="0" dirty="0" err="1">
                <a:solidFill>
                  <a:srgbClr val="000000"/>
                </a:solidFill>
                <a:effectLst/>
                <a:latin typeface="Arial" panose="020B0604020202020204" pitchFamily="34" charset="0"/>
                <a:ea typeface="PMingLiU" panose="02020500000000000000" pitchFamily="18" charset="-120"/>
              </a:rPr>
              <a:t>T</a:t>
            </a:r>
            <a:r>
              <a:rPr lang="fr-FR" sz="1800" kern="0" dirty="0">
                <a:solidFill>
                  <a:srgbClr val="000000"/>
                </a:solidFill>
                <a:effectLst/>
                <a:latin typeface="Arial" panose="020B0604020202020204" pitchFamily="34" charset="0"/>
                <a:ea typeface="PMingLiU" panose="02020500000000000000" pitchFamily="18" charset="-120"/>
              </a:rPr>
              <a:t>. Wing. </a:t>
            </a:r>
            <a:r>
              <a:rPr lang="en-US" sz="1800" kern="0" dirty="0">
                <a:solidFill>
                  <a:srgbClr val="000000"/>
                </a:solidFill>
                <a:effectLst/>
                <a:latin typeface="Arial" panose="020B0604020202020204" pitchFamily="34" charset="0"/>
                <a:ea typeface="PMingLiU" panose="02020500000000000000" pitchFamily="18" charset="-120"/>
              </a:rPr>
              <a:t>(2009). </a:t>
            </a:r>
            <a:r>
              <a:rPr lang="en-US" sz="1800" i="1" kern="0" dirty="0">
                <a:solidFill>
                  <a:srgbClr val="000000"/>
                </a:solidFill>
                <a:effectLst/>
                <a:latin typeface="Arial" panose="020B0604020202020204" pitchFamily="34" charset="0"/>
                <a:ea typeface="PMingLiU" panose="02020500000000000000" pitchFamily="18" charset="-120"/>
              </a:rPr>
              <a:t>Youth empowerment and volunteerism: principles, policies and practices</a:t>
            </a:r>
            <a:r>
              <a:rPr lang="en-US" sz="1800" kern="0" dirty="0">
                <a:solidFill>
                  <a:srgbClr val="000000"/>
                </a:solidFill>
                <a:effectLst/>
                <a:latin typeface="Arial" panose="020B0604020202020204" pitchFamily="34" charset="0"/>
                <a:ea typeface="PMingLiU" panose="02020500000000000000" pitchFamily="18" charset="-120"/>
              </a:rPr>
              <a:t>. Hong Kong: City University of Hong Kong Press.</a:t>
            </a:r>
            <a:endParaRPr lang="en-HK" sz="1800" kern="100" dirty="0">
              <a:effectLst/>
              <a:latin typeface="Times New Roman" panose="02020603050405020304" pitchFamily="18" charset="0"/>
              <a:ea typeface="PMingLiU" panose="02020500000000000000" pitchFamily="18" charset="-120"/>
            </a:endParaRPr>
          </a:p>
          <a:p>
            <a:r>
              <a:rPr lang="en-US" sz="1800" kern="100" dirty="0">
                <a:solidFill>
                  <a:srgbClr val="000000"/>
                </a:solidFill>
                <a:effectLst/>
                <a:latin typeface="Arial" panose="020B0604020202020204" pitchFamily="34" charset="0"/>
                <a:ea typeface="PMingLiU" panose="02020500000000000000" pitchFamily="18" charset="-120"/>
              </a:rPr>
              <a:t>Burns, Barbara J. &amp; Kimberly </a:t>
            </a:r>
            <a:r>
              <a:rPr lang="en-US" sz="1800" kern="100" dirty="0" err="1">
                <a:solidFill>
                  <a:srgbClr val="000000"/>
                </a:solidFill>
                <a:effectLst/>
                <a:latin typeface="Arial" panose="020B0604020202020204" pitchFamily="34" charset="0"/>
                <a:ea typeface="PMingLiU" panose="02020500000000000000" pitchFamily="18" charset="-120"/>
              </a:rPr>
              <a:t>Hoagwood</a:t>
            </a:r>
            <a:r>
              <a:rPr lang="en-US" sz="1800" kern="100" dirty="0">
                <a:solidFill>
                  <a:srgbClr val="000000"/>
                </a:solidFill>
                <a:effectLst/>
                <a:latin typeface="Arial" panose="020B0604020202020204" pitchFamily="34" charset="0"/>
                <a:ea typeface="PMingLiU" panose="02020500000000000000" pitchFamily="18" charset="-120"/>
              </a:rPr>
              <a:t>. (2002). </a:t>
            </a:r>
            <a:r>
              <a:rPr lang="en-US" sz="1800" i="1" kern="100" dirty="0">
                <a:solidFill>
                  <a:srgbClr val="000000"/>
                </a:solidFill>
                <a:effectLst/>
                <a:latin typeface="Arial" panose="020B0604020202020204" pitchFamily="34" charset="0"/>
                <a:ea typeface="PMingLiU" panose="02020500000000000000" pitchFamily="18" charset="-120"/>
              </a:rPr>
              <a:t>Community treatment for youth: evidence-based interventions for severe emotional and behavioral disorders</a:t>
            </a:r>
            <a:r>
              <a:rPr lang="en-US" sz="1800" kern="100" dirty="0">
                <a:solidFill>
                  <a:srgbClr val="000000"/>
                </a:solidFill>
                <a:effectLst/>
                <a:latin typeface="Arial" panose="020B0604020202020204" pitchFamily="34" charset="0"/>
                <a:ea typeface="PMingLiU" panose="02020500000000000000" pitchFamily="18" charset="-120"/>
              </a:rPr>
              <a:t>. New York: Oxford University Press.</a:t>
            </a:r>
            <a:endParaRPr lang="en-HK" sz="1800" kern="100" dirty="0">
              <a:effectLst/>
              <a:latin typeface="Times New Roman" panose="02020603050405020304" pitchFamily="18" charset="0"/>
              <a:ea typeface="PMingLiU" panose="02020500000000000000" pitchFamily="18" charset="-120"/>
            </a:endParaRPr>
          </a:p>
          <a:p>
            <a:r>
              <a:rPr lang="en-HK" sz="1900" dirty="0">
                <a:latin typeface="Arial" panose="020B0604020202020204" pitchFamily="34" charset="0"/>
                <a:cs typeface="Arial" panose="020B0604020202020204" pitchFamily="34" charset="0"/>
              </a:rPr>
              <a:t>Diaz, C. (2020). </a:t>
            </a:r>
            <a:r>
              <a:rPr lang="en-HK" sz="1900" i="1" dirty="0">
                <a:latin typeface="Arial" panose="020B0604020202020204" pitchFamily="34" charset="0"/>
                <a:cs typeface="Arial" panose="020B0604020202020204" pitchFamily="34" charset="0"/>
              </a:rPr>
              <a:t>Decision Making in Child and Family Social Work: Perspectives on Children’s Participation</a:t>
            </a:r>
            <a:r>
              <a:rPr lang="en-HK" sz="1900" dirty="0">
                <a:latin typeface="Arial" panose="020B0604020202020204" pitchFamily="34" charset="0"/>
                <a:cs typeface="Arial" panose="020B0604020202020204" pitchFamily="34" charset="0"/>
              </a:rPr>
              <a:t> (1st ed.). Policy Press. https://</a:t>
            </a:r>
            <a:r>
              <a:rPr lang="en-HK" sz="1900" dirty="0" err="1">
                <a:latin typeface="Arial" panose="020B0604020202020204" pitchFamily="34" charset="0"/>
                <a:cs typeface="Arial" panose="020B0604020202020204" pitchFamily="34" charset="0"/>
              </a:rPr>
              <a:t>doi.org</a:t>
            </a:r>
            <a:r>
              <a:rPr lang="en-HK" sz="1900" dirty="0">
                <a:latin typeface="Arial" panose="020B0604020202020204" pitchFamily="34" charset="0"/>
                <a:cs typeface="Arial" panose="020B0604020202020204" pitchFamily="34" charset="0"/>
              </a:rPr>
              <a:t>/10.2307/j.ctv12sdx4b</a:t>
            </a:r>
          </a:p>
          <a:p>
            <a:r>
              <a:rPr lang="en-HK" sz="1900" dirty="0">
                <a:latin typeface="Arial" panose="020B0604020202020204" pitchFamily="34" charset="0"/>
                <a:cs typeface="Arial" panose="020B0604020202020204" pitchFamily="34" charset="0"/>
              </a:rPr>
              <a:t>Dimitrova, R., &amp; </a:t>
            </a:r>
            <a:r>
              <a:rPr lang="en-HK" sz="1900" dirty="0" err="1">
                <a:latin typeface="Arial" panose="020B0604020202020204" pitchFamily="34" charset="0"/>
                <a:cs typeface="Arial" panose="020B0604020202020204" pitchFamily="34" charset="0"/>
              </a:rPr>
              <a:t>Wiium</a:t>
            </a:r>
            <a:r>
              <a:rPr lang="en-HK" sz="1900" dirty="0">
                <a:latin typeface="Arial" panose="020B0604020202020204" pitchFamily="34" charset="0"/>
                <a:cs typeface="Arial" panose="020B0604020202020204" pitchFamily="34" charset="0"/>
              </a:rPr>
              <a:t>, N. (Eds.). (2021). </a:t>
            </a:r>
            <a:r>
              <a:rPr lang="en-HK" sz="1900" i="1" dirty="0">
                <a:latin typeface="Arial" panose="020B0604020202020204" pitchFamily="34" charset="0"/>
                <a:cs typeface="Arial" panose="020B0604020202020204" pitchFamily="34" charset="0"/>
              </a:rPr>
              <a:t>Handbook of positive youth development : advancing research, policy, and practice in global contexts</a:t>
            </a:r>
            <a:r>
              <a:rPr lang="en-HK" sz="1900" dirty="0">
                <a:latin typeface="Arial" panose="020B0604020202020204" pitchFamily="34" charset="0"/>
                <a:cs typeface="Arial" panose="020B0604020202020204" pitchFamily="34" charset="0"/>
              </a:rPr>
              <a:t>. Springer. https://</a:t>
            </a:r>
            <a:r>
              <a:rPr lang="en-HK" sz="1900" dirty="0" err="1">
                <a:latin typeface="Arial" panose="020B0604020202020204" pitchFamily="34" charset="0"/>
                <a:cs typeface="Arial" panose="020B0604020202020204" pitchFamily="34" charset="0"/>
              </a:rPr>
              <a:t>doi.org</a:t>
            </a:r>
            <a:r>
              <a:rPr lang="en-HK" sz="1900" dirty="0">
                <a:latin typeface="Arial" panose="020B0604020202020204" pitchFamily="34" charset="0"/>
                <a:cs typeface="Arial" panose="020B0604020202020204" pitchFamily="34" charset="0"/>
              </a:rPr>
              <a:t>/10.1007/978-3-030-70262-5</a:t>
            </a:r>
          </a:p>
          <a:p>
            <a:r>
              <a:rPr lang="en-HK" sz="1900" dirty="0">
                <a:latin typeface="Arial" panose="020B0604020202020204" pitchFamily="34" charset="0"/>
                <a:cs typeface="Arial" panose="020B0604020202020204" pitchFamily="34" charset="0"/>
              </a:rPr>
              <a:t>Fox, Darrell., &amp; </a:t>
            </a:r>
            <a:r>
              <a:rPr lang="en-HK" sz="1900" dirty="0" err="1">
                <a:latin typeface="Arial" panose="020B0604020202020204" pitchFamily="34" charset="0"/>
                <a:cs typeface="Arial" panose="020B0604020202020204" pitchFamily="34" charset="0"/>
              </a:rPr>
              <a:t>Arnull</a:t>
            </a:r>
            <a:r>
              <a:rPr lang="en-HK" sz="1900" dirty="0">
                <a:latin typeface="Arial" panose="020B0604020202020204" pitchFamily="34" charset="0"/>
                <a:cs typeface="Arial" panose="020B0604020202020204" pitchFamily="34" charset="0"/>
              </a:rPr>
              <a:t>, Elaine. (2013). </a:t>
            </a:r>
            <a:r>
              <a:rPr lang="en-HK" sz="1900" i="1" dirty="0">
                <a:latin typeface="Arial" panose="020B0604020202020204" pitchFamily="34" charset="0"/>
                <a:cs typeface="Arial" panose="020B0604020202020204" pitchFamily="34" charset="0"/>
              </a:rPr>
              <a:t>Social work in the youth justice system a multidisciplinary perspective</a:t>
            </a:r>
            <a:r>
              <a:rPr lang="en-HK" sz="1900" dirty="0">
                <a:latin typeface="Arial" panose="020B0604020202020204" pitchFamily="34" charset="0"/>
                <a:cs typeface="Arial" panose="020B0604020202020204" pitchFamily="34" charset="0"/>
              </a:rPr>
              <a:t>. Open University Press.</a:t>
            </a:r>
          </a:p>
          <a:p>
            <a:r>
              <a:rPr lang="en-HK" sz="1900" dirty="0">
                <a:latin typeface="Arial" panose="020B0604020202020204" pitchFamily="34" charset="0"/>
                <a:cs typeface="Arial" panose="020B0604020202020204" pitchFamily="34" charset="0"/>
              </a:rPr>
              <a:t>Gibson, K. (2011). </a:t>
            </a:r>
            <a:r>
              <a:rPr lang="en-HK" sz="1900" i="1" dirty="0">
                <a:latin typeface="Arial" panose="020B0604020202020204" pitchFamily="34" charset="0"/>
                <a:cs typeface="Arial" panose="020B0604020202020204" pitchFamily="34" charset="0"/>
              </a:rPr>
              <a:t>Street Kids: Homeless Youth, Outreach, and Policing New </a:t>
            </a:r>
            <a:r>
              <a:rPr lang="en-HK" sz="1900" i="1" dirty="0" err="1">
                <a:latin typeface="Arial" panose="020B0604020202020204" pitchFamily="34" charset="0"/>
                <a:cs typeface="Arial" panose="020B0604020202020204" pitchFamily="34" charset="0"/>
              </a:rPr>
              <a:t>Yorks</a:t>
            </a:r>
            <a:r>
              <a:rPr lang="en-HK" sz="1900" i="1" dirty="0">
                <a:latin typeface="Arial" panose="020B0604020202020204" pitchFamily="34" charset="0"/>
                <a:cs typeface="Arial" panose="020B0604020202020204" pitchFamily="34" charset="0"/>
              </a:rPr>
              <a:t> Streets</a:t>
            </a:r>
            <a:r>
              <a:rPr lang="en-HK" sz="1900" dirty="0">
                <a:latin typeface="Arial" panose="020B0604020202020204" pitchFamily="34" charset="0"/>
                <a:cs typeface="Arial" panose="020B0604020202020204" pitchFamily="34" charset="0"/>
              </a:rPr>
              <a:t> (1st ed.). NYU Press. https://</a:t>
            </a:r>
            <a:r>
              <a:rPr lang="en-HK" sz="1900" dirty="0" err="1">
                <a:latin typeface="Arial" panose="020B0604020202020204" pitchFamily="34" charset="0"/>
                <a:cs typeface="Arial" panose="020B0604020202020204" pitchFamily="34" charset="0"/>
              </a:rPr>
              <a:t>doi.org</a:t>
            </a:r>
            <a:r>
              <a:rPr lang="en-HK" sz="1900" dirty="0">
                <a:latin typeface="Arial" panose="020B0604020202020204" pitchFamily="34" charset="0"/>
                <a:cs typeface="Arial" panose="020B0604020202020204" pitchFamily="34" charset="0"/>
              </a:rPr>
              <a:t>/10.18574/9780814733370</a:t>
            </a:r>
          </a:p>
          <a:p>
            <a:r>
              <a:rPr lang="en-US" sz="1900" kern="100" dirty="0">
                <a:solidFill>
                  <a:srgbClr val="000000"/>
                </a:solidFill>
                <a:effectLst/>
                <a:latin typeface="Arial" panose="020B0604020202020204" pitchFamily="34" charset="0"/>
                <a:ea typeface="PMingLiU" panose="02020500000000000000" pitchFamily="18" charset="-120"/>
                <a:cs typeface="Arial" panose="020B0604020202020204" pitchFamily="34" charset="0"/>
              </a:rPr>
              <a:t>Geldard, K. (Ed.) (2009). </a:t>
            </a:r>
            <a:r>
              <a:rPr lang="en-US" sz="1900" i="1" kern="100" dirty="0">
                <a:solidFill>
                  <a:srgbClr val="000000"/>
                </a:solidFill>
                <a:effectLst/>
                <a:latin typeface="Arial" panose="020B0604020202020204" pitchFamily="34" charset="0"/>
                <a:ea typeface="PMingLiU" panose="02020500000000000000" pitchFamily="18" charset="-120"/>
                <a:cs typeface="Arial" panose="020B0604020202020204" pitchFamily="34" charset="0"/>
              </a:rPr>
              <a:t>Practical Interventions for young people at risk.</a:t>
            </a:r>
            <a:r>
              <a:rPr lang="en-US" sz="1900" kern="100" dirty="0">
                <a:solidFill>
                  <a:srgbClr val="000000"/>
                </a:solidFill>
                <a:effectLst/>
                <a:latin typeface="Arial" panose="020B0604020202020204" pitchFamily="34" charset="0"/>
                <a:ea typeface="PMingLiU" panose="02020500000000000000" pitchFamily="18" charset="-120"/>
                <a:cs typeface="Arial" panose="020B0604020202020204" pitchFamily="34" charset="0"/>
              </a:rPr>
              <a:t> London: Sage Publications. </a:t>
            </a:r>
            <a:endParaRPr lang="en-HK" sz="1900" kern="100" dirty="0">
              <a:effectLst/>
              <a:latin typeface="Arial" panose="020B0604020202020204" pitchFamily="34" charset="0"/>
              <a:ea typeface="PMingLiU" panose="02020500000000000000" pitchFamily="18" charset="-120"/>
              <a:cs typeface="Arial" panose="020B0604020202020204" pitchFamily="34" charset="0"/>
            </a:endParaRPr>
          </a:p>
          <a:p>
            <a:r>
              <a:rPr lang="en-HK" sz="1900" dirty="0">
                <a:latin typeface="Arial" panose="020B0604020202020204" pitchFamily="34" charset="0"/>
                <a:cs typeface="Arial" panose="020B0604020202020204" pitchFamily="34" charset="0"/>
              </a:rPr>
              <a:t>Healey, J. (2017). </a:t>
            </a:r>
            <a:r>
              <a:rPr lang="en-HK" sz="1900" i="1" dirty="0">
                <a:latin typeface="Arial" panose="020B0604020202020204" pitchFamily="34" charset="0"/>
                <a:cs typeface="Arial" panose="020B0604020202020204" pitchFamily="34" charset="0"/>
              </a:rPr>
              <a:t>Children and Young People at Risk</a:t>
            </a:r>
            <a:r>
              <a:rPr lang="en-HK" sz="1900" dirty="0">
                <a:latin typeface="Arial" panose="020B0604020202020204" pitchFamily="34" charset="0"/>
                <a:cs typeface="Arial" panose="020B0604020202020204" pitchFamily="34" charset="0"/>
              </a:rPr>
              <a:t> (1st ed., Vol. 322). Spinney Press, The.</a:t>
            </a:r>
          </a:p>
          <a:p>
            <a:r>
              <a:rPr lang="en-HK" sz="1900" dirty="0">
                <a:latin typeface="Arial" panose="020B0604020202020204" pitchFamily="34" charset="0"/>
                <a:cs typeface="Arial" panose="020B0604020202020204" pitchFamily="34" charset="0"/>
              </a:rPr>
              <a:t>Lee, F. W. (2010). </a:t>
            </a:r>
            <a:r>
              <a:rPr lang="en-HK" sz="1900" i="1" dirty="0">
                <a:latin typeface="Arial" panose="020B0604020202020204" pitchFamily="34" charset="0"/>
                <a:cs typeface="Arial" panose="020B0604020202020204" pitchFamily="34" charset="0"/>
              </a:rPr>
              <a:t>Nurturing Pillars of Society: Understanding and Working with the Young Generation in Hong Kong</a:t>
            </a:r>
            <a:r>
              <a:rPr lang="en-HK" sz="1900" dirty="0">
                <a:latin typeface="Arial" panose="020B0604020202020204" pitchFamily="34" charset="0"/>
                <a:cs typeface="Arial" panose="020B0604020202020204" pitchFamily="34" charset="0"/>
              </a:rPr>
              <a:t> (1st ed.). Hong Kong University Press, HKU.</a:t>
            </a:r>
          </a:p>
          <a:p>
            <a:r>
              <a:rPr lang="en-US" sz="1900" kern="100" dirty="0">
                <a:solidFill>
                  <a:srgbClr val="000000"/>
                </a:solidFill>
                <a:effectLst/>
                <a:latin typeface="Arial" panose="020B0604020202020204" pitchFamily="34" charset="0"/>
                <a:ea typeface="PMingLiU" panose="02020500000000000000" pitchFamily="18" charset="-120"/>
                <a:cs typeface="Arial" panose="020B0604020202020204" pitchFamily="34" charset="0"/>
              </a:rPr>
              <a:t>Watkins, C. S. (2009). </a:t>
            </a:r>
            <a:r>
              <a:rPr lang="en-US" sz="1900" i="1" kern="100" dirty="0">
                <a:solidFill>
                  <a:srgbClr val="000000"/>
                </a:solidFill>
                <a:effectLst/>
                <a:latin typeface="Arial" panose="020B0604020202020204" pitchFamily="34" charset="0"/>
                <a:ea typeface="PMingLiU" panose="02020500000000000000" pitchFamily="18" charset="-120"/>
                <a:cs typeface="Arial" panose="020B0604020202020204" pitchFamily="34" charset="0"/>
              </a:rPr>
              <a:t>The young &amp; th</a:t>
            </a:r>
            <a:r>
              <a:rPr lang="en-US" sz="1800" i="1" kern="100" dirty="0">
                <a:solidFill>
                  <a:srgbClr val="000000"/>
                </a:solidFill>
                <a:effectLst/>
                <a:latin typeface="Arial" panose="020B0604020202020204" pitchFamily="34" charset="0"/>
                <a:ea typeface="PMingLiU" panose="02020500000000000000" pitchFamily="18" charset="-120"/>
              </a:rPr>
              <a:t>e digital: what the migration to social-network sites, games, and anytime, anywhere media means for our future.</a:t>
            </a:r>
            <a:r>
              <a:rPr lang="en-US" sz="1800" kern="100" dirty="0">
                <a:solidFill>
                  <a:srgbClr val="000000"/>
                </a:solidFill>
                <a:effectLst/>
                <a:latin typeface="Arial" panose="020B0604020202020204" pitchFamily="34" charset="0"/>
                <a:ea typeface="PMingLiU" panose="02020500000000000000" pitchFamily="18" charset="-120"/>
              </a:rPr>
              <a:t> Boston: Beacon Press.</a:t>
            </a:r>
          </a:p>
          <a:p>
            <a:endParaRPr lang="en-HK" sz="1800" kern="100" dirty="0">
              <a:effectLst/>
              <a:latin typeface="Times New Roman" panose="02020603050405020304" pitchFamily="18" charset="0"/>
              <a:ea typeface="PMingLiU" panose="02020500000000000000" pitchFamily="18" charset="-120"/>
            </a:endParaRPr>
          </a:p>
          <a:p>
            <a:endParaRPr lang="en-US" dirty="0"/>
          </a:p>
        </p:txBody>
      </p:sp>
    </p:spTree>
    <p:extLst>
      <p:ext uri="{BB962C8B-B14F-4D97-AF65-F5344CB8AC3E}">
        <p14:creationId xmlns:p14="http://schemas.microsoft.com/office/powerpoint/2010/main" val="166223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EC294-D7DD-ED6A-62C7-175920A7DF49}"/>
              </a:ext>
            </a:extLst>
          </p:cNvPr>
          <p:cNvSpPr>
            <a:spLocks noGrp="1"/>
          </p:cNvSpPr>
          <p:nvPr>
            <p:ph type="title"/>
          </p:nvPr>
        </p:nvSpPr>
        <p:spPr>
          <a:xfrm>
            <a:off x="791699" y="1055077"/>
            <a:ext cx="1899682" cy="4794578"/>
          </a:xfrm>
        </p:spPr>
        <p:txBody>
          <a:bodyPr>
            <a:normAutofit/>
          </a:bodyPr>
          <a:lstStyle/>
          <a:p>
            <a:pPr marL="0" indent="-228600">
              <a:defRPr/>
            </a:pPr>
            <a:r>
              <a:rPr lang="en-US" altLang="en-US">
                <a:solidFill>
                  <a:srgbClr val="262626"/>
                </a:solidFill>
              </a:rPr>
              <a:t>Centre Based Services</a:t>
            </a:r>
          </a:p>
        </p:txBody>
      </p:sp>
      <p:sp useBgFill="1">
        <p:nvSpPr>
          <p:cNvPr id="23" name="Rectangle 22">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F217DA0C-12C6-A969-E047-FB55141E935B}"/>
              </a:ext>
            </a:extLst>
          </p:cNvPr>
          <p:cNvGraphicFramePr>
            <a:graphicFrameLocks noGrp="1"/>
          </p:cNvGraphicFramePr>
          <p:nvPr>
            <p:ph idx="1"/>
            <p:extLst>
              <p:ext uri="{D42A27DB-BD31-4B8C-83A1-F6EECF244321}">
                <p14:modId xmlns:p14="http://schemas.microsoft.com/office/powerpoint/2010/main" val="1642709538"/>
              </p:ext>
              <p:ext uri="{E7BDC344-281C-4309-B0C6-D0EE65EED2A8}">
                <p202:designPr xmlns:p202="http://schemas.microsoft.com/office/powerpoint/2020/02/main">
                  <p202:designTagLst>
                    <p202:designTag name="ARCH:1:CLS" val="StackedSequentialRowTable"/>
                  </p202:designTagLst>
                </p202:designPr>
              </p:ext>
            </p:extLst>
          </p:nvPr>
        </p:nvGraphicFramePr>
        <p:xfrm>
          <a:off x="4621881" y="2118263"/>
          <a:ext cx="3397003" cy="2621471"/>
        </p:xfrm>
        <a:graphic>
          <a:graphicData uri="http://schemas.openxmlformats.org/drawingml/2006/table">
            <a:tbl>
              <a:tblPr bandRow="1">
                <a:noFill/>
                <a:tableStyleId>{5C22544A-7EE6-4342-B048-85BDC9FD1C3A}</a:tableStyleId>
              </a:tblPr>
              <a:tblGrid>
                <a:gridCol w="934790">
                  <a:extLst>
                    <a:ext uri="{9D8B030D-6E8A-4147-A177-3AD203B41FA5}">
                      <a16:colId xmlns:a16="http://schemas.microsoft.com/office/drawing/2014/main" val="480279821"/>
                    </a:ext>
                  </a:extLst>
                </a:gridCol>
                <a:gridCol w="2462213">
                  <a:extLst>
                    <a:ext uri="{9D8B030D-6E8A-4147-A177-3AD203B41FA5}">
                      <a16:colId xmlns:a16="http://schemas.microsoft.com/office/drawing/2014/main" val="1121096103"/>
                    </a:ext>
                  </a:extLst>
                </a:gridCol>
              </a:tblGrid>
              <a:tr h="1452182">
                <a:tc>
                  <a:txBody>
                    <a:bodyPr/>
                    <a:lstStyle/>
                    <a:p>
                      <a:pPr>
                        <a:buNone/>
                      </a:pPr>
                      <a:r>
                        <a:rPr lang="en-HK" sz="3300" b="1" cap="none" spc="0" dirty="0">
                          <a:solidFill>
                            <a:schemeClr val="accent1"/>
                          </a:solidFill>
                        </a:rPr>
                        <a:t>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marL="0" indent="-228600" algn="l">
                        <a:lnSpc>
                          <a:spcPct val="90000"/>
                        </a:lnSpc>
                        <a:defRPr/>
                      </a:pPr>
                      <a:r>
                        <a:rPr lang="en-US" altLang="en-US" sz="2100" b="0" cap="none" spc="0">
                          <a:solidFill>
                            <a:schemeClr val="tx1"/>
                          </a:solidFill>
                        </a:rPr>
                        <a:t>139 Integrated Children &amp; Youth Services Centers (ICYSC) </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4215504581"/>
                  </a:ext>
                </a:extLst>
              </a:tr>
              <a:tr h="1169289">
                <a:tc>
                  <a:txBody>
                    <a:bodyPr/>
                    <a:lstStyle/>
                    <a:p>
                      <a:pPr>
                        <a:buNone/>
                      </a:pPr>
                      <a:r>
                        <a:rPr lang="en-HK" sz="3300" b="1" cap="none" spc="0" dirty="0">
                          <a:solidFill>
                            <a:schemeClr val="accent1"/>
                          </a:solidFill>
                        </a:rPr>
                        <a:t>2</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marL="0" indent="-228600" algn="l">
                        <a:lnSpc>
                          <a:spcPct val="90000"/>
                        </a:lnSpc>
                        <a:defRPr/>
                      </a:pPr>
                      <a:r>
                        <a:rPr lang="en-US" altLang="en-US" sz="2100" b="0" cap="none" spc="0" dirty="0">
                          <a:solidFill>
                            <a:schemeClr val="tx1"/>
                          </a:solidFill>
                        </a:rPr>
                        <a:t>22 Children &amp; Youth Centers (CYC) </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2272747670"/>
                  </a:ext>
                </a:extLst>
              </a:tr>
            </a:tbl>
          </a:graphicData>
        </a:graphic>
      </p:graphicFrame>
    </p:spTree>
    <p:extLst>
      <p:ext uri="{BB962C8B-B14F-4D97-AF65-F5344CB8AC3E}">
        <p14:creationId xmlns:p14="http://schemas.microsoft.com/office/powerpoint/2010/main" val="202371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877DAC-B346-F2DC-F203-CA3F22381F4F}"/>
              </a:ext>
            </a:extLst>
          </p:cNvPr>
          <p:cNvSpPr>
            <a:spLocks noGrp="1"/>
          </p:cNvSpPr>
          <p:nvPr>
            <p:ph type="title"/>
          </p:nvPr>
        </p:nvSpPr>
        <p:spPr>
          <a:xfrm>
            <a:off x="791699" y="1055077"/>
            <a:ext cx="1899682" cy="4794578"/>
          </a:xfrm>
        </p:spPr>
        <p:txBody>
          <a:bodyPr>
            <a:normAutofit/>
          </a:bodyPr>
          <a:lstStyle/>
          <a:p>
            <a:pPr marL="0" indent="-228600">
              <a:defRPr/>
            </a:pPr>
            <a:r>
              <a:rPr lang="en-US" altLang="en-US">
                <a:solidFill>
                  <a:srgbClr val="262626"/>
                </a:solidFill>
              </a:rPr>
              <a:t>Youth At-risk Services</a:t>
            </a:r>
          </a:p>
        </p:txBody>
      </p:sp>
      <p:sp useBgFill="1">
        <p:nvSpPr>
          <p:cNvPr id="23" name="Rectangle 22">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6EDBAC0D-0179-D673-1E93-2916CCC514ED}"/>
              </a:ext>
            </a:extLst>
          </p:cNvPr>
          <p:cNvGraphicFramePr>
            <a:graphicFrameLocks noGrp="1"/>
          </p:cNvGraphicFramePr>
          <p:nvPr>
            <p:ph idx="1"/>
            <p:extLst>
              <p:ext uri="{D42A27DB-BD31-4B8C-83A1-F6EECF244321}">
                <p14:modId xmlns:p14="http://schemas.microsoft.com/office/powerpoint/2010/main" val="572508456"/>
              </p:ext>
              <p:ext uri="{E7BDC344-281C-4309-B0C6-D0EE65EED2A8}">
                <p202:designPr xmlns:p202="http://schemas.microsoft.com/office/powerpoint/2020/02/main">
                  <p202:designTagLst>
                    <p202:designTag name="ARCH:1:CLS" val="StackedSequentialContentTable"/>
                  </p202:designTagLst>
                </p202:designPr>
              </p:ext>
            </p:extLst>
          </p:nvPr>
        </p:nvGraphicFramePr>
        <p:xfrm>
          <a:off x="4102554" y="846017"/>
          <a:ext cx="4435657" cy="5165964"/>
        </p:xfrm>
        <a:graphic>
          <a:graphicData uri="http://schemas.openxmlformats.org/drawingml/2006/table">
            <a:tbl>
              <a:tblPr bandRow="1">
                <a:noFill/>
                <a:tableStyleId>{5C22544A-7EE6-4342-B048-85BDC9FD1C3A}</a:tableStyleId>
              </a:tblPr>
              <a:tblGrid>
                <a:gridCol w="614996">
                  <a:extLst>
                    <a:ext uri="{9D8B030D-6E8A-4147-A177-3AD203B41FA5}">
                      <a16:colId xmlns:a16="http://schemas.microsoft.com/office/drawing/2014/main" val="3663204513"/>
                    </a:ext>
                  </a:extLst>
                </a:gridCol>
                <a:gridCol w="3820661">
                  <a:extLst>
                    <a:ext uri="{9D8B030D-6E8A-4147-A177-3AD203B41FA5}">
                      <a16:colId xmlns:a16="http://schemas.microsoft.com/office/drawing/2014/main" val="3579792880"/>
                    </a:ext>
                  </a:extLst>
                </a:gridCol>
              </a:tblGrid>
              <a:tr h="832458">
                <a:tc>
                  <a:txBody>
                    <a:bodyPr/>
                    <a:lstStyle/>
                    <a:p>
                      <a:pPr algn="ctr">
                        <a:buNone/>
                      </a:pPr>
                      <a:r>
                        <a:rPr lang="en-HK" sz="3100" b="1" cap="none" spc="0" dirty="0">
                          <a:solidFill>
                            <a:schemeClr val="accent1"/>
                          </a:solidFill>
                          <a:effectLst/>
                        </a:rPr>
                        <a:t>1</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marL="0" indent="-228600" algn="l">
                        <a:lnSpc>
                          <a:spcPct val="90000"/>
                        </a:lnSpc>
                        <a:defRPr/>
                      </a:pPr>
                      <a:r>
                        <a:rPr lang="en-US" altLang="en-US" sz="1900" b="0" cap="none" spc="0">
                          <a:solidFill>
                            <a:schemeClr val="tx1"/>
                          </a:solidFill>
                        </a:rPr>
                        <a:t>19 district youth outreaching social work teams (YOTs) </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789260186"/>
                  </a:ext>
                </a:extLst>
              </a:tr>
              <a:tr h="1895171">
                <a:tc>
                  <a:txBody>
                    <a:bodyPr/>
                    <a:lstStyle/>
                    <a:p>
                      <a:pPr algn="ctr">
                        <a:buNone/>
                      </a:pPr>
                      <a:r>
                        <a:rPr lang="en-HK" sz="3100" b="1" cap="none" spc="0" dirty="0">
                          <a:solidFill>
                            <a:schemeClr val="accent1"/>
                          </a:solidFill>
                          <a:effectLst/>
                        </a:rPr>
                        <a:t>2</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marL="0" indent="-228600" algn="l">
                        <a:lnSpc>
                          <a:spcPct val="90000"/>
                        </a:lnSpc>
                        <a:defRPr/>
                      </a:pPr>
                      <a:r>
                        <a:rPr lang="en-US" altLang="en-US" sz="1900" b="0" cap="none" spc="0">
                          <a:solidFill>
                            <a:schemeClr val="tx1"/>
                          </a:solidFill>
                        </a:rPr>
                        <a:t>18 designated ICYSCs are provided with additional manpower and funding to provide Overnight Outreaching Services for Young Night Drifters (YNDs)   </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1757395113"/>
                  </a:ext>
                </a:extLst>
              </a:tr>
              <a:tr h="832458">
                <a:tc>
                  <a:txBody>
                    <a:bodyPr/>
                    <a:lstStyle/>
                    <a:p>
                      <a:pPr algn="ctr">
                        <a:buNone/>
                      </a:pPr>
                      <a:r>
                        <a:rPr lang="en-HK" sz="3100" b="1" cap="none" spc="0">
                          <a:solidFill>
                            <a:schemeClr val="accent1"/>
                          </a:solidFill>
                          <a:effectLst/>
                        </a:rPr>
                        <a:t>3</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marL="0" indent="-228600" algn="l">
                        <a:lnSpc>
                          <a:spcPct val="90000"/>
                        </a:lnSpc>
                        <a:defRPr/>
                      </a:pPr>
                      <a:r>
                        <a:rPr lang="en-US" altLang="en-US" sz="1900" b="0" cap="none" spc="0" dirty="0">
                          <a:solidFill>
                            <a:schemeClr val="tx1"/>
                          </a:solidFill>
                        </a:rPr>
                        <a:t>5 community support service scheme (CSSSs)</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1375884481"/>
                  </a:ext>
                </a:extLst>
              </a:tr>
              <a:tr h="773419">
                <a:tc>
                  <a:txBody>
                    <a:bodyPr/>
                    <a:lstStyle/>
                    <a:p>
                      <a:pPr algn="ctr">
                        <a:buNone/>
                      </a:pPr>
                      <a:r>
                        <a:rPr lang="en-HK" sz="3100" b="1" cap="none" spc="0" dirty="0">
                          <a:solidFill>
                            <a:schemeClr val="accent1"/>
                          </a:solidFill>
                          <a:effectLst/>
                        </a:rPr>
                        <a:t>4</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marL="0" indent="-228600" algn="l">
                        <a:lnSpc>
                          <a:spcPct val="90000"/>
                        </a:lnSpc>
                        <a:defRPr/>
                      </a:pPr>
                      <a:r>
                        <a:rPr lang="en-US" altLang="en-US" sz="1900" b="0" cap="none" spc="0" dirty="0">
                          <a:solidFill>
                            <a:schemeClr val="tx1"/>
                          </a:solidFill>
                        </a:rPr>
                        <a:t>Service for Drug Abusers</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734482639"/>
                  </a:ext>
                </a:extLst>
              </a:tr>
              <a:tr h="832458">
                <a:tc>
                  <a:txBody>
                    <a:bodyPr/>
                    <a:lstStyle/>
                    <a:p>
                      <a:pPr algn="ctr">
                        <a:buNone/>
                      </a:pPr>
                      <a:r>
                        <a:rPr lang="en-HK" sz="3100" b="1" cap="none" spc="0" dirty="0">
                          <a:solidFill>
                            <a:schemeClr val="accent1"/>
                          </a:solidFill>
                          <a:effectLst/>
                        </a:rPr>
                        <a:t>5</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marL="0" indent="-228600" algn="l">
                        <a:lnSpc>
                          <a:spcPct val="90000"/>
                        </a:lnSpc>
                        <a:defRPr/>
                      </a:pPr>
                      <a:r>
                        <a:rPr lang="en-US" altLang="en-US" sz="1900" b="0" cap="none" spc="0" dirty="0">
                          <a:solidFill>
                            <a:schemeClr val="tx1"/>
                          </a:solidFill>
                        </a:rPr>
                        <a:t>Correctional and offender Services </a:t>
                      </a:r>
                    </a:p>
                  </a:txBody>
                  <a:tcPr marL="132839" marR="132839" marT="132839" marB="132839"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3977621728"/>
                  </a:ext>
                </a:extLst>
              </a:tr>
            </a:tbl>
          </a:graphicData>
        </a:graphic>
      </p:graphicFrame>
    </p:spTree>
    <p:extLst>
      <p:ext uri="{BB962C8B-B14F-4D97-AF65-F5344CB8AC3E}">
        <p14:creationId xmlns:p14="http://schemas.microsoft.com/office/powerpoint/2010/main" val="394366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2B272D-D177-29C1-9DF0-BCE43B060F79}"/>
              </a:ext>
            </a:extLst>
          </p:cNvPr>
          <p:cNvSpPr>
            <a:spLocks noGrp="1"/>
          </p:cNvSpPr>
          <p:nvPr>
            <p:ph type="title"/>
          </p:nvPr>
        </p:nvSpPr>
        <p:spPr>
          <a:xfrm>
            <a:off x="791699" y="1055077"/>
            <a:ext cx="1899682" cy="4794578"/>
          </a:xfrm>
        </p:spPr>
        <p:txBody>
          <a:bodyPr>
            <a:normAutofit/>
          </a:bodyPr>
          <a:lstStyle/>
          <a:p>
            <a:pPr marL="0" indent="-228600">
              <a:defRPr/>
            </a:pPr>
            <a:r>
              <a:rPr lang="en-US" altLang="en-US" sz="3100">
                <a:solidFill>
                  <a:srgbClr val="262626"/>
                </a:solidFill>
              </a:rPr>
              <a:t>Residential Services</a:t>
            </a:r>
          </a:p>
        </p:txBody>
      </p:sp>
      <p:sp useBgFill="1">
        <p:nvSpPr>
          <p:cNvPr id="23" name="Rectangle 22">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80CBE5AB-366B-153C-3EA3-53FD0C8577A3}"/>
              </a:ext>
            </a:extLst>
          </p:cNvPr>
          <p:cNvGraphicFramePr>
            <a:graphicFrameLocks noGrp="1"/>
          </p:cNvGraphicFramePr>
          <p:nvPr>
            <p:ph idx="1"/>
            <p:extLst>
              <p:ext uri="{D42A27DB-BD31-4B8C-83A1-F6EECF244321}">
                <p14:modId xmlns:p14="http://schemas.microsoft.com/office/powerpoint/2010/main" val="3449480576"/>
              </p:ext>
              <p:ext uri="{E7BDC344-281C-4309-B0C6-D0EE65EED2A8}">
                <p202:designPr xmlns:p202="http://schemas.microsoft.com/office/powerpoint/2020/02/main">
                  <p202:designTagLst>
                    <p202:designTag name="ARCH:1:CLS" val="StackedSequentialContentTable"/>
                  </p202:designTagLst>
                </p202:designPr>
              </p:ext>
            </p:extLst>
          </p:nvPr>
        </p:nvGraphicFramePr>
        <p:xfrm>
          <a:off x="3851921" y="2137123"/>
          <a:ext cx="4824536" cy="2583752"/>
        </p:xfrm>
        <a:graphic>
          <a:graphicData uri="http://schemas.openxmlformats.org/drawingml/2006/table">
            <a:tbl>
              <a:tblPr bandRow="1">
                <a:noFill/>
                <a:tableStyleId>{5C22544A-7EE6-4342-B048-85BDC9FD1C3A}</a:tableStyleId>
              </a:tblPr>
              <a:tblGrid>
                <a:gridCol w="1032695">
                  <a:extLst>
                    <a:ext uri="{9D8B030D-6E8A-4147-A177-3AD203B41FA5}">
                      <a16:colId xmlns:a16="http://schemas.microsoft.com/office/drawing/2014/main" val="3083992200"/>
                    </a:ext>
                  </a:extLst>
                </a:gridCol>
                <a:gridCol w="3791841">
                  <a:extLst>
                    <a:ext uri="{9D8B030D-6E8A-4147-A177-3AD203B41FA5}">
                      <a16:colId xmlns:a16="http://schemas.microsoft.com/office/drawing/2014/main" val="852791794"/>
                    </a:ext>
                  </a:extLst>
                </a:gridCol>
              </a:tblGrid>
              <a:tr h="2583752">
                <a:tc>
                  <a:txBody>
                    <a:bodyPr/>
                    <a:lstStyle/>
                    <a:p>
                      <a:pPr marL="0" algn="ctr" defTabSz="457200" rtl="0" eaLnBrk="1" latinLnBrk="0" hangingPunct="1">
                        <a:buNone/>
                      </a:pPr>
                      <a:r>
                        <a:rPr lang="en-HK" sz="3100" b="1" kern="1200" cap="none" spc="0" dirty="0">
                          <a:solidFill>
                            <a:schemeClr val="accent1"/>
                          </a:solidFill>
                          <a:effectLst/>
                          <a:latin typeface="+mn-lt"/>
                          <a:ea typeface="+mn-ea"/>
                          <a:cs typeface="+mn-cs"/>
                        </a:rPr>
                        <a:t>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marL="182563" indent="-228600" algn="l">
                        <a:lnSpc>
                          <a:spcPct val="90000"/>
                        </a:lnSpc>
                        <a:defRPr/>
                      </a:pPr>
                      <a:r>
                        <a:rPr lang="en-US" altLang="en-US" sz="2100" b="0" cap="none" spc="0" dirty="0">
                          <a:solidFill>
                            <a:schemeClr val="tx1"/>
                          </a:solidFill>
                        </a:rPr>
                        <a:t>Children’s Homes (aged 6-21), Boys/Girls Home (aged 7 -21), Hostels (aged14-21), Small group homes/ Hostel (aged 4 to 18) </a:t>
                      </a:r>
                      <a:endParaRPr lang="en-US" altLang="zh-HK" sz="2100" b="0" cap="none" spc="0" dirty="0">
                        <a:solidFill>
                          <a:schemeClr val="tx1"/>
                        </a:solidFill>
                      </a:endParaRP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1766950884"/>
                  </a:ext>
                </a:extLst>
              </a:tr>
            </a:tbl>
          </a:graphicData>
        </a:graphic>
      </p:graphicFrame>
    </p:spTree>
    <p:extLst>
      <p:ext uri="{BB962C8B-B14F-4D97-AF65-F5344CB8AC3E}">
        <p14:creationId xmlns:p14="http://schemas.microsoft.com/office/powerpoint/2010/main" val="3169265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0" name="Rectangle 1024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2" name="Rectangle 1025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242" name="標題 1">
            <a:extLst>
              <a:ext uri="{FF2B5EF4-FFF2-40B4-BE49-F238E27FC236}">
                <a16:creationId xmlns:a16="http://schemas.microsoft.com/office/drawing/2014/main" id="{D1285576-3C4A-87BB-6898-289FE12DE058}"/>
              </a:ext>
            </a:extLst>
          </p:cNvPr>
          <p:cNvSpPr>
            <a:spLocks noGrp="1"/>
          </p:cNvSpPr>
          <p:nvPr>
            <p:ph type="title"/>
          </p:nvPr>
        </p:nvSpPr>
        <p:spPr>
          <a:xfrm>
            <a:off x="971551" y="982132"/>
            <a:ext cx="7200897" cy="1303867"/>
          </a:xfrm>
        </p:spPr>
        <p:txBody>
          <a:bodyPr vert="horz" lIns="91440" tIns="45720" rIns="91440" bIns="45720" rtlCol="0" anchor="ctr">
            <a:normAutofit/>
          </a:bodyPr>
          <a:lstStyle/>
          <a:p>
            <a:pPr>
              <a:lnSpc>
                <a:spcPct val="90000"/>
              </a:lnSpc>
            </a:pPr>
            <a:r>
              <a:rPr lang="en-US" altLang="zh-TW" sz="4100" b="1"/>
              <a:t>Integrated Children &amp; Youth Service Centers (ICYSC)</a:t>
            </a:r>
          </a:p>
        </p:txBody>
      </p:sp>
      <p:sp>
        <p:nvSpPr>
          <p:cNvPr id="10243" name="內容版面配置區 2">
            <a:extLst>
              <a:ext uri="{FF2B5EF4-FFF2-40B4-BE49-F238E27FC236}">
                <a16:creationId xmlns:a16="http://schemas.microsoft.com/office/drawing/2014/main" id="{016D1422-D472-DB1E-FD13-F47C7FA68FED}"/>
              </a:ext>
            </a:extLst>
          </p:cNvPr>
          <p:cNvSpPr>
            <a:spLocks/>
          </p:cNvSpPr>
          <p:nvPr/>
        </p:nvSpPr>
        <p:spPr>
          <a:xfrm>
            <a:off x="971550" y="2556932"/>
            <a:ext cx="7200897" cy="3318936"/>
          </a:xfrm>
          <a:prstGeom prst="rect">
            <a:avLst/>
          </a:prstGeom>
        </p:spPr>
        <p:txBody>
          <a:bodyPr vert="horz" lIns="91440" tIns="45720" rIns="91440" bIns="45720" rtlCol="0" anchor="t">
            <a:normAutofit/>
          </a:bodyPr>
          <a:lstStyle/>
          <a:p>
            <a:pPr marL="285750" indent="-285750">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Report on the Review of Children &amp; Youth Centre Services(1994): </a:t>
            </a:r>
            <a:r>
              <a:rPr lang="en-US" altLang="zh-TW" b="1" dirty="0">
                <a:solidFill>
                  <a:schemeClr val="tx1">
                    <a:lumMod val="85000"/>
                    <a:lumOff val="15000"/>
                  </a:schemeClr>
                </a:solidFill>
              </a:rPr>
              <a:t>C&amp;Y Centre services </a:t>
            </a:r>
            <a:r>
              <a:rPr lang="en-US" altLang="zh-TW" dirty="0">
                <a:solidFill>
                  <a:schemeClr val="tx1">
                    <a:lumMod val="85000"/>
                    <a:lumOff val="15000"/>
                  </a:schemeClr>
                </a:solidFill>
              </a:rPr>
              <a:t>+ outreaching social work + School Social Work Service</a:t>
            </a:r>
          </a:p>
          <a:p>
            <a:pPr marL="285750" indent="-285750">
              <a:spcBef>
                <a:spcPct val="20000"/>
              </a:spcBef>
              <a:spcAft>
                <a:spcPts val="600"/>
              </a:spcAft>
              <a:buClr>
                <a:schemeClr val="accent1"/>
              </a:buClr>
              <a:buSzPct val="115000"/>
              <a:buFont typeface="Arial"/>
              <a:buChar char="•"/>
            </a:pPr>
            <a:r>
              <a:rPr lang="en-US" altLang="zh-TW" dirty="0">
                <a:solidFill>
                  <a:schemeClr val="tx1">
                    <a:lumMod val="85000"/>
                    <a:lumOff val="15000"/>
                  </a:schemeClr>
                </a:solidFill>
              </a:rPr>
              <a:t>Target: aged </a:t>
            </a:r>
            <a:r>
              <a:rPr lang="en-US" altLang="zh-TW" b="1" dirty="0">
                <a:solidFill>
                  <a:schemeClr val="tx1">
                    <a:lumMod val="85000"/>
                    <a:lumOff val="15000"/>
                  </a:schemeClr>
                </a:solidFill>
              </a:rPr>
              <a:t>6-24 children </a:t>
            </a:r>
            <a:r>
              <a:rPr lang="en-US" altLang="zh-TW" dirty="0">
                <a:solidFill>
                  <a:schemeClr val="tx1">
                    <a:lumMod val="85000"/>
                    <a:lumOff val="15000"/>
                  </a:schemeClr>
                </a:solidFill>
              </a:rPr>
              <a:t>and youth/ parents (age range: flexible)</a:t>
            </a:r>
          </a:p>
          <a:p>
            <a:pPr marL="285750" indent="-285750">
              <a:spcBef>
                <a:spcPct val="20000"/>
              </a:spcBef>
              <a:spcAft>
                <a:spcPts val="600"/>
              </a:spcAft>
              <a:buClr>
                <a:schemeClr val="accent1"/>
              </a:buClr>
              <a:buSzPct val="115000"/>
              <a:buFont typeface="Arial"/>
              <a:buChar char="•"/>
            </a:pPr>
            <a:r>
              <a:rPr lang="en-US" altLang="en-US" dirty="0">
                <a:ea typeface="微軟正黑體" panose="020B0604030504040204" pitchFamily="34" charset="-120"/>
              </a:rPr>
              <a:t>ICYSCs have different operating hours </a:t>
            </a:r>
          </a:p>
          <a:p>
            <a:pPr marL="1200150" lvl="2" indent="-285750">
              <a:spcBef>
                <a:spcPct val="20000"/>
              </a:spcBef>
              <a:spcAft>
                <a:spcPts val="600"/>
              </a:spcAft>
              <a:buClr>
                <a:schemeClr val="accent1"/>
              </a:buClr>
              <a:buSzPct val="115000"/>
              <a:buFont typeface="Arial"/>
              <a:buChar char="•"/>
            </a:pPr>
            <a:r>
              <a:rPr lang="en-US" altLang="en-US" dirty="0">
                <a:ea typeface="微軟正黑體" panose="020B0604030504040204" pitchFamily="34" charset="-120"/>
              </a:rPr>
              <a:t>A Shift: morning session (10 a.m. to 1 p.m.)</a:t>
            </a:r>
          </a:p>
          <a:p>
            <a:pPr marL="1200150" lvl="2" indent="-285750">
              <a:spcBef>
                <a:spcPct val="20000"/>
              </a:spcBef>
              <a:spcAft>
                <a:spcPts val="600"/>
              </a:spcAft>
              <a:buClr>
                <a:schemeClr val="accent1"/>
              </a:buClr>
              <a:buSzPct val="115000"/>
              <a:buFont typeface="Arial"/>
              <a:buChar char="•"/>
            </a:pPr>
            <a:r>
              <a:rPr lang="en-US" altLang="en-US" dirty="0">
                <a:ea typeface="微軟正黑體" panose="020B0604030504040204" pitchFamily="34" charset="-120"/>
              </a:rPr>
              <a:t>P Shift: afternoon session (2 p.m. to 6 p.m.) </a:t>
            </a:r>
          </a:p>
          <a:p>
            <a:pPr marL="1200150" lvl="2" indent="-285750">
              <a:spcBef>
                <a:spcPct val="20000"/>
              </a:spcBef>
              <a:spcAft>
                <a:spcPts val="600"/>
              </a:spcAft>
              <a:buClr>
                <a:schemeClr val="accent1"/>
              </a:buClr>
              <a:buSzPct val="115000"/>
              <a:buFont typeface="Arial"/>
              <a:buChar char="•"/>
            </a:pPr>
            <a:r>
              <a:rPr lang="en-US" altLang="en-US" dirty="0">
                <a:ea typeface="微軟正黑體" panose="020B0604030504040204" pitchFamily="34" charset="-120"/>
              </a:rPr>
              <a:t>N shift: evening session (6 p.m. to 10 p.m.). </a:t>
            </a:r>
          </a:p>
          <a:p>
            <a:pPr marL="285750" indent="-285750">
              <a:spcBef>
                <a:spcPct val="20000"/>
              </a:spcBef>
              <a:spcAft>
                <a:spcPts val="600"/>
              </a:spcAft>
              <a:buClr>
                <a:schemeClr val="accent1"/>
              </a:buClr>
              <a:buSzPct val="115000"/>
              <a:buFont typeface="Arial"/>
              <a:buChar char="•"/>
            </a:pPr>
            <a:endParaRPr lang="en-US" altLang="zh-TW" dirty="0">
              <a:solidFill>
                <a:schemeClr val="tx1">
                  <a:lumMod val="85000"/>
                  <a:lumOff val="15000"/>
                </a:schemeClr>
              </a:solidFill>
            </a:endParaRPr>
          </a:p>
          <a:p>
            <a:pPr marL="285750" indent="-285750">
              <a:spcBef>
                <a:spcPct val="20000"/>
              </a:spcBef>
              <a:spcAft>
                <a:spcPts val="600"/>
              </a:spcAft>
              <a:buClr>
                <a:schemeClr val="accent1"/>
              </a:buClr>
              <a:buSzPct val="115000"/>
              <a:buFont typeface="Arial"/>
              <a:buChar char="•"/>
            </a:pPr>
            <a:endParaRPr lang="en-US" altLang="zh-TW" dirty="0">
              <a:solidFill>
                <a:schemeClr val="tx1">
                  <a:lumMod val="85000"/>
                  <a:lumOff val="1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362" name="Title 1">
            <a:extLst>
              <a:ext uri="{FF2B5EF4-FFF2-40B4-BE49-F238E27FC236}">
                <a16:creationId xmlns:a16="http://schemas.microsoft.com/office/drawing/2014/main" id="{3EAFD013-B51D-745F-AF77-E0A90C8A40C4}"/>
              </a:ext>
            </a:extLst>
          </p:cNvPr>
          <p:cNvSpPr>
            <a:spLocks noGrp="1"/>
          </p:cNvSpPr>
          <p:nvPr>
            <p:ph type="title"/>
          </p:nvPr>
        </p:nvSpPr>
        <p:spPr>
          <a:xfrm>
            <a:off x="971551" y="982132"/>
            <a:ext cx="7200897" cy="1303867"/>
          </a:xfrm>
        </p:spPr>
        <p:txBody>
          <a:bodyPr>
            <a:normAutofit/>
          </a:bodyPr>
          <a:lstStyle/>
          <a:p>
            <a:r>
              <a:rPr lang="en-US" altLang="zh-TW" b="1">
                <a:ea typeface="新細明體" panose="02020500000000000000" pitchFamily="18" charset="-120"/>
              </a:rPr>
              <a:t>Services Provided</a:t>
            </a:r>
            <a:endParaRPr lang="en-US" altLang="en-US">
              <a:ea typeface="微軟正黑體" panose="020B0604030504040204" pitchFamily="34" charset="-120"/>
            </a:endParaRPr>
          </a:p>
        </p:txBody>
      </p:sp>
      <p:sp>
        <p:nvSpPr>
          <p:cNvPr id="3" name="Content Placeholder 2">
            <a:extLst>
              <a:ext uri="{FF2B5EF4-FFF2-40B4-BE49-F238E27FC236}">
                <a16:creationId xmlns:a16="http://schemas.microsoft.com/office/drawing/2014/main" id="{FB8EA8AA-E6B6-2B84-3248-FA447C86AABF}"/>
              </a:ext>
            </a:extLst>
          </p:cNvPr>
          <p:cNvSpPr>
            <a:spLocks noGrp="1"/>
          </p:cNvSpPr>
          <p:nvPr>
            <p:ph idx="1"/>
          </p:nvPr>
        </p:nvSpPr>
        <p:spPr>
          <a:xfrm>
            <a:off x="971550" y="2285999"/>
            <a:ext cx="7200897" cy="3589869"/>
          </a:xfrm>
        </p:spPr>
        <p:txBody>
          <a:bodyPr>
            <a:normAutofit/>
          </a:bodyPr>
          <a:lstStyle/>
          <a:p>
            <a:pPr eaLnBrk="1" hangingPunct="1">
              <a:lnSpc>
                <a:spcPct val="90000"/>
              </a:lnSpc>
              <a:defRPr/>
            </a:pPr>
            <a:r>
              <a:rPr lang="en-US" altLang="zh-TW" sz="1800" dirty="0">
                <a:solidFill>
                  <a:schemeClr val="tx1"/>
                </a:solidFill>
                <a:ea typeface="微軟正黑體" panose="020B0604030504040204" pitchFamily="34" charset="-120"/>
              </a:rPr>
              <a:t>Core programs: </a:t>
            </a:r>
          </a:p>
          <a:p>
            <a:pPr marL="357188" indent="0" eaLnBrk="1" hangingPunct="1">
              <a:lnSpc>
                <a:spcPct val="90000"/>
              </a:lnSpc>
              <a:buFont typeface="Wingdings" pitchFamily="2" charset="2"/>
              <a:buNone/>
              <a:defRPr/>
            </a:pPr>
            <a:r>
              <a:rPr lang="en-US" altLang="zh-TW" sz="1800" dirty="0">
                <a:solidFill>
                  <a:schemeClr val="tx1"/>
                </a:solidFill>
                <a:ea typeface="微軟正黑體" panose="020B0604030504040204" pitchFamily="34" charset="-120"/>
              </a:rPr>
              <a:t>1) Guidance and counseling; </a:t>
            </a:r>
          </a:p>
          <a:p>
            <a:pPr marL="804863" indent="-447675" eaLnBrk="1" hangingPunct="1">
              <a:lnSpc>
                <a:spcPct val="90000"/>
              </a:lnSpc>
              <a:buFont typeface="Wingdings" pitchFamily="2" charset="2"/>
              <a:buNone/>
              <a:defRPr/>
            </a:pPr>
            <a:r>
              <a:rPr lang="en-US" altLang="zh-TW" sz="1800" dirty="0">
                <a:solidFill>
                  <a:schemeClr val="tx1"/>
                </a:solidFill>
                <a:ea typeface="微軟正黑體" panose="020B0604030504040204" pitchFamily="34" charset="-120"/>
              </a:rPr>
              <a:t>2) Supportive services for young people in disadvantaged circumstances; </a:t>
            </a:r>
          </a:p>
          <a:p>
            <a:pPr marL="804863" indent="-447675" eaLnBrk="1" hangingPunct="1">
              <a:lnSpc>
                <a:spcPct val="90000"/>
              </a:lnSpc>
              <a:buFont typeface="Wingdings" pitchFamily="2" charset="2"/>
              <a:buNone/>
              <a:defRPr/>
            </a:pPr>
            <a:r>
              <a:rPr lang="en-US" altLang="zh-TW" sz="1800" dirty="0">
                <a:solidFill>
                  <a:schemeClr val="tx1"/>
                </a:solidFill>
                <a:ea typeface="微軟正黑體" panose="020B0604030504040204" pitchFamily="34" charset="-120"/>
              </a:rPr>
              <a:t>3) Developmental and socialization programs;</a:t>
            </a:r>
          </a:p>
          <a:p>
            <a:pPr marL="357188" indent="0" eaLnBrk="1" hangingPunct="1">
              <a:lnSpc>
                <a:spcPct val="90000"/>
              </a:lnSpc>
              <a:buFont typeface="Wingdings" pitchFamily="2" charset="2"/>
              <a:buNone/>
              <a:defRPr/>
            </a:pPr>
            <a:r>
              <a:rPr lang="en-US" altLang="zh-TW" sz="1800" dirty="0">
                <a:solidFill>
                  <a:schemeClr val="tx1"/>
                </a:solidFill>
                <a:ea typeface="微軟正黑體" panose="020B0604030504040204" pitchFamily="34" charset="-120"/>
              </a:rPr>
              <a:t>4) Community engagement programs</a:t>
            </a:r>
          </a:p>
          <a:p>
            <a:pPr eaLnBrk="1" hangingPunct="1">
              <a:lnSpc>
                <a:spcPct val="90000"/>
              </a:lnSpc>
              <a:defRPr/>
            </a:pPr>
            <a:r>
              <a:rPr lang="en-US" altLang="zh-TW" sz="1800" dirty="0">
                <a:solidFill>
                  <a:schemeClr val="tx1"/>
                </a:solidFill>
                <a:ea typeface="微軟正黑體" panose="020B0604030504040204" pitchFamily="34" charset="-120"/>
              </a:rPr>
              <a:t>Non-core programs (drop-in service, interest groups, overnight camp, summer youth program and/or study/reading room service)</a:t>
            </a:r>
          </a:p>
          <a:p>
            <a:pPr>
              <a:lnSpc>
                <a:spcPct val="90000"/>
              </a:lnSpc>
            </a:pP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5FA0E52C-DF98-1BC5-02E2-EBB5EE5AAE67}"/>
            </a:ext>
          </a:extLst>
        </p:cNvPr>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362" name="Title 1">
            <a:extLst>
              <a:ext uri="{FF2B5EF4-FFF2-40B4-BE49-F238E27FC236}">
                <a16:creationId xmlns:a16="http://schemas.microsoft.com/office/drawing/2014/main" id="{BC2A6CB5-CB2F-B9B9-97A4-B459B0B269D1}"/>
              </a:ext>
            </a:extLst>
          </p:cNvPr>
          <p:cNvSpPr>
            <a:spLocks noGrp="1"/>
          </p:cNvSpPr>
          <p:nvPr>
            <p:ph type="title"/>
          </p:nvPr>
        </p:nvSpPr>
        <p:spPr>
          <a:xfrm>
            <a:off x="971551" y="982132"/>
            <a:ext cx="7200897" cy="1303867"/>
          </a:xfrm>
        </p:spPr>
        <p:txBody>
          <a:bodyPr>
            <a:normAutofit/>
          </a:bodyPr>
          <a:lstStyle/>
          <a:p>
            <a:r>
              <a:rPr lang="en-US" altLang="zh-TW" b="1" dirty="0">
                <a:ea typeface="新細明體" panose="02020500000000000000" pitchFamily="18" charset="-120"/>
              </a:rPr>
              <a:t>Learning opportunities</a:t>
            </a:r>
            <a:endParaRPr lang="en-US" altLang="en-US" dirty="0">
              <a:ea typeface="微軟正黑體" panose="020B0604030504040204" pitchFamily="34" charset="-120"/>
            </a:endParaRPr>
          </a:p>
        </p:txBody>
      </p:sp>
      <p:sp>
        <p:nvSpPr>
          <p:cNvPr id="3" name="Content Placeholder 2">
            <a:extLst>
              <a:ext uri="{FF2B5EF4-FFF2-40B4-BE49-F238E27FC236}">
                <a16:creationId xmlns:a16="http://schemas.microsoft.com/office/drawing/2014/main" id="{92DCFF0C-683C-C959-4D66-243DEEBA725C}"/>
              </a:ext>
            </a:extLst>
          </p:cNvPr>
          <p:cNvSpPr>
            <a:spLocks noGrp="1"/>
          </p:cNvSpPr>
          <p:nvPr>
            <p:ph idx="1"/>
          </p:nvPr>
        </p:nvSpPr>
        <p:spPr>
          <a:xfrm>
            <a:off x="971550" y="2285999"/>
            <a:ext cx="7200897" cy="3589869"/>
          </a:xfrm>
        </p:spPr>
        <p:txBody>
          <a:bodyPr>
            <a:normAutofit/>
          </a:bodyPr>
          <a:lstStyle/>
          <a:p>
            <a:pPr eaLnBrk="1" hangingPunct="1">
              <a:lnSpc>
                <a:spcPct val="90000"/>
              </a:lnSpc>
            </a:pPr>
            <a:r>
              <a:rPr lang="en-US" altLang="zh-TW" sz="1800" dirty="0">
                <a:solidFill>
                  <a:schemeClr val="tx1"/>
                </a:solidFill>
                <a:ea typeface="微軟正黑體" panose="020B0604030504040204" pitchFamily="34" charset="-120"/>
              </a:rPr>
              <a:t>Mainly Group work (e.g. volunteer training, social skills training), workshops and mass program (camps and adventured-based activities, community engagement </a:t>
            </a:r>
            <a:r>
              <a:rPr lang="en-US" altLang="zh-TW" sz="1800" dirty="0" err="1">
                <a:solidFill>
                  <a:schemeClr val="tx1"/>
                </a:solidFill>
                <a:ea typeface="微軟正黑體" panose="020B0604030504040204" pitchFamily="34" charset="-120"/>
              </a:rPr>
              <a:t>programme</a:t>
            </a:r>
            <a:r>
              <a:rPr lang="en-US" altLang="zh-TW" sz="1800" dirty="0">
                <a:solidFill>
                  <a:schemeClr val="tx1"/>
                </a:solidFill>
                <a:ea typeface="微軟正黑體" panose="020B0604030504040204" pitchFamily="34" charset="-120"/>
              </a:rPr>
              <a:t>) </a:t>
            </a:r>
          </a:p>
          <a:p>
            <a:pPr eaLnBrk="1" hangingPunct="1">
              <a:lnSpc>
                <a:spcPct val="90000"/>
              </a:lnSpc>
            </a:pPr>
            <a:r>
              <a:rPr lang="en-US" altLang="zh-TW" sz="1800" dirty="0">
                <a:solidFill>
                  <a:schemeClr val="tx1"/>
                </a:solidFill>
                <a:ea typeface="微軟正黑體" panose="020B0604030504040204" pitchFamily="34" charset="-120"/>
              </a:rPr>
              <a:t>Working with different stakeholder and/or outside organizations (e.g.: Schools,  IFSCs/ District Council etc.)</a:t>
            </a:r>
          </a:p>
          <a:p>
            <a:pPr eaLnBrk="1" hangingPunct="1">
              <a:lnSpc>
                <a:spcPct val="90000"/>
              </a:lnSpc>
            </a:pPr>
            <a:r>
              <a:rPr lang="en-US" altLang="zh-TW" sz="1800" dirty="0">
                <a:solidFill>
                  <a:schemeClr val="tx1"/>
                </a:solidFill>
                <a:ea typeface="微軟正黑體" panose="020B0604030504040204" pitchFamily="34" charset="-120"/>
              </a:rPr>
              <a:t>School supportive work e.g.</a:t>
            </a:r>
            <a:r>
              <a:rPr lang="zh-TW" altLang="en-US" sz="1800" dirty="0">
                <a:solidFill>
                  <a:schemeClr val="tx1"/>
                </a:solidFill>
                <a:ea typeface="微軟正黑體" panose="020B0604030504040204" pitchFamily="34" charset="-120"/>
              </a:rPr>
              <a:t>「小學全方位輔導服務」、「成長的天空」、「共創成長路」、「區本及校本課後支援計劃」</a:t>
            </a:r>
            <a:endParaRPr lang="en-US" altLang="zh-TW" sz="1800" dirty="0">
              <a:solidFill>
                <a:schemeClr val="tx1"/>
              </a:solidFill>
              <a:ea typeface="微軟正黑體" panose="020B0604030504040204" pitchFamily="34" charset="-120"/>
            </a:endParaRPr>
          </a:p>
          <a:p>
            <a:pPr eaLnBrk="1" hangingPunct="1">
              <a:lnSpc>
                <a:spcPct val="90000"/>
              </a:lnSpc>
            </a:pPr>
            <a:r>
              <a:rPr lang="en-US" sz="1800" dirty="0">
                <a:solidFill>
                  <a:schemeClr val="tx1"/>
                </a:solidFill>
                <a:ea typeface="微軟正黑體" panose="020B0604030504040204" pitchFamily="34" charset="-120"/>
              </a:rPr>
              <a:t>IDP (new) Individual Development Plan, using ”casework” approach and packaged by “</a:t>
            </a:r>
            <a:r>
              <a:rPr lang="en-US" sz="1800" dirty="0" err="1">
                <a:solidFill>
                  <a:schemeClr val="tx1"/>
                </a:solidFill>
                <a:ea typeface="微軟正黑體" panose="020B0604030504040204" pitchFamily="34" charset="-120"/>
              </a:rPr>
              <a:t>programme</a:t>
            </a:r>
            <a:r>
              <a:rPr lang="en-US" sz="1800" dirty="0">
                <a:solidFill>
                  <a:schemeClr val="tx1"/>
                </a:solidFill>
                <a:ea typeface="微軟正黑體" panose="020B0604030504040204" pitchFamily="34" charset="-120"/>
              </a:rPr>
              <a:t>” to help young service users under continuous review</a:t>
            </a:r>
          </a:p>
        </p:txBody>
      </p:sp>
    </p:spTree>
    <p:extLst>
      <p:ext uri="{BB962C8B-B14F-4D97-AF65-F5344CB8AC3E}">
        <p14:creationId xmlns:p14="http://schemas.microsoft.com/office/powerpoint/2010/main" val="183482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416" name="Rectangle 17415">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8" name="Rectangle 17417">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0" name="Rectangle 17419">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410" name="標題 1">
            <a:extLst>
              <a:ext uri="{FF2B5EF4-FFF2-40B4-BE49-F238E27FC236}">
                <a16:creationId xmlns:a16="http://schemas.microsoft.com/office/drawing/2014/main" id="{51A6D57F-3BFC-BF8B-C9F8-1FB4D507C561}"/>
              </a:ext>
            </a:extLst>
          </p:cNvPr>
          <p:cNvSpPr>
            <a:spLocks noGrp="1"/>
          </p:cNvSpPr>
          <p:nvPr>
            <p:ph type="title"/>
          </p:nvPr>
        </p:nvSpPr>
        <p:spPr>
          <a:xfrm>
            <a:off x="971551" y="982132"/>
            <a:ext cx="7200897" cy="1303867"/>
          </a:xfrm>
        </p:spPr>
        <p:txBody>
          <a:bodyPr>
            <a:normAutofit/>
          </a:bodyPr>
          <a:lstStyle/>
          <a:p>
            <a:pPr eaLnBrk="1" hangingPunct="1"/>
            <a:r>
              <a:rPr lang="en-US" altLang="zh-TW" b="1" dirty="0">
                <a:ea typeface="新細明體" panose="02020500000000000000" pitchFamily="18" charset="-120"/>
              </a:rPr>
              <a:t>Things to Note</a:t>
            </a:r>
            <a:endParaRPr lang="zh-TW" altLang="en-US" b="1" dirty="0"/>
          </a:p>
        </p:txBody>
      </p:sp>
      <p:sp>
        <p:nvSpPr>
          <p:cNvPr id="17411" name="內容版面配置區 2">
            <a:extLst>
              <a:ext uri="{FF2B5EF4-FFF2-40B4-BE49-F238E27FC236}">
                <a16:creationId xmlns:a16="http://schemas.microsoft.com/office/drawing/2014/main" id="{9C8E8212-8815-9F05-8FFC-79612BE5FDC4}"/>
              </a:ext>
            </a:extLst>
          </p:cNvPr>
          <p:cNvSpPr>
            <a:spLocks noGrp="1"/>
          </p:cNvSpPr>
          <p:nvPr>
            <p:ph idx="1"/>
          </p:nvPr>
        </p:nvSpPr>
        <p:spPr>
          <a:xfrm>
            <a:off x="971550" y="2285999"/>
            <a:ext cx="7200897" cy="3589869"/>
          </a:xfrm>
        </p:spPr>
        <p:txBody>
          <a:bodyPr>
            <a:normAutofit/>
          </a:bodyPr>
          <a:lstStyle/>
          <a:p>
            <a:pPr eaLnBrk="1" hangingPunct="1">
              <a:lnSpc>
                <a:spcPct val="90000"/>
              </a:lnSpc>
            </a:pPr>
            <a:r>
              <a:rPr lang="en-US" altLang="zh-TW" sz="1800" dirty="0">
                <a:solidFill>
                  <a:schemeClr val="tx1"/>
                </a:solidFill>
                <a:ea typeface="微軟正黑體" panose="020B0604030504040204" pitchFamily="34" charset="-120"/>
              </a:rPr>
              <a:t>Casework (IDP/ informal case) requests special liaison with FWS</a:t>
            </a:r>
          </a:p>
          <a:p>
            <a:pPr eaLnBrk="1" hangingPunct="1">
              <a:lnSpc>
                <a:spcPct val="90000"/>
              </a:lnSpc>
            </a:pPr>
            <a:r>
              <a:rPr lang="en-US" altLang="zh-TW" sz="1800" dirty="0">
                <a:solidFill>
                  <a:schemeClr val="tx1"/>
                </a:solidFill>
                <a:ea typeface="微軟正黑體" panose="020B0604030504040204" pitchFamily="34" charset="-120"/>
              </a:rPr>
              <a:t>Irregular working hours (am, pm &amp; evening sessions, occasionally weekend and holidays)</a:t>
            </a:r>
          </a:p>
          <a:p>
            <a:pPr eaLnBrk="1" hangingPunct="1">
              <a:lnSpc>
                <a:spcPct val="90000"/>
              </a:lnSpc>
            </a:pPr>
            <a:r>
              <a:rPr lang="en-US" altLang="zh-TW" sz="1800" dirty="0">
                <a:solidFill>
                  <a:schemeClr val="tx1"/>
                </a:solidFill>
                <a:ea typeface="微軟正黑體" panose="020B0604030504040204" pitchFamily="34" charset="-120"/>
              </a:rPr>
              <a:t>Include many school support services</a:t>
            </a:r>
          </a:p>
          <a:p>
            <a:pPr eaLnBrk="1" hangingPunct="1">
              <a:lnSpc>
                <a:spcPct val="90000"/>
              </a:lnSpc>
            </a:pPr>
            <a:r>
              <a:rPr lang="en-US" altLang="zh-TW" sz="1800" dirty="0">
                <a:solidFill>
                  <a:schemeClr val="tx1"/>
                </a:solidFill>
                <a:ea typeface="微軟正黑體" panose="020B0604030504040204" pitchFamily="34" charset="-120"/>
              </a:rPr>
              <a:t>Be very proactive to recruit group members</a:t>
            </a:r>
          </a:p>
          <a:p>
            <a:pPr eaLnBrk="1" hangingPunct="1">
              <a:lnSpc>
                <a:spcPct val="90000"/>
              </a:lnSpc>
            </a:pPr>
            <a:r>
              <a:rPr lang="en-US" altLang="zh-TW" sz="1800" dirty="0">
                <a:solidFill>
                  <a:schemeClr val="tx1"/>
                </a:solidFill>
                <a:ea typeface="微軟正黑體" panose="020B0604030504040204" pitchFamily="34" charset="-120"/>
              </a:rPr>
              <a:t>Not easy to engage adolescents, mainly are children (at after school </a:t>
            </a:r>
            <a:r>
              <a:rPr lang="en-US" altLang="zh-TW" sz="1800" dirty="0" err="1">
                <a:solidFill>
                  <a:schemeClr val="tx1"/>
                </a:solidFill>
                <a:ea typeface="微軟正黑體" panose="020B0604030504040204" pitchFamily="34" charset="-120"/>
              </a:rPr>
              <a:t>programme</a:t>
            </a:r>
            <a:r>
              <a:rPr lang="en-US" altLang="zh-TW" sz="1800" dirty="0">
                <a:solidFill>
                  <a:schemeClr val="tx1"/>
                </a:solidFill>
                <a:ea typeface="微軟正黑體" panose="020B0604030504040204" pitchFamily="34" charset="-120"/>
              </a:rPr>
              <a:t>)</a:t>
            </a:r>
          </a:p>
          <a:p>
            <a:pPr eaLnBrk="1" hangingPunct="1">
              <a:lnSpc>
                <a:spcPct val="90000"/>
              </a:lnSpc>
            </a:pPr>
            <a:r>
              <a:rPr lang="en-US" altLang="zh-TW" sz="1800" dirty="0">
                <a:solidFill>
                  <a:schemeClr val="tx1"/>
                </a:solidFill>
                <a:ea typeface="微軟正黑體" panose="020B0604030504040204" pitchFamily="34" charset="-120"/>
              </a:rPr>
              <a:t>High chance working with SEN children, new arrivals and/or low-income families</a:t>
            </a:r>
          </a:p>
          <a:p>
            <a:pPr eaLnBrk="1" hangingPunct="1">
              <a:lnSpc>
                <a:spcPct val="90000"/>
              </a:lnSpc>
            </a:pPr>
            <a:endParaRPr lang="zh-TW" altLang="en-US" sz="1900" dirty="0">
              <a:ea typeface="新細明體" panose="02020500000000000000" pitchFamily="18" charset="-120"/>
              <a:cs typeface="Calibri" panose="020F05020202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1406</TotalTime>
  <Words>2252</Words>
  <Application>Microsoft Macintosh PowerPoint</Application>
  <PresentationFormat>On-screen Show (4:3)</PresentationFormat>
  <Paragraphs>192</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微軟正黑體</vt:lpstr>
      <vt:lpstr>新細明體</vt:lpstr>
      <vt:lpstr>Arial</vt:lpstr>
      <vt:lpstr>Calibri</vt:lpstr>
      <vt:lpstr>Garamond</vt:lpstr>
      <vt:lpstr>Times New Roman</vt:lpstr>
      <vt:lpstr>Wingdings</vt:lpstr>
      <vt:lpstr>Wingdings 2</vt:lpstr>
      <vt:lpstr>Organic</vt:lpstr>
      <vt:lpstr>2026 – 27  Placement Briefing Services for  Children and Youth</vt:lpstr>
      <vt:lpstr>Type of Services</vt:lpstr>
      <vt:lpstr>Centre Based Services</vt:lpstr>
      <vt:lpstr>Youth At-risk Services</vt:lpstr>
      <vt:lpstr>Residential Services</vt:lpstr>
      <vt:lpstr>Integrated Children &amp; Youth Service Centers (ICYSC)</vt:lpstr>
      <vt:lpstr>Services Provided</vt:lpstr>
      <vt:lpstr>Learning opportunities</vt:lpstr>
      <vt:lpstr>Things to Note</vt:lpstr>
      <vt:lpstr>Residential Services </vt:lpstr>
      <vt:lpstr>Learning Opportunities</vt:lpstr>
      <vt:lpstr>Things to Note</vt:lpstr>
      <vt:lpstr>Services for Youth-at-risk</vt:lpstr>
      <vt:lpstr> Outreaching Services (YOTs) </vt:lpstr>
      <vt:lpstr>Things to Note</vt:lpstr>
      <vt:lpstr> Community Support Service Scheme (CSSS)</vt:lpstr>
      <vt:lpstr>Services Provided</vt:lpstr>
      <vt:lpstr>Things to Note</vt:lpstr>
      <vt:lpstr>Services for Drug Abusers</vt:lpstr>
      <vt:lpstr>Things to Note</vt:lpstr>
      <vt:lpstr>Correctional &amp; Young Offender Services</vt:lpstr>
      <vt:lpstr>Things to Note</vt:lpstr>
      <vt:lpstr>https://placement.socialwork.hku.hk/placement.html   Placement form:  A-09 Agency Feedback Form [Agency expectation] A-10a Assessment of performance [FWS Expectation]  Increment weather arrangement and Safety measures  For contingency, well prepared for summer outings/ camps or any outdoor activities, agency may have specific guidelines </vt:lpstr>
      <vt:lpstr>AI generated language models</vt:lpstr>
      <vt:lpstr>Contemporary approaches to work with young people</vt:lpstr>
      <vt:lpstr>Latest trend</vt:lpstr>
      <vt:lpstr>Highlights of placement choices</vt:lpstr>
      <vt:lpstr>Useful websites</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Placement Briefing_Youth Setting</dc:title>
  <dc:creator>Cat Chung</dc:creator>
  <cp:lastModifiedBy>Jake Pang</cp:lastModifiedBy>
  <cp:revision>143</cp:revision>
  <dcterms:created xsi:type="dcterms:W3CDTF">2010-11-06T15:05:42Z</dcterms:created>
  <dcterms:modified xsi:type="dcterms:W3CDTF">2025-11-19T02:39:42Z</dcterms:modified>
</cp:coreProperties>
</file>